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51"/>
  </p:notesMasterIdLst>
  <p:sldIdLst>
    <p:sldId id="263" r:id="rId2"/>
    <p:sldId id="256" r:id="rId3"/>
    <p:sldId id="266" r:id="rId4"/>
    <p:sldId id="267" r:id="rId5"/>
    <p:sldId id="268" r:id="rId6"/>
    <p:sldId id="270" r:id="rId7"/>
    <p:sldId id="258" r:id="rId8"/>
    <p:sldId id="273" r:id="rId9"/>
    <p:sldId id="272" r:id="rId10"/>
    <p:sldId id="274" r:id="rId11"/>
    <p:sldId id="275" r:id="rId12"/>
    <p:sldId id="283" r:id="rId13"/>
    <p:sldId id="290" r:id="rId14"/>
    <p:sldId id="284" r:id="rId15"/>
    <p:sldId id="285" r:id="rId16"/>
    <p:sldId id="287" r:id="rId17"/>
    <p:sldId id="288" r:id="rId18"/>
    <p:sldId id="289" r:id="rId19"/>
    <p:sldId id="276" r:id="rId20"/>
    <p:sldId id="282" r:id="rId21"/>
    <p:sldId id="277" r:id="rId22"/>
    <p:sldId id="278" r:id="rId23"/>
    <p:sldId id="279" r:id="rId24"/>
    <p:sldId id="280" r:id="rId25"/>
    <p:sldId id="281" r:id="rId26"/>
    <p:sldId id="292" r:id="rId27"/>
    <p:sldId id="304" r:id="rId28"/>
    <p:sldId id="305" r:id="rId29"/>
    <p:sldId id="294" r:id="rId30"/>
    <p:sldId id="303" r:id="rId31"/>
    <p:sldId id="295" r:id="rId32"/>
    <p:sldId id="301" r:id="rId33"/>
    <p:sldId id="302" r:id="rId34"/>
    <p:sldId id="296" r:id="rId35"/>
    <p:sldId id="300" r:id="rId36"/>
    <p:sldId id="298" r:id="rId37"/>
    <p:sldId id="297" r:id="rId38"/>
    <p:sldId id="306" r:id="rId39"/>
    <p:sldId id="307" r:id="rId40"/>
    <p:sldId id="308" r:id="rId41"/>
    <p:sldId id="311" r:id="rId42"/>
    <p:sldId id="310" r:id="rId43"/>
    <p:sldId id="312" r:id="rId44"/>
    <p:sldId id="313" r:id="rId45"/>
    <p:sldId id="314" r:id="rId46"/>
    <p:sldId id="315" r:id="rId47"/>
    <p:sldId id="316" r:id="rId48"/>
    <p:sldId id="317" r:id="rId49"/>
    <p:sldId id="31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0D79"/>
    <a:srgbClr val="789A6A"/>
    <a:srgbClr val="3B4C34"/>
    <a:srgbClr val="363331"/>
    <a:srgbClr val="99CCFF"/>
    <a:srgbClr val="002854"/>
    <a:srgbClr val="80AE95"/>
    <a:srgbClr val="1F6329"/>
    <a:srgbClr val="005DC4"/>
    <a:srgbClr val="0000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8" autoAdjust="0"/>
    <p:restoredTop sz="71848" autoAdjust="0"/>
  </p:normalViewPr>
  <p:slideViewPr>
    <p:cSldViewPr snapToGrid="0">
      <p:cViewPr>
        <p:scale>
          <a:sx n="45" d="100"/>
          <a:sy n="45" d="100"/>
        </p:scale>
        <p:origin x="2318"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11F8A4-E4E6-41BB-816E-D6DF0B5EDCD0}"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50C4D-E835-4795-82C9-3F9BFA4E6624}" type="slidenum">
              <a:rPr lang="en-US" smtClean="0"/>
              <a:t>‹#›</a:t>
            </a:fld>
            <a:endParaRPr lang="en-US"/>
          </a:p>
        </p:txBody>
      </p:sp>
    </p:spTree>
    <p:extLst>
      <p:ext uri="{BB962C8B-B14F-4D97-AF65-F5344CB8AC3E}">
        <p14:creationId xmlns:p14="http://schemas.microsoft.com/office/powerpoint/2010/main" val="358133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050C4D-E835-4795-82C9-3F9BFA4E6624}" type="slidenum">
              <a:rPr lang="en-US" smtClean="0"/>
              <a:t>2</a:t>
            </a:fld>
            <a:endParaRPr lang="en-US"/>
          </a:p>
        </p:txBody>
      </p:sp>
    </p:spTree>
    <p:extLst>
      <p:ext uri="{BB962C8B-B14F-4D97-AF65-F5344CB8AC3E}">
        <p14:creationId xmlns:p14="http://schemas.microsoft.com/office/powerpoint/2010/main" val="3209791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0463C-0A4D-1B73-8F57-9602057896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E5E874-D49B-9797-14B2-12318F671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F6603-FE2F-8D4F-E119-5AFB97A29BBB}"/>
              </a:ext>
            </a:extLst>
          </p:cNvPr>
          <p:cNvSpPr>
            <a:spLocks noGrp="1"/>
          </p:cNvSpPr>
          <p:nvPr>
            <p:ph type="body" idx="1"/>
          </p:nvPr>
        </p:nvSpPr>
        <p:spPr/>
        <p:txBody>
          <a:bodyPr/>
          <a:lstStyle/>
          <a:p>
            <a:pPr>
              <a:buNone/>
            </a:pPr>
            <a:r>
              <a:rPr lang="fa-IR" dirty="0"/>
              <a:t>فراتر از اتصال صرف است و با بهره‌گیری از پردازش لبه و محاسبات ابری، امکان خودکارسازی هوشمند و تصمیم‌گیری لحظه‌ای را در اشیاء فیزیکی فراهم می‌آورد. </a:t>
            </a:r>
            <a:br>
              <a:rPr lang="en-US" b="1" dirty="0"/>
            </a:br>
            <a:br>
              <a:rPr lang="en-US" b="1" dirty="0"/>
            </a:br>
            <a:r>
              <a:rPr lang="fa-IR" b="1" dirty="0"/>
              <a:t>نکته برای ارائه‌دهنده (</a:t>
            </a:r>
            <a:r>
              <a:rPr lang="en-US" b="1" dirty="0"/>
              <a:t>Speaker Notes)</a:t>
            </a:r>
          </a:p>
          <a:p>
            <a:pPr>
              <a:buFont typeface="+mj-lt"/>
              <a:buAutoNum type="arabicPeriod"/>
            </a:pPr>
            <a:r>
              <a:rPr lang="fa-IR" b="1" dirty="0"/>
              <a:t>ارائه چند تعریف معتبر:</a:t>
            </a:r>
            <a:br>
              <a:rPr lang="fa-IR" dirty="0"/>
            </a:br>
            <a:r>
              <a:rPr lang="fa-IR" dirty="0"/>
              <a:t>با نشان دادن تعاریف از منابع مختلف (</a:t>
            </a:r>
            <a:r>
              <a:rPr lang="en-US" dirty="0"/>
              <a:t>IBM، </a:t>
            </a:r>
            <a:r>
              <a:rPr lang="fa-IR" dirty="0"/>
              <a:t>ویکی‌پدیا، </a:t>
            </a:r>
            <a:r>
              <a:rPr lang="en-US" dirty="0"/>
              <a:t>AWS </a:t>
            </a:r>
            <a:r>
              <a:rPr lang="fa-IR" dirty="0"/>
              <a:t>و…) اعتبار و وسعت مفهوم </a:t>
            </a:r>
            <a:r>
              <a:rPr lang="en-US" dirty="0"/>
              <a:t>IoT </a:t>
            </a:r>
            <a:r>
              <a:rPr lang="fa-IR" dirty="0"/>
              <a:t>را برای مخاطب برجسته کنید.</a:t>
            </a:r>
          </a:p>
          <a:p>
            <a:pPr>
              <a:buFont typeface="+mj-lt"/>
              <a:buAutoNum type="arabicPeriod"/>
            </a:pPr>
            <a:r>
              <a:rPr lang="fa-IR" b="1" dirty="0"/>
              <a:t>تاکید بر تکامل مفهومی:</a:t>
            </a:r>
            <a:br>
              <a:rPr lang="fa-IR" dirty="0"/>
            </a:br>
            <a:r>
              <a:rPr lang="fa-IR" dirty="0"/>
              <a:t>پس از تعاریف، به انگیزه ایجاد </a:t>
            </a:r>
            <a:r>
              <a:rPr lang="en-US" dirty="0"/>
              <a:t>IoT </a:t>
            </a:r>
            <a:r>
              <a:rPr lang="fa-IR" dirty="0"/>
              <a:t>توسط </a:t>
            </a:r>
            <a:r>
              <a:rPr lang="en-US" dirty="0"/>
              <a:t>Kevin Ashton </a:t>
            </a:r>
            <a:r>
              <a:rPr lang="fa-IR" dirty="0"/>
              <a:t>اشاره کرده و نشان دهید چگونه در سال‌های اخیر نقش دستگاه‌ها به فراتر از حسگر ساده ارتقاء یافته است.</a:t>
            </a:r>
          </a:p>
          <a:p>
            <a:pPr>
              <a:buFont typeface="+mj-lt"/>
              <a:buAutoNum type="arabicPeriod"/>
            </a:pPr>
            <a:r>
              <a:rPr lang="fa-IR" b="1" dirty="0"/>
              <a:t>جمع‌بندی پویا:</a:t>
            </a:r>
            <a:br>
              <a:rPr lang="fa-IR" dirty="0"/>
            </a:br>
            <a:r>
              <a:rPr lang="fa-IR" dirty="0"/>
              <a:t>با بیان جمله جمع‌بندی، مسیر حرکت از اتصال صرف به خودکارسازی هوشمند را برای مخاطب شفاف کنید و به مخاطب نوید دهید در اسلایدهای بعدی جزئیات عملکرد اجزا و کاربردها مطرح خواهد شد.</a:t>
            </a:r>
          </a:p>
          <a:p>
            <a:pPr>
              <a:buFont typeface="+mj-lt"/>
              <a:buAutoNum type="arabicPeriod"/>
            </a:pPr>
            <a:r>
              <a:rPr lang="fa-IR" b="1" dirty="0"/>
              <a:t>لحن رسمی و خشک:</a:t>
            </a:r>
            <a:br>
              <a:rPr lang="fa-IR" dirty="0"/>
            </a:br>
            <a:r>
              <a:rPr lang="fa-IR" dirty="0"/>
              <a:t>از کلمات کلیدی («شبکه»، «خودکارسازی»، «حسگر») با تاکید صوتی استفاده کنید تا لحن ارائه حفظ شود.</a:t>
            </a:r>
          </a:p>
          <a:p>
            <a:pPr>
              <a:buFont typeface="+mj-lt"/>
              <a:buAutoNum type="arabicPeriod"/>
            </a:pPr>
            <a:r>
              <a:rPr lang="fa-IR" b="1" dirty="0"/>
              <a:t>طراحی اسلاید:</a:t>
            </a:r>
            <a:endParaRPr lang="fa-IR" dirty="0"/>
          </a:p>
          <a:p>
            <a:pPr marL="742950" lvl="1" indent="-285750">
              <a:buFont typeface="+mj-lt"/>
              <a:buAutoNum type="arabicPeriod"/>
            </a:pPr>
            <a:r>
              <a:rPr lang="fa-IR" dirty="0"/>
              <a:t>هر تعریف را در یک رنگ متضاد با بک‌گراند بنویسید تا تفکیک آن‌ها آسان باشد.</a:t>
            </a:r>
          </a:p>
          <a:p>
            <a:pPr marL="742950" lvl="1" indent="-285750">
              <a:buFont typeface="+mj-lt"/>
              <a:buAutoNum type="arabicPeriod"/>
            </a:pPr>
            <a:r>
              <a:rPr lang="fa-IR" dirty="0"/>
              <a:t>از آیکون‌های کوچک (حسگر، ابر، چرخ‌دنده) در کنار هر تعریف بهره ببرید.</a:t>
            </a:r>
          </a:p>
          <a:p>
            <a:pPr marL="742950" lvl="1" indent="-285750">
              <a:buFont typeface="+mj-lt"/>
              <a:buAutoNum type="arabicPeriod"/>
            </a:pPr>
            <a:r>
              <a:rPr lang="fa-IR" dirty="0"/>
              <a:t>فضای خالی کافی اطراف هر بخش بگذارید تا از احساس شلوغی جلوگیری شود.</a:t>
            </a:r>
          </a:p>
          <a:p>
            <a:endParaRPr lang="en-US" dirty="0"/>
          </a:p>
        </p:txBody>
      </p:sp>
      <p:sp>
        <p:nvSpPr>
          <p:cNvPr id="4" name="Slide Number Placeholder 3">
            <a:extLst>
              <a:ext uri="{FF2B5EF4-FFF2-40B4-BE49-F238E27FC236}">
                <a16:creationId xmlns:a16="http://schemas.microsoft.com/office/drawing/2014/main" id="{298930E9-A16E-F100-1F6E-CFC4CE5F314D}"/>
              </a:ext>
            </a:extLst>
          </p:cNvPr>
          <p:cNvSpPr>
            <a:spLocks noGrp="1"/>
          </p:cNvSpPr>
          <p:nvPr>
            <p:ph type="sldNum" sz="quarter" idx="5"/>
          </p:nvPr>
        </p:nvSpPr>
        <p:spPr/>
        <p:txBody>
          <a:bodyPr/>
          <a:lstStyle/>
          <a:p>
            <a:fld id="{FF050C4D-E835-4795-82C9-3F9BFA4E6624}" type="slidenum">
              <a:rPr lang="en-US" smtClean="0"/>
              <a:t>11</a:t>
            </a:fld>
            <a:endParaRPr lang="en-US"/>
          </a:p>
        </p:txBody>
      </p:sp>
    </p:spTree>
    <p:extLst>
      <p:ext uri="{BB962C8B-B14F-4D97-AF65-F5344CB8AC3E}">
        <p14:creationId xmlns:p14="http://schemas.microsoft.com/office/powerpoint/2010/main" val="2989986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050C4D-E835-4795-82C9-3F9BFA4E6624}" type="slidenum">
              <a:rPr lang="en-US" smtClean="0"/>
              <a:t>12</a:t>
            </a:fld>
            <a:endParaRPr lang="en-US"/>
          </a:p>
        </p:txBody>
      </p:sp>
    </p:spTree>
    <p:extLst>
      <p:ext uri="{BB962C8B-B14F-4D97-AF65-F5344CB8AC3E}">
        <p14:creationId xmlns:p14="http://schemas.microsoft.com/office/powerpoint/2010/main" val="375838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4C521-9381-50CB-5CE0-0E98F8B25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6F707-56DA-1C0E-6740-E334FE85A3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C27EA3-D8F5-6C75-53F3-57A26EE498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DF08DB-3063-47A4-3A90-D500698C60CD}"/>
              </a:ext>
            </a:extLst>
          </p:cNvPr>
          <p:cNvSpPr>
            <a:spLocks noGrp="1"/>
          </p:cNvSpPr>
          <p:nvPr>
            <p:ph type="sldNum" sz="quarter" idx="5"/>
          </p:nvPr>
        </p:nvSpPr>
        <p:spPr/>
        <p:txBody>
          <a:bodyPr/>
          <a:lstStyle/>
          <a:p>
            <a:fld id="{FF050C4D-E835-4795-82C9-3F9BFA4E6624}" type="slidenum">
              <a:rPr lang="en-US" smtClean="0"/>
              <a:t>13</a:t>
            </a:fld>
            <a:endParaRPr lang="en-US"/>
          </a:p>
        </p:txBody>
      </p:sp>
    </p:spTree>
    <p:extLst>
      <p:ext uri="{BB962C8B-B14F-4D97-AF65-F5344CB8AC3E}">
        <p14:creationId xmlns:p14="http://schemas.microsoft.com/office/powerpoint/2010/main" val="2439960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9F401-F283-D67A-2257-C432E64B7D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9E4FA-7511-F8A2-0BED-7574A4BF6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D050FF-D1D1-34AE-52E7-5F4990048D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C548FF-391A-3494-2648-CD88AF402F6E}"/>
              </a:ext>
            </a:extLst>
          </p:cNvPr>
          <p:cNvSpPr>
            <a:spLocks noGrp="1"/>
          </p:cNvSpPr>
          <p:nvPr>
            <p:ph type="sldNum" sz="quarter" idx="5"/>
          </p:nvPr>
        </p:nvSpPr>
        <p:spPr/>
        <p:txBody>
          <a:bodyPr/>
          <a:lstStyle/>
          <a:p>
            <a:fld id="{FF050C4D-E835-4795-82C9-3F9BFA4E6624}" type="slidenum">
              <a:rPr lang="en-US" smtClean="0"/>
              <a:t>14</a:t>
            </a:fld>
            <a:endParaRPr lang="en-US"/>
          </a:p>
        </p:txBody>
      </p:sp>
    </p:spTree>
    <p:extLst>
      <p:ext uri="{BB962C8B-B14F-4D97-AF65-F5344CB8AC3E}">
        <p14:creationId xmlns:p14="http://schemas.microsoft.com/office/powerpoint/2010/main" val="2517154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9D66A-F3F3-14DA-24D5-04E3A5350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9372DB-56CC-7238-90E2-B8B93E54E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5ED25-BB30-7773-5ADB-CF228133E6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5C7471-DC68-97E1-A4EC-357FF84A9680}"/>
              </a:ext>
            </a:extLst>
          </p:cNvPr>
          <p:cNvSpPr>
            <a:spLocks noGrp="1"/>
          </p:cNvSpPr>
          <p:nvPr>
            <p:ph type="sldNum" sz="quarter" idx="5"/>
          </p:nvPr>
        </p:nvSpPr>
        <p:spPr/>
        <p:txBody>
          <a:bodyPr/>
          <a:lstStyle/>
          <a:p>
            <a:fld id="{FF050C4D-E835-4795-82C9-3F9BFA4E6624}" type="slidenum">
              <a:rPr lang="en-US" smtClean="0"/>
              <a:t>15</a:t>
            </a:fld>
            <a:endParaRPr lang="en-US"/>
          </a:p>
        </p:txBody>
      </p:sp>
    </p:spTree>
    <p:extLst>
      <p:ext uri="{BB962C8B-B14F-4D97-AF65-F5344CB8AC3E}">
        <p14:creationId xmlns:p14="http://schemas.microsoft.com/office/powerpoint/2010/main" val="3881176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E0FF3-D24B-C6B4-D6F9-9D1341288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B1C962-901B-D6C6-D22C-A918707473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CC3A6E-5422-B01E-1E5E-A5C29F7998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15AF5B-4073-56F6-2EF8-0738110DBF10}"/>
              </a:ext>
            </a:extLst>
          </p:cNvPr>
          <p:cNvSpPr>
            <a:spLocks noGrp="1"/>
          </p:cNvSpPr>
          <p:nvPr>
            <p:ph type="sldNum" sz="quarter" idx="5"/>
          </p:nvPr>
        </p:nvSpPr>
        <p:spPr/>
        <p:txBody>
          <a:bodyPr/>
          <a:lstStyle/>
          <a:p>
            <a:fld id="{FF050C4D-E835-4795-82C9-3F9BFA4E6624}" type="slidenum">
              <a:rPr lang="en-US" smtClean="0"/>
              <a:t>16</a:t>
            </a:fld>
            <a:endParaRPr lang="en-US"/>
          </a:p>
        </p:txBody>
      </p:sp>
    </p:spTree>
    <p:extLst>
      <p:ext uri="{BB962C8B-B14F-4D97-AF65-F5344CB8AC3E}">
        <p14:creationId xmlns:p14="http://schemas.microsoft.com/office/powerpoint/2010/main" val="4134535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F36AE-AFF1-8594-0760-2602D7C88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3EDA84-D344-6675-25B4-B97BC113D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0E167C-7C65-16A4-8532-BF39B961F8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299B46-0F47-F940-7F24-80A13DEB3EC2}"/>
              </a:ext>
            </a:extLst>
          </p:cNvPr>
          <p:cNvSpPr>
            <a:spLocks noGrp="1"/>
          </p:cNvSpPr>
          <p:nvPr>
            <p:ph type="sldNum" sz="quarter" idx="5"/>
          </p:nvPr>
        </p:nvSpPr>
        <p:spPr/>
        <p:txBody>
          <a:bodyPr/>
          <a:lstStyle/>
          <a:p>
            <a:fld id="{FF050C4D-E835-4795-82C9-3F9BFA4E6624}" type="slidenum">
              <a:rPr lang="en-US" smtClean="0"/>
              <a:t>17</a:t>
            </a:fld>
            <a:endParaRPr lang="en-US"/>
          </a:p>
        </p:txBody>
      </p:sp>
    </p:spTree>
    <p:extLst>
      <p:ext uri="{BB962C8B-B14F-4D97-AF65-F5344CB8AC3E}">
        <p14:creationId xmlns:p14="http://schemas.microsoft.com/office/powerpoint/2010/main" val="3188241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D59CD-BEE8-14C6-ABF2-F8CD26AF49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DE34E-3A58-28D9-F95C-5D2EEA06A1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3E54AF-0101-C814-1EC9-F2F9A4A9E0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4DE74A-C352-B35E-F439-C265E22FFBCB}"/>
              </a:ext>
            </a:extLst>
          </p:cNvPr>
          <p:cNvSpPr>
            <a:spLocks noGrp="1"/>
          </p:cNvSpPr>
          <p:nvPr>
            <p:ph type="sldNum" sz="quarter" idx="5"/>
          </p:nvPr>
        </p:nvSpPr>
        <p:spPr/>
        <p:txBody>
          <a:bodyPr/>
          <a:lstStyle/>
          <a:p>
            <a:fld id="{FF050C4D-E835-4795-82C9-3F9BFA4E6624}" type="slidenum">
              <a:rPr lang="en-US" smtClean="0"/>
              <a:t>18</a:t>
            </a:fld>
            <a:endParaRPr lang="en-US"/>
          </a:p>
        </p:txBody>
      </p:sp>
    </p:spTree>
    <p:extLst>
      <p:ext uri="{BB962C8B-B14F-4D97-AF65-F5344CB8AC3E}">
        <p14:creationId xmlns:p14="http://schemas.microsoft.com/office/powerpoint/2010/main" val="1159353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050C4D-E835-4795-82C9-3F9BFA4E6624}" type="slidenum">
              <a:rPr lang="en-US" smtClean="0"/>
              <a:t>19</a:t>
            </a:fld>
            <a:endParaRPr lang="en-US"/>
          </a:p>
        </p:txBody>
      </p:sp>
    </p:spTree>
    <p:extLst>
      <p:ext uri="{BB962C8B-B14F-4D97-AF65-F5344CB8AC3E}">
        <p14:creationId xmlns:p14="http://schemas.microsoft.com/office/powerpoint/2010/main" val="719383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B129E-7D11-3732-9203-3844D0650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DF13C-EF8A-6554-8199-01395186E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802423-3348-8350-7C54-C406D5F60D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30D39E-9FCC-3491-3C1E-4B3577C32E3D}"/>
              </a:ext>
            </a:extLst>
          </p:cNvPr>
          <p:cNvSpPr>
            <a:spLocks noGrp="1"/>
          </p:cNvSpPr>
          <p:nvPr>
            <p:ph type="sldNum" sz="quarter" idx="5"/>
          </p:nvPr>
        </p:nvSpPr>
        <p:spPr/>
        <p:txBody>
          <a:bodyPr/>
          <a:lstStyle/>
          <a:p>
            <a:fld id="{FF050C4D-E835-4795-82C9-3F9BFA4E6624}" type="slidenum">
              <a:rPr lang="en-US" smtClean="0"/>
              <a:t>20</a:t>
            </a:fld>
            <a:endParaRPr lang="en-US"/>
          </a:p>
        </p:txBody>
      </p:sp>
    </p:spTree>
    <p:extLst>
      <p:ext uri="{BB962C8B-B14F-4D97-AF65-F5344CB8AC3E}">
        <p14:creationId xmlns:p14="http://schemas.microsoft.com/office/powerpoint/2010/main" val="4076074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0F338-71E9-18D4-83E7-1FAC028035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0D9C1-3DF5-4EC0-9EB4-E628FD0C17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DC790-DA6A-9F78-67D2-EEDB776F2429}"/>
              </a:ext>
            </a:extLst>
          </p:cNvPr>
          <p:cNvSpPr>
            <a:spLocks noGrp="1"/>
          </p:cNvSpPr>
          <p:nvPr>
            <p:ph type="body" idx="1"/>
          </p:nvPr>
        </p:nvSpPr>
        <p:spPr/>
        <p:txBody>
          <a:bodyPr/>
          <a:lstStyle/>
          <a:p>
            <a:pPr>
              <a:buNone/>
            </a:pPr>
            <a:r>
              <a:rPr lang="fa-IR" b="1" dirty="0"/>
              <a:t>نکته برای ارائه‌دهنده (</a:t>
            </a:r>
            <a:r>
              <a:rPr lang="en-US" b="1" dirty="0"/>
              <a:t>Speaker Notes)</a:t>
            </a:r>
          </a:p>
          <a:p>
            <a:pPr>
              <a:buFont typeface="+mj-lt"/>
              <a:buAutoNum type="arabicPeriod"/>
            </a:pPr>
            <a:r>
              <a:rPr lang="fa-IR" b="1" dirty="0"/>
              <a:t>شروع با آمار جذاب:</a:t>
            </a:r>
            <a:br>
              <a:rPr lang="fa-IR" dirty="0"/>
            </a:br>
            <a:r>
              <a:rPr lang="fa-IR" dirty="0"/>
              <a:t>با اعلام عدد ۲۵ میلیارد دستگاه، توجه مخاطبان را از ابتدا جلب کنید و تأکید کنید این رقم صرفاً پیش‌بینی نیست، بلکه نشان‌دهنده تسریع روند دیجیتالی شدن زندگی روزمره است.</a:t>
            </a:r>
          </a:p>
          <a:p>
            <a:pPr>
              <a:buFont typeface="+mj-lt"/>
              <a:buAutoNum type="arabicPeriod"/>
            </a:pPr>
            <a:r>
              <a:rPr lang="fa-IR" b="1" dirty="0"/>
              <a:t>پیوند با زندگی روزمره:</a:t>
            </a:r>
            <a:br>
              <a:rPr lang="fa-IR" dirty="0"/>
            </a:br>
            <a:r>
              <a:rPr lang="fa-IR" dirty="0"/>
              <a:t>بلافاصله پس از آمار، مثال‌های ساده و ملموس (یخچال، ساعت هوشمند، پارکینگ) را بیاورید تا دانشجویان ارتباط مفهوم را درک کنند.</a:t>
            </a:r>
          </a:p>
          <a:p>
            <a:pPr>
              <a:buFont typeface="+mj-lt"/>
              <a:buAutoNum type="arabicPeriod"/>
            </a:pPr>
            <a:r>
              <a:rPr lang="fa-IR" b="1" dirty="0"/>
              <a:t>برجسته‌سازی فرصت‌ها و چالش‌ها:</a:t>
            </a:r>
            <a:br>
              <a:rPr lang="fa-IR" dirty="0"/>
            </a:br>
            <a:r>
              <a:rPr lang="fa-IR" dirty="0"/>
              <a:t>خاطرنشان کنید که این حجم وسیع اتصال، هم فرصت‌های بی‌سابقه (کارایی، راحتی) و هم چالش‌های امنیتی و حریم خصوصی را به همراه دارد (که در اسلایدهای بعد بحث خواهد شد).</a:t>
            </a:r>
          </a:p>
          <a:p>
            <a:pPr>
              <a:buFont typeface="+mj-lt"/>
              <a:buAutoNum type="arabicPeriod"/>
            </a:pPr>
            <a:r>
              <a:rPr lang="fa-IR" b="1" dirty="0"/>
              <a:t>لحنی کنجکاوانه و پویا:</a:t>
            </a:r>
            <a:br>
              <a:rPr lang="fa-IR" dirty="0"/>
            </a:br>
            <a:r>
              <a:rPr lang="fa-IR" dirty="0"/>
              <a:t>با صدای کمی بلندتر و تأکید بر کلمات کلیدی («انفجاری»، «همه‌جا»، «ملموس») حس هیجان و حرکت رو به جلو را منتقل کنید.</a:t>
            </a:r>
          </a:p>
          <a:p>
            <a:pPr>
              <a:buNone/>
            </a:pPr>
            <a:r>
              <a:rPr lang="fa-IR" b="1" dirty="0"/>
              <a:t>توصیه طراحی:</a:t>
            </a:r>
            <a:endParaRPr lang="fa-IR" dirty="0"/>
          </a:p>
          <a:p>
            <a:pPr>
              <a:buFont typeface="Arial" panose="020B0604020202020204" pitchFamily="34" charset="0"/>
              <a:buChar char="•"/>
            </a:pPr>
            <a:r>
              <a:rPr lang="fa-IR" dirty="0"/>
              <a:t>از یک نمودار خطی ساده (</a:t>
            </a:r>
            <a:r>
              <a:rPr lang="en-US" dirty="0"/>
              <a:t>Trend) </a:t>
            </a:r>
            <a:r>
              <a:rPr lang="fa-IR" dirty="0"/>
              <a:t>برای نمایش رشد تعداد دستگاه‌ها استفاده کنید.</a:t>
            </a:r>
          </a:p>
          <a:p>
            <a:pPr>
              <a:buFont typeface="Arial" panose="020B0604020202020204" pitchFamily="34" charset="0"/>
              <a:buChar char="•"/>
            </a:pPr>
            <a:r>
              <a:rPr lang="fa-IR" dirty="0"/>
              <a:t>آیکون‌های کوچک مربوط به هر مثال (یخچال، ساعت، پارکومتر) در کنار هر مورد قرار دهید.</a:t>
            </a:r>
          </a:p>
          <a:p>
            <a:pPr>
              <a:buFont typeface="Arial" panose="020B0604020202020204" pitchFamily="34" charset="0"/>
              <a:buChar char="•"/>
            </a:pPr>
            <a:r>
              <a:rPr lang="fa-IR" dirty="0"/>
              <a:t>رنگ متن آمار را متفاوت (مثلاً نارنجی یا آبی روشن) کنید تا برجسته باشد.</a:t>
            </a:r>
          </a:p>
          <a:p>
            <a:pPr>
              <a:buFont typeface="Arial" panose="020B0604020202020204" pitchFamily="34" charset="0"/>
              <a:buChar char="•"/>
            </a:pPr>
            <a:r>
              <a:rPr lang="fa-IR" dirty="0"/>
              <a:t>فضای خالی اطراف اعداد را بزرگ‌تر در نظر بگیرید تا چشم مخاطب سریعاً به آن جذب شود.</a:t>
            </a:r>
          </a:p>
          <a:p>
            <a:endParaRPr lang="en-US" dirty="0"/>
          </a:p>
        </p:txBody>
      </p:sp>
      <p:sp>
        <p:nvSpPr>
          <p:cNvPr id="4" name="Slide Number Placeholder 3">
            <a:extLst>
              <a:ext uri="{FF2B5EF4-FFF2-40B4-BE49-F238E27FC236}">
                <a16:creationId xmlns:a16="http://schemas.microsoft.com/office/drawing/2014/main" id="{F7AEDB79-E297-0526-BDA4-E17701DE35C2}"/>
              </a:ext>
            </a:extLst>
          </p:cNvPr>
          <p:cNvSpPr>
            <a:spLocks noGrp="1"/>
          </p:cNvSpPr>
          <p:nvPr>
            <p:ph type="sldNum" sz="quarter" idx="5"/>
          </p:nvPr>
        </p:nvSpPr>
        <p:spPr/>
        <p:txBody>
          <a:bodyPr/>
          <a:lstStyle/>
          <a:p>
            <a:fld id="{FF050C4D-E835-4795-82C9-3F9BFA4E6624}" type="slidenum">
              <a:rPr lang="en-US" smtClean="0"/>
              <a:t>3</a:t>
            </a:fld>
            <a:endParaRPr lang="en-US"/>
          </a:p>
        </p:txBody>
      </p:sp>
    </p:spTree>
    <p:extLst>
      <p:ext uri="{BB962C8B-B14F-4D97-AF65-F5344CB8AC3E}">
        <p14:creationId xmlns:p14="http://schemas.microsoft.com/office/powerpoint/2010/main" val="4066694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B1CC9-54F6-6C61-5A2C-C7DB5A75D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BC8C6-FC97-103F-CE23-E2B3FD7AD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276ACC-3D3F-10EF-E832-9DB7B7A4FC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ED624C-10DF-1E0A-7666-3DA9099454FB}"/>
              </a:ext>
            </a:extLst>
          </p:cNvPr>
          <p:cNvSpPr>
            <a:spLocks noGrp="1"/>
          </p:cNvSpPr>
          <p:nvPr>
            <p:ph type="sldNum" sz="quarter" idx="5"/>
          </p:nvPr>
        </p:nvSpPr>
        <p:spPr/>
        <p:txBody>
          <a:bodyPr/>
          <a:lstStyle/>
          <a:p>
            <a:fld id="{FF050C4D-E835-4795-82C9-3F9BFA4E6624}" type="slidenum">
              <a:rPr lang="en-US" smtClean="0"/>
              <a:t>21</a:t>
            </a:fld>
            <a:endParaRPr lang="en-US"/>
          </a:p>
        </p:txBody>
      </p:sp>
    </p:spTree>
    <p:extLst>
      <p:ext uri="{BB962C8B-B14F-4D97-AF65-F5344CB8AC3E}">
        <p14:creationId xmlns:p14="http://schemas.microsoft.com/office/powerpoint/2010/main" val="4053714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9C6CB-8B5A-5530-C337-53F6BB560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5DDFF-3AB6-9374-93EF-EB2E09E8F5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A74C7-FC07-5B4D-426A-24D730AB23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50D300-FCAE-CAB3-B5EC-95DAA8BBAB5F}"/>
              </a:ext>
            </a:extLst>
          </p:cNvPr>
          <p:cNvSpPr>
            <a:spLocks noGrp="1"/>
          </p:cNvSpPr>
          <p:nvPr>
            <p:ph type="sldNum" sz="quarter" idx="5"/>
          </p:nvPr>
        </p:nvSpPr>
        <p:spPr/>
        <p:txBody>
          <a:bodyPr/>
          <a:lstStyle/>
          <a:p>
            <a:fld id="{FF050C4D-E835-4795-82C9-3F9BFA4E6624}" type="slidenum">
              <a:rPr lang="en-US" smtClean="0"/>
              <a:t>22</a:t>
            </a:fld>
            <a:endParaRPr lang="en-US"/>
          </a:p>
        </p:txBody>
      </p:sp>
    </p:spTree>
    <p:extLst>
      <p:ext uri="{BB962C8B-B14F-4D97-AF65-F5344CB8AC3E}">
        <p14:creationId xmlns:p14="http://schemas.microsoft.com/office/powerpoint/2010/main" val="655244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82B2D-0735-25E8-30A5-2F10470E8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6F375A-A018-D9DA-F437-ECAD1716FF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B4C6A-7F00-5E36-B33F-BFF75876D1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9D8231-5E30-7157-B52C-A0F805ACB37F}"/>
              </a:ext>
            </a:extLst>
          </p:cNvPr>
          <p:cNvSpPr>
            <a:spLocks noGrp="1"/>
          </p:cNvSpPr>
          <p:nvPr>
            <p:ph type="sldNum" sz="quarter" idx="5"/>
          </p:nvPr>
        </p:nvSpPr>
        <p:spPr/>
        <p:txBody>
          <a:bodyPr/>
          <a:lstStyle/>
          <a:p>
            <a:fld id="{FF050C4D-E835-4795-82C9-3F9BFA4E6624}" type="slidenum">
              <a:rPr lang="en-US" smtClean="0"/>
              <a:t>23</a:t>
            </a:fld>
            <a:endParaRPr lang="en-US"/>
          </a:p>
        </p:txBody>
      </p:sp>
    </p:spTree>
    <p:extLst>
      <p:ext uri="{BB962C8B-B14F-4D97-AF65-F5344CB8AC3E}">
        <p14:creationId xmlns:p14="http://schemas.microsoft.com/office/powerpoint/2010/main" val="3194156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1358-99AD-B12C-985F-D263306455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8F498-DDCA-19BD-8C3C-F78BE29820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C8BED-E914-8388-C187-1606FD21A6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03A607-B624-EABE-01B2-C40EC297750A}"/>
              </a:ext>
            </a:extLst>
          </p:cNvPr>
          <p:cNvSpPr>
            <a:spLocks noGrp="1"/>
          </p:cNvSpPr>
          <p:nvPr>
            <p:ph type="sldNum" sz="quarter" idx="5"/>
          </p:nvPr>
        </p:nvSpPr>
        <p:spPr/>
        <p:txBody>
          <a:bodyPr/>
          <a:lstStyle/>
          <a:p>
            <a:fld id="{FF050C4D-E835-4795-82C9-3F9BFA4E6624}" type="slidenum">
              <a:rPr lang="en-US" smtClean="0"/>
              <a:t>24</a:t>
            </a:fld>
            <a:endParaRPr lang="en-US"/>
          </a:p>
        </p:txBody>
      </p:sp>
    </p:spTree>
    <p:extLst>
      <p:ext uri="{BB962C8B-B14F-4D97-AF65-F5344CB8AC3E}">
        <p14:creationId xmlns:p14="http://schemas.microsoft.com/office/powerpoint/2010/main" val="2492015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63FAB-7475-A1AF-DBBA-DA5AB4328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C001A-6546-B14E-25DB-539F76B72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95DFE1-EAD7-996F-81AE-D7FCD57EFD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11CB5B-4CE5-2BCF-5CD8-962F49FF79C4}"/>
              </a:ext>
            </a:extLst>
          </p:cNvPr>
          <p:cNvSpPr>
            <a:spLocks noGrp="1"/>
          </p:cNvSpPr>
          <p:nvPr>
            <p:ph type="sldNum" sz="quarter" idx="5"/>
          </p:nvPr>
        </p:nvSpPr>
        <p:spPr/>
        <p:txBody>
          <a:bodyPr/>
          <a:lstStyle/>
          <a:p>
            <a:fld id="{FF050C4D-E835-4795-82C9-3F9BFA4E6624}" type="slidenum">
              <a:rPr lang="en-US" smtClean="0"/>
              <a:t>25</a:t>
            </a:fld>
            <a:endParaRPr lang="en-US"/>
          </a:p>
        </p:txBody>
      </p:sp>
    </p:spTree>
    <p:extLst>
      <p:ext uri="{BB962C8B-B14F-4D97-AF65-F5344CB8AC3E}">
        <p14:creationId xmlns:p14="http://schemas.microsoft.com/office/powerpoint/2010/main" val="618766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BC594-E1DD-2B2F-D9BF-7DCAD5997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4A8BE-022E-010D-9AB9-5393A5ECE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B081E-59FC-0EC7-5DCE-B7A90086FE8D}"/>
              </a:ext>
            </a:extLst>
          </p:cNvPr>
          <p:cNvSpPr>
            <a:spLocks noGrp="1"/>
          </p:cNvSpPr>
          <p:nvPr>
            <p:ph type="body" idx="1"/>
          </p:nvPr>
        </p:nvSpPr>
        <p:spPr/>
        <p:txBody>
          <a:bodyPr/>
          <a:lstStyle/>
          <a:p>
            <a:pPr>
              <a:buNone/>
            </a:pPr>
            <a:r>
              <a:rPr lang="fa-IR" dirty="0"/>
              <a:t>خانه‌های هوشمند با استفاده از دستگاه‌های متصل به اینترنت، امکان کنترل و مدیریت تجهیزات خانگی را فراهم می‌کنند.</a:t>
            </a:r>
          </a:p>
          <a:p>
            <a:pPr>
              <a:buNone/>
            </a:pPr>
            <a:r>
              <a:rPr lang="fa-IR" b="1" dirty="0"/>
              <a:t>مزایا:</a:t>
            </a:r>
            <a:endParaRPr lang="fa-IR" dirty="0"/>
          </a:p>
          <a:p>
            <a:pPr>
              <a:buFont typeface="Arial" panose="020B0604020202020204" pitchFamily="34" charset="0"/>
              <a:buChar char="•"/>
            </a:pPr>
            <a:r>
              <a:rPr lang="fa-IR" dirty="0"/>
              <a:t>ارتقای امنیت با دوربین‌های نظارتی و قفل‌های دیجیتال</a:t>
            </a:r>
          </a:p>
          <a:p>
            <a:pPr>
              <a:buFont typeface="Arial" panose="020B0604020202020204" pitchFamily="34" charset="0"/>
              <a:buChar char="•"/>
            </a:pPr>
            <a:r>
              <a:rPr lang="fa-IR" dirty="0"/>
              <a:t>بهبود راحتی با سیستم‌های روشنایی و صوتی هوشمند</a:t>
            </a:r>
          </a:p>
          <a:p>
            <a:pPr>
              <a:buFont typeface="Arial" panose="020B0604020202020204" pitchFamily="34" charset="0"/>
              <a:buChar char="•"/>
            </a:pPr>
            <a:r>
              <a:rPr lang="fa-IR" dirty="0"/>
              <a:t>بهینه‌سازی مصرف انرژی با ترموستات‌های هوشمند</a:t>
            </a:r>
          </a:p>
          <a:p>
            <a:pPr>
              <a:buNone/>
            </a:pPr>
            <a:r>
              <a:rPr lang="fa-IR" b="1" dirty="0"/>
              <a:t>مثال‌های واقعی:</a:t>
            </a:r>
            <a:endParaRPr lang="fa-IR" dirty="0"/>
          </a:p>
          <a:p>
            <a:pPr>
              <a:buFont typeface="Arial" panose="020B0604020202020204" pitchFamily="34" charset="0"/>
              <a:buChar char="•"/>
            </a:pPr>
            <a:r>
              <a:rPr lang="fa-IR" dirty="0"/>
              <a:t>ترموستات‌های هوشمند </a:t>
            </a:r>
            <a:r>
              <a:rPr lang="en-US" dirty="0"/>
              <a:t>Nest </a:t>
            </a:r>
            <a:r>
              <a:rPr lang="fa-IR" dirty="0"/>
              <a:t>و </a:t>
            </a:r>
            <a:r>
              <a:rPr lang="en-US" dirty="0" err="1"/>
              <a:t>Ecobee</a:t>
            </a:r>
            <a:endParaRPr lang="en-US" dirty="0"/>
          </a:p>
          <a:p>
            <a:pPr>
              <a:buFont typeface="Arial" panose="020B0604020202020204" pitchFamily="34" charset="0"/>
              <a:buChar char="•"/>
            </a:pPr>
            <a:r>
              <a:rPr lang="fa-IR" dirty="0"/>
              <a:t>سیستم‌های روشنایی </a:t>
            </a:r>
            <a:r>
              <a:rPr lang="en-US" dirty="0"/>
              <a:t>Philips Hue </a:t>
            </a:r>
            <a:r>
              <a:rPr lang="fa-IR" dirty="0"/>
              <a:t>با قابلیت کنترل رنگ و شدت نور</a:t>
            </a:r>
            <a:br>
              <a:rPr lang="en-US" dirty="0"/>
            </a:br>
            <a:endParaRPr lang="fa-IR" dirty="0"/>
          </a:p>
          <a:p>
            <a:pPr>
              <a:buNone/>
            </a:pPr>
            <a:r>
              <a:rPr lang="fa-IR" b="1" dirty="0"/>
              <a:t>کنترل هوشمند و راحتی بیشتر</a:t>
            </a:r>
            <a:br>
              <a:rPr lang="fa-IR" dirty="0"/>
            </a:br>
            <a:r>
              <a:rPr lang="fa-IR" dirty="0"/>
              <a:t>سیستم‌های خودکار مانند روشنایی، تهویه، و تجهیزات صوتی/تصویری به شما امکان می‌دهند به راحتی شرایط خانه را از راه دور تغییر دهید، حتی زمانی که در خانه نیستید. از طریق تلفن هوشمند یا دستورات صوتی می‌توانید تمامی بخش‌ها را کنترل کنید.</a:t>
            </a:r>
          </a:p>
          <a:p>
            <a:pPr>
              <a:buNone/>
            </a:pPr>
            <a:r>
              <a:rPr lang="fa-IR" b="1" dirty="0"/>
              <a:t>صرفه‌جویی در انرژی</a:t>
            </a:r>
            <a:br>
              <a:rPr lang="fa-IR" dirty="0"/>
            </a:br>
            <a:r>
              <a:rPr lang="fa-IR" dirty="0"/>
              <a:t>با استفاده از دستگاه‌های هوشمند مانند ترموستات‌های هوشمند، خانه شما به طور خودکار دما را بهینه می‌کند و مصرف انرژی را کاهش می‌دهد. این باعث می‌شود هزینه‌های انرژی شما کاهش یابد و در عین حال، به حفظ محیط‌زیست کمک کند.</a:t>
            </a:r>
          </a:p>
          <a:p>
            <a:r>
              <a:rPr lang="fa-IR" b="1" dirty="0"/>
              <a:t>افزایش امنیت و نظارت</a:t>
            </a:r>
            <a:br>
              <a:rPr lang="fa-IR" dirty="0"/>
            </a:br>
            <a:r>
              <a:rPr lang="fa-IR" dirty="0"/>
              <a:t>سیستم‌های امنیتی هوشمند نظارت مداوم بر خانه را فراهم می‌کنند. دوربین‌های نظارتی، قفل‌های دیجیتال و سنسورهای حرکتی، به شما این امکان را می‌دهند که از هر نقطه‌ای از دنیا خانه خود را تحت نظر داشته باشید.</a:t>
            </a:r>
          </a:p>
          <a:p>
            <a:pPr marL="0" marR="0" lvl="0" indent="0" algn="l" defTabSz="914400" rtl="0" eaLnBrk="1" fontAlgn="auto" latinLnBrk="0" hangingPunct="1">
              <a:lnSpc>
                <a:spcPct val="100000"/>
              </a:lnSpc>
              <a:spcBef>
                <a:spcPts val="0"/>
              </a:spcBef>
              <a:spcAft>
                <a:spcPts val="0"/>
              </a:spcAft>
              <a:buClrTx/>
              <a:buSzTx/>
              <a:buFontTx/>
              <a:buNone/>
              <a:tabLst/>
              <a:defRPr/>
            </a:pPr>
            <a:r>
              <a:rPr lang="fa-IR" b="0" dirty="0"/>
              <a:t>امنیت بیشتر : </a:t>
            </a:r>
            <a:r>
              <a:rPr lang="fa-IR" b="0" dirty="0" err="1"/>
              <a:t>خانه‌های</a:t>
            </a:r>
            <a:r>
              <a:rPr lang="fa-IR" b="0" dirty="0"/>
              <a:t> هوشمند از </a:t>
            </a:r>
            <a:r>
              <a:rPr lang="fa-IR" b="0" dirty="0" err="1"/>
              <a:t>دوربین‌های</a:t>
            </a:r>
            <a:r>
              <a:rPr lang="fa-IR" b="0" dirty="0"/>
              <a:t> متصل، </a:t>
            </a:r>
            <a:r>
              <a:rPr lang="fa-IR" b="0" dirty="0" err="1"/>
              <a:t>قفل‌های</a:t>
            </a:r>
            <a:r>
              <a:rPr lang="fa-IR" b="0" dirty="0"/>
              <a:t> دیجیتال و </a:t>
            </a:r>
            <a:r>
              <a:rPr lang="fa-IR" b="0" dirty="0" err="1"/>
              <a:t>سنسورهای</a:t>
            </a:r>
            <a:r>
              <a:rPr lang="fa-IR" b="0" dirty="0"/>
              <a:t> حرکتی برای محافظت از خانه بهره </a:t>
            </a:r>
            <a:r>
              <a:rPr lang="fa-IR" b="0" dirty="0" err="1"/>
              <a:t>می‌برند</a:t>
            </a:r>
            <a:r>
              <a:rPr lang="fa-IR" b="0" dirty="0"/>
              <a:t>.</a:t>
            </a:r>
            <a:br>
              <a:rPr lang="fa-IR" b="0" dirty="0"/>
            </a:br>
            <a:r>
              <a:rPr lang="fa-IR" b="0" dirty="0"/>
              <a:t>مثال: زنگ ویدیویی </a:t>
            </a:r>
            <a:r>
              <a:rPr lang="en-US" b="0" dirty="0"/>
              <a:t>Ring </a:t>
            </a:r>
            <a:r>
              <a:rPr lang="fa-IR" b="0" dirty="0"/>
              <a:t>با ارسال تصویر زنده به گوشی، به شما اجازه </a:t>
            </a:r>
            <a:r>
              <a:rPr lang="fa-IR" b="0" dirty="0" err="1"/>
              <a:t>می‌دهد</a:t>
            </a:r>
            <a:r>
              <a:rPr lang="fa-IR" b="0" dirty="0"/>
              <a:t> از </a:t>
            </a:r>
            <a:r>
              <a:rPr lang="fa-IR" b="0" dirty="0" err="1"/>
              <a:t>هرجا</a:t>
            </a:r>
            <a:r>
              <a:rPr lang="fa-IR" b="0" dirty="0"/>
              <a:t> که هستید با فرد پشت در صحبت کنید.</a:t>
            </a:r>
          </a:p>
          <a:p>
            <a:endParaRPr lang="en-US" dirty="0"/>
          </a:p>
        </p:txBody>
      </p:sp>
      <p:sp>
        <p:nvSpPr>
          <p:cNvPr id="4" name="Slide Number Placeholder 3">
            <a:extLst>
              <a:ext uri="{FF2B5EF4-FFF2-40B4-BE49-F238E27FC236}">
                <a16:creationId xmlns:a16="http://schemas.microsoft.com/office/drawing/2014/main" id="{4A4E4DDA-95FF-9BA8-F48E-0027E53E8F9F}"/>
              </a:ext>
            </a:extLst>
          </p:cNvPr>
          <p:cNvSpPr>
            <a:spLocks noGrp="1"/>
          </p:cNvSpPr>
          <p:nvPr>
            <p:ph type="sldNum" sz="quarter" idx="5"/>
          </p:nvPr>
        </p:nvSpPr>
        <p:spPr/>
        <p:txBody>
          <a:bodyPr/>
          <a:lstStyle/>
          <a:p>
            <a:fld id="{FF050C4D-E835-4795-82C9-3F9BFA4E6624}" type="slidenum">
              <a:rPr lang="en-US" smtClean="0"/>
              <a:t>26</a:t>
            </a:fld>
            <a:endParaRPr lang="en-US"/>
          </a:p>
        </p:txBody>
      </p:sp>
    </p:spTree>
    <p:extLst>
      <p:ext uri="{BB962C8B-B14F-4D97-AF65-F5344CB8AC3E}">
        <p14:creationId xmlns:p14="http://schemas.microsoft.com/office/powerpoint/2010/main" val="175606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2BAB-8568-5F7B-E64D-B97B305983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11F015-3F8E-263D-2B1A-B5AB703BF0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21581-D109-8BDC-A3BF-57F12C97FDBF}"/>
              </a:ext>
            </a:extLst>
          </p:cNvPr>
          <p:cNvSpPr>
            <a:spLocks noGrp="1"/>
          </p:cNvSpPr>
          <p:nvPr>
            <p:ph type="body" idx="1"/>
          </p:nvPr>
        </p:nvSpPr>
        <p:spPr/>
        <p:txBody>
          <a:bodyPr/>
          <a:lstStyle/>
          <a:p>
            <a:pPr>
              <a:buNone/>
            </a:pPr>
            <a:r>
              <a:rPr lang="fa-IR" dirty="0"/>
              <a:t>خانه‌های هوشمند با استفاده از دستگاه‌های متصل به اینترنت، امکان کنترل و مدیریت تجهیزات خانگی را فراهم می‌کنند.</a:t>
            </a:r>
          </a:p>
          <a:p>
            <a:pPr>
              <a:buNone/>
            </a:pPr>
            <a:r>
              <a:rPr lang="fa-IR" b="1" dirty="0"/>
              <a:t>مزایا:</a:t>
            </a:r>
            <a:endParaRPr lang="fa-IR" dirty="0"/>
          </a:p>
          <a:p>
            <a:pPr>
              <a:buFont typeface="Arial" panose="020B0604020202020204" pitchFamily="34" charset="0"/>
              <a:buChar char="•"/>
            </a:pPr>
            <a:r>
              <a:rPr lang="fa-IR" dirty="0"/>
              <a:t>ارتقای امنیت با دوربین‌های نظارتی و قفل‌های دیجیتال</a:t>
            </a:r>
          </a:p>
          <a:p>
            <a:pPr>
              <a:buFont typeface="Arial" panose="020B0604020202020204" pitchFamily="34" charset="0"/>
              <a:buChar char="•"/>
            </a:pPr>
            <a:r>
              <a:rPr lang="fa-IR" dirty="0"/>
              <a:t>بهبود راحتی با سیستم‌های روشنایی و صوتی هوشمند</a:t>
            </a:r>
          </a:p>
          <a:p>
            <a:pPr>
              <a:buFont typeface="Arial" panose="020B0604020202020204" pitchFamily="34" charset="0"/>
              <a:buChar char="•"/>
            </a:pPr>
            <a:r>
              <a:rPr lang="fa-IR" dirty="0"/>
              <a:t>بهینه‌سازی مصرف انرژی با ترموستات‌های هوشمند</a:t>
            </a:r>
          </a:p>
          <a:p>
            <a:pPr>
              <a:buNone/>
            </a:pPr>
            <a:r>
              <a:rPr lang="fa-IR" b="1" dirty="0"/>
              <a:t>مثال‌های واقعی:</a:t>
            </a:r>
            <a:endParaRPr lang="fa-IR" dirty="0"/>
          </a:p>
          <a:p>
            <a:pPr>
              <a:buFont typeface="Arial" panose="020B0604020202020204" pitchFamily="34" charset="0"/>
              <a:buChar char="•"/>
            </a:pPr>
            <a:r>
              <a:rPr lang="fa-IR" dirty="0"/>
              <a:t>ترموستات‌های هوشمند </a:t>
            </a:r>
            <a:r>
              <a:rPr lang="en-US" dirty="0"/>
              <a:t>Nest </a:t>
            </a:r>
            <a:r>
              <a:rPr lang="fa-IR" dirty="0"/>
              <a:t>و </a:t>
            </a:r>
            <a:r>
              <a:rPr lang="en-US" dirty="0" err="1"/>
              <a:t>Ecobee</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سیستم‌های روشنایی </a:t>
            </a:r>
            <a:r>
              <a:rPr lang="en-US" dirty="0"/>
              <a:t>Philips Hue </a:t>
            </a:r>
            <a:r>
              <a:rPr lang="fa-IR" dirty="0"/>
              <a:t>با قابلیت کنترل رنگ و شدت نور</a:t>
            </a:r>
            <a:br>
              <a:rPr lang="en-US" dirty="0"/>
            </a:br>
            <a:br>
              <a:rPr lang="fa-IR" dirty="0"/>
            </a:br>
            <a:br>
              <a:rPr lang="fa-IR" dirty="0"/>
            </a:br>
            <a:br>
              <a:rPr lang="fa-IR" dirty="0"/>
            </a:br>
            <a:r>
              <a:rPr lang="fa-IR" b="1" dirty="0"/>
              <a:t>مثال:</a:t>
            </a:r>
            <a:r>
              <a:rPr lang="fa-IR" dirty="0"/>
              <a:t> وقتی در مسیر بازگشت به خانه هستید، </a:t>
            </a:r>
            <a:r>
              <a:rPr lang="fa-IR" dirty="0" err="1"/>
              <a:t>می‌توانید</a:t>
            </a:r>
            <a:r>
              <a:rPr lang="fa-IR" dirty="0"/>
              <a:t> با گوشی خود </a:t>
            </a:r>
            <a:r>
              <a:rPr lang="fa-IR" dirty="0" err="1"/>
              <a:t>گرمایش</a:t>
            </a:r>
            <a:r>
              <a:rPr lang="fa-IR" dirty="0"/>
              <a:t> را روشن کنید تا خانه هنگام ورود گرم باشد.</a:t>
            </a:r>
          </a:p>
          <a:p>
            <a:pPr>
              <a:buFont typeface="Arial" panose="020B0604020202020204" pitchFamily="34" charset="0"/>
              <a:buChar char="•"/>
            </a:pPr>
            <a:br>
              <a:rPr lang="fa-IR" dirty="0"/>
            </a:br>
            <a:endParaRPr lang="fa-IR" dirty="0"/>
          </a:p>
          <a:p>
            <a:pPr>
              <a:buNone/>
            </a:pPr>
            <a:r>
              <a:rPr lang="fa-IR" b="1" dirty="0"/>
              <a:t>کنترل هوشمند و راحتی بیشتر</a:t>
            </a:r>
            <a:br>
              <a:rPr lang="fa-IR" dirty="0"/>
            </a:br>
            <a:r>
              <a:rPr lang="fa-IR" dirty="0"/>
              <a:t>سیستم‌های خودکار مانند روشنایی، تهویه، و تجهیزات صوتی/تصویری به شما امکان می‌دهند به راحتی شرایط خانه را از راه دور تغییر دهید، حتی زمانی که در خانه نیستید. از طریق تلفن هوشمند یا دستورات صوتی می‌توانید تمامی بخش‌ها را کنترل کنید.</a:t>
            </a:r>
          </a:p>
          <a:p>
            <a:pPr>
              <a:buNone/>
            </a:pPr>
            <a:r>
              <a:rPr lang="fa-IR" b="1" dirty="0"/>
              <a:t>صرفه‌جویی در انرژی</a:t>
            </a:r>
            <a:br>
              <a:rPr lang="fa-IR" dirty="0"/>
            </a:br>
            <a:r>
              <a:rPr lang="fa-IR" dirty="0"/>
              <a:t>با استفاده از دستگاه‌های هوشمند مانند ترموستات‌های هوشمند، خانه شما به طور خودکار دما را بهینه می‌کند و مصرف انرژی را کاهش می‌دهد. این باعث می‌شود هزینه‌های انرژی شما کاهش یابد و در عین حال، به حفظ محیط‌زیست کمک کند.</a:t>
            </a:r>
          </a:p>
          <a:p>
            <a:r>
              <a:rPr lang="fa-IR" b="1" dirty="0"/>
              <a:t>افزایش امنیت و نظارت</a:t>
            </a:r>
            <a:br>
              <a:rPr lang="fa-IR" dirty="0"/>
            </a:br>
            <a:r>
              <a:rPr lang="fa-IR" dirty="0"/>
              <a:t>سیستم‌های امنیتی هوشمند نظارت مداوم بر خانه را فراهم می‌کنند. دوربین‌های نظارتی، قفل‌های دیجیتال و سنسورهای حرکتی، به شما این امکان را می‌دهند که از هر نقطه‌ای از دنیا خانه خود را تحت نظر داشته باشید.</a:t>
            </a:r>
          </a:p>
          <a:p>
            <a:pPr marL="0" marR="0" lvl="0" indent="0" algn="l" defTabSz="914400" rtl="0" eaLnBrk="1" fontAlgn="auto" latinLnBrk="0" hangingPunct="1">
              <a:lnSpc>
                <a:spcPct val="100000"/>
              </a:lnSpc>
              <a:spcBef>
                <a:spcPts val="0"/>
              </a:spcBef>
              <a:spcAft>
                <a:spcPts val="0"/>
              </a:spcAft>
              <a:buClrTx/>
              <a:buSzTx/>
              <a:buFontTx/>
              <a:buNone/>
              <a:tabLst/>
              <a:defRPr/>
            </a:pPr>
            <a:r>
              <a:rPr lang="fa-IR" b="0" dirty="0"/>
              <a:t>امنیت بیشتر : </a:t>
            </a:r>
            <a:r>
              <a:rPr lang="fa-IR" b="0" dirty="0" err="1"/>
              <a:t>خانه‌های</a:t>
            </a:r>
            <a:r>
              <a:rPr lang="fa-IR" b="0" dirty="0"/>
              <a:t> هوشمند از </a:t>
            </a:r>
            <a:r>
              <a:rPr lang="fa-IR" b="0" dirty="0" err="1"/>
              <a:t>دوربین‌های</a:t>
            </a:r>
            <a:r>
              <a:rPr lang="fa-IR" b="0" dirty="0"/>
              <a:t> متصل، </a:t>
            </a:r>
            <a:r>
              <a:rPr lang="fa-IR" b="0" dirty="0" err="1"/>
              <a:t>قفل‌های</a:t>
            </a:r>
            <a:r>
              <a:rPr lang="fa-IR" b="0" dirty="0"/>
              <a:t> دیجیتال و </a:t>
            </a:r>
            <a:r>
              <a:rPr lang="fa-IR" b="0" dirty="0" err="1"/>
              <a:t>سنسورهای</a:t>
            </a:r>
            <a:r>
              <a:rPr lang="fa-IR" b="0" dirty="0"/>
              <a:t> حرکتی برای محافظت از خانه بهره </a:t>
            </a:r>
            <a:r>
              <a:rPr lang="fa-IR" b="0" dirty="0" err="1"/>
              <a:t>می‌برند</a:t>
            </a:r>
            <a:r>
              <a:rPr lang="fa-IR" b="0" dirty="0"/>
              <a:t>.</a:t>
            </a:r>
            <a:br>
              <a:rPr lang="fa-IR" b="0" dirty="0"/>
            </a:br>
            <a:r>
              <a:rPr lang="fa-IR" b="0" dirty="0"/>
              <a:t>مثال: زنگ ویدیویی </a:t>
            </a:r>
            <a:r>
              <a:rPr lang="en-US" b="0" dirty="0"/>
              <a:t>Ring </a:t>
            </a:r>
            <a:r>
              <a:rPr lang="fa-IR" b="0" dirty="0"/>
              <a:t>با ارسال تصویر زنده به گوشی، به شما اجازه </a:t>
            </a:r>
            <a:r>
              <a:rPr lang="fa-IR" b="0" dirty="0" err="1"/>
              <a:t>می‌دهد</a:t>
            </a:r>
            <a:r>
              <a:rPr lang="fa-IR" b="0" dirty="0"/>
              <a:t> از </a:t>
            </a:r>
            <a:r>
              <a:rPr lang="fa-IR" b="0" dirty="0" err="1"/>
              <a:t>هرجا</a:t>
            </a:r>
            <a:r>
              <a:rPr lang="fa-IR" b="0" dirty="0"/>
              <a:t> که هستید با فرد پشت در صحبت کنید.</a:t>
            </a:r>
          </a:p>
          <a:p>
            <a:endParaRPr lang="en-US" dirty="0"/>
          </a:p>
        </p:txBody>
      </p:sp>
      <p:sp>
        <p:nvSpPr>
          <p:cNvPr id="4" name="Slide Number Placeholder 3">
            <a:extLst>
              <a:ext uri="{FF2B5EF4-FFF2-40B4-BE49-F238E27FC236}">
                <a16:creationId xmlns:a16="http://schemas.microsoft.com/office/drawing/2014/main" id="{92B65AE2-EBC1-6FB6-F255-FDB2FD8F796F}"/>
              </a:ext>
            </a:extLst>
          </p:cNvPr>
          <p:cNvSpPr>
            <a:spLocks noGrp="1"/>
          </p:cNvSpPr>
          <p:nvPr>
            <p:ph type="sldNum" sz="quarter" idx="5"/>
          </p:nvPr>
        </p:nvSpPr>
        <p:spPr/>
        <p:txBody>
          <a:bodyPr/>
          <a:lstStyle/>
          <a:p>
            <a:fld id="{FF050C4D-E835-4795-82C9-3F9BFA4E6624}" type="slidenum">
              <a:rPr lang="en-US" smtClean="0"/>
              <a:t>27</a:t>
            </a:fld>
            <a:endParaRPr lang="en-US"/>
          </a:p>
        </p:txBody>
      </p:sp>
    </p:spTree>
    <p:extLst>
      <p:ext uri="{BB962C8B-B14F-4D97-AF65-F5344CB8AC3E}">
        <p14:creationId xmlns:p14="http://schemas.microsoft.com/office/powerpoint/2010/main" val="4138464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6D6F1-C58D-87E7-3430-6BFC2317E1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2FFEC-E334-3E2C-0351-025163DF89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08355-4FD4-19A8-11D2-A555F98CB3F9}"/>
              </a:ext>
            </a:extLst>
          </p:cNvPr>
          <p:cNvSpPr>
            <a:spLocks noGrp="1"/>
          </p:cNvSpPr>
          <p:nvPr>
            <p:ph type="body" idx="1"/>
          </p:nvPr>
        </p:nvSpPr>
        <p:spPr/>
        <p:txBody>
          <a:bodyPr/>
          <a:lstStyle/>
          <a:p>
            <a:pPr>
              <a:buNone/>
            </a:pPr>
            <a:r>
              <a:rPr lang="fa-IR" dirty="0"/>
              <a:t>خانه‌های هوشمند با استفاده از دستگاه‌های متصل به اینترنت، امکان کنترل و مدیریت تجهیزات خانگی را فراهم می‌کنند.</a:t>
            </a:r>
          </a:p>
          <a:p>
            <a:pPr>
              <a:buNone/>
            </a:pPr>
            <a:r>
              <a:rPr lang="fa-IR" b="1" dirty="0"/>
              <a:t>مزایا:</a:t>
            </a:r>
            <a:endParaRPr lang="fa-IR" dirty="0"/>
          </a:p>
          <a:p>
            <a:pPr>
              <a:buFont typeface="Arial" panose="020B0604020202020204" pitchFamily="34" charset="0"/>
              <a:buChar char="•"/>
            </a:pPr>
            <a:r>
              <a:rPr lang="fa-IR" dirty="0"/>
              <a:t>ارتقای امنیت با دوربین‌های نظارتی و قفل‌های دیجیتال</a:t>
            </a:r>
          </a:p>
          <a:p>
            <a:pPr>
              <a:buFont typeface="Arial" panose="020B0604020202020204" pitchFamily="34" charset="0"/>
              <a:buChar char="•"/>
            </a:pPr>
            <a:r>
              <a:rPr lang="fa-IR" dirty="0"/>
              <a:t>بهبود راحتی با سیستم‌های روشنایی و صوتی هوشمند</a:t>
            </a:r>
          </a:p>
          <a:p>
            <a:pPr>
              <a:buFont typeface="Arial" panose="020B0604020202020204" pitchFamily="34" charset="0"/>
              <a:buChar char="•"/>
            </a:pPr>
            <a:r>
              <a:rPr lang="fa-IR" dirty="0"/>
              <a:t>بهینه‌سازی مصرف انرژی با ترموستات‌های هوشمند</a:t>
            </a:r>
          </a:p>
          <a:p>
            <a:pPr>
              <a:buNone/>
            </a:pPr>
            <a:r>
              <a:rPr lang="fa-IR" b="1" dirty="0"/>
              <a:t>مثال‌های واقعی:</a:t>
            </a:r>
            <a:endParaRPr lang="fa-IR" dirty="0"/>
          </a:p>
          <a:p>
            <a:pPr>
              <a:buFont typeface="Arial" panose="020B0604020202020204" pitchFamily="34" charset="0"/>
              <a:buChar char="•"/>
            </a:pPr>
            <a:r>
              <a:rPr lang="fa-IR" dirty="0"/>
              <a:t>ترموستات‌های هوشمند </a:t>
            </a:r>
            <a:r>
              <a:rPr lang="en-US" dirty="0"/>
              <a:t>Nest </a:t>
            </a:r>
            <a:r>
              <a:rPr lang="fa-IR" dirty="0"/>
              <a:t>و </a:t>
            </a:r>
            <a:r>
              <a:rPr lang="en-US" dirty="0" err="1"/>
              <a:t>Ecobee</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a-IR" dirty="0"/>
              <a:t>سیستم‌های روشنایی </a:t>
            </a:r>
            <a:r>
              <a:rPr lang="en-US" dirty="0"/>
              <a:t>Philips Hue </a:t>
            </a:r>
            <a:r>
              <a:rPr lang="fa-IR" dirty="0"/>
              <a:t>با قابلیت کنترل رنگ و شدت نور</a:t>
            </a:r>
            <a:br>
              <a:rPr lang="en-US" dirty="0"/>
            </a:br>
            <a:br>
              <a:rPr lang="fa-IR" dirty="0"/>
            </a:br>
            <a:br>
              <a:rPr lang="fa-IR" dirty="0"/>
            </a:br>
            <a:br>
              <a:rPr lang="fa-IR" dirty="0"/>
            </a:br>
            <a:r>
              <a:rPr lang="fa-IR" b="1" dirty="0"/>
              <a:t>مثال:</a:t>
            </a:r>
            <a:r>
              <a:rPr lang="fa-IR" dirty="0"/>
              <a:t> وقتی در مسیر بازگشت به خانه هستید، </a:t>
            </a:r>
            <a:r>
              <a:rPr lang="fa-IR" dirty="0" err="1"/>
              <a:t>می‌توانید</a:t>
            </a:r>
            <a:r>
              <a:rPr lang="fa-IR" dirty="0"/>
              <a:t> با گوشی خود </a:t>
            </a:r>
            <a:r>
              <a:rPr lang="fa-IR" dirty="0" err="1"/>
              <a:t>گرمایش</a:t>
            </a:r>
            <a:r>
              <a:rPr lang="fa-IR" dirty="0"/>
              <a:t> را روشن کنید تا خانه هنگام ورود گرم باشد.</a:t>
            </a:r>
          </a:p>
          <a:p>
            <a:pPr>
              <a:buFont typeface="Arial" panose="020B0604020202020204" pitchFamily="34" charset="0"/>
              <a:buChar char="•"/>
            </a:pPr>
            <a:br>
              <a:rPr lang="fa-IR" dirty="0"/>
            </a:br>
            <a:endParaRPr lang="fa-IR" dirty="0"/>
          </a:p>
          <a:p>
            <a:pPr>
              <a:buNone/>
            </a:pPr>
            <a:r>
              <a:rPr lang="fa-IR" b="1" dirty="0"/>
              <a:t>کنترل هوشمند و راحتی بیشتر</a:t>
            </a:r>
            <a:br>
              <a:rPr lang="fa-IR" dirty="0"/>
            </a:br>
            <a:r>
              <a:rPr lang="fa-IR" dirty="0"/>
              <a:t>سیستم‌های خودکار مانند روشنایی، تهویه، و تجهیزات صوتی/تصویری به شما امکان می‌دهند به راحتی شرایط خانه را از راه دور تغییر دهید، حتی زمانی که در خانه نیستید. از طریق تلفن هوشمند یا دستورات صوتی می‌توانید تمامی بخش‌ها را کنترل کنید.</a:t>
            </a:r>
          </a:p>
          <a:p>
            <a:pPr>
              <a:buNone/>
            </a:pPr>
            <a:r>
              <a:rPr lang="fa-IR" b="1" dirty="0"/>
              <a:t>صرفه‌جویی در انرژی</a:t>
            </a:r>
            <a:br>
              <a:rPr lang="fa-IR" dirty="0"/>
            </a:br>
            <a:r>
              <a:rPr lang="fa-IR" dirty="0"/>
              <a:t>با استفاده از دستگاه‌های هوشمند مانند ترموستات‌های هوشمند، خانه شما به طور خودکار دما را بهینه می‌کند و مصرف انرژی را کاهش می‌دهد. این باعث می‌شود هزینه‌های انرژی شما کاهش یابد و در عین حال، به حفظ محیط‌زیست کمک کند.</a:t>
            </a:r>
          </a:p>
          <a:p>
            <a:r>
              <a:rPr lang="fa-IR" b="1" dirty="0"/>
              <a:t>افزایش امنیت و نظارت</a:t>
            </a:r>
            <a:br>
              <a:rPr lang="fa-IR" dirty="0"/>
            </a:br>
            <a:r>
              <a:rPr lang="fa-IR" dirty="0"/>
              <a:t>سیستم‌های امنیتی هوشمند نظارت مداوم بر خانه را فراهم می‌کنند. دوربین‌های نظارتی، قفل‌های دیجیتال و سنسورهای حرکتی، به شما این امکان را می‌دهند که از هر نقطه‌ای از دنیا خانه خود را تحت نظر داشته باشید.</a:t>
            </a:r>
          </a:p>
          <a:p>
            <a:pPr marL="0" marR="0" lvl="0" indent="0" algn="l" defTabSz="914400" rtl="0" eaLnBrk="1" fontAlgn="auto" latinLnBrk="0" hangingPunct="1">
              <a:lnSpc>
                <a:spcPct val="100000"/>
              </a:lnSpc>
              <a:spcBef>
                <a:spcPts val="0"/>
              </a:spcBef>
              <a:spcAft>
                <a:spcPts val="0"/>
              </a:spcAft>
              <a:buClrTx/>
              <a:buSzTx/>
              <a:buFontTx/>
              <a:buNone/>
              <a:tabLst/>
              <a:defRPr/>
            </a:pPr>
            <a:r>
              <a:rPr lang="fa-IR" b="0" dirty="0"/>
              <a:t>امنیت بیشتر : </a:t>
            </a:r>
            <a:r>
              <a:rPr lang="fa-IR" b="0" dirty="0" err="1"/>
              <a:t>خانه‌های</a:t>
            </a:r>
            <a:r>
              <a:rPr lang="fa-IR" b="0" dirty="0"/>
              <a:t> هوشمند از </a:t>
            </a:r>
            <a:r>
              <a:rPr lang="fa-IR" b="0" dirty="0" err="1"/>
              <a:t>دوربین‌های</a:t>
            </a:r>
            <a:r>
              <a:rPr lang="fa-IR" b="0" dirty="0"/>
              <a:t> متصل، </a:t>
            </a:r>
            <a:r>
              <a:rPr lang="fa-IR" b="0" dirty="0" err="1"/>
              <a:t>قفل‌های</a:t>
            </a:r>
            <a:r>
              <a:rPr lang="fa-IR" b="0" dirty="0"/>
              <a:t> دیجیتال و </a:t>
            </a:r>
            <a:r>
              <a:rPr lang="fa-IR" b="0" dirty="0" err="1"/>
              <a:t>سنسورهای</a:t>
            </a:r>
            <a:r>
              <a:rPr lang="fa-IR" b="0" dirty="0"/>
              <a:t> حرکتی برای محافظت از خانه بهره </a:t>
            </a:r>
            <a:r>
              <a:rPr lang="fa-IR" b="0" dirty="0" err="1"/>
              <a:t>می‌برند</a:t>
            </a:r>
            <a:r>
              <a:rPr lang="fa-IR" b="0" dirty="0"/>
              <a:t>.</a:t>
            </a:r>
            <a:br>
              <a:rPr lang="fa-IR" b="0" dirty="0"/>
            </a:br>
            <a:r>
              <a:rPr lang="fa-IR" b="0" dirty="0"/>
              <a:t>مثال: زنگ ویدیویی </a:t>
            </a:r>
            <a:r>
              <a:rPr lang="en-US" b="0" dirty="0"/>
              <a:t>Ring </a:t>
            </a:r>
            <a:r>
              <a:rPr lang="fa-IR" b="0" dirty="0"/>
              <a:t>با ارسال تصویر زنده به گوشی، به شما اجازه </a:t>
            </a:r>
            <a:r>
              <a:rPr lang="fa-IR" b="0" dirty="0" err="1"/>
              <a:t>می‌دهد</a:t>
            </a:r>
            <a:r>
              <a:rPr lang="fa-IR" b="0" dirty="0"/>
              <a:t> از </a:t>
            </a:r>
            <a:r>
              <a:rPr lang="fa-IR" b="0" dirty="0" err="1"/>
              <a:t>هرجا</a:t>
            </a:r>
            <a:r>
              <a:rPr lang="fa-IR" b="0" dirty="0"/>
              <a:t> که هستید با فرد پشت در صحبت کنید.</a:t>
            </a:r>
          </a:p>
          <a:p>
            <a:endParaRPr lang="en-US" dirty="0"/>
          </a:p>
        </p:txBody>
      </p:sp>
      <p:sp>
        <p:nvSpPr>
          <p:cNvPr id="4" name="Slide Number Placeholder 3">
            <a:extLst>
              <a:ext uri="{FF2B5EF4-FFF2-40B4-BE49-F238E27FC236}">
                <a16:creationId xmlns:a16="http://schemas.microsoft.com/office/drawing/2014/main" id="{6D86FA7D-9938-1BDB-ADBC-199819148247}"/>
              </a:ext>
            </a:extLst>
          </p:cNvPr>
          <p:cNvSpPr>
            <a:spLocks noGrp="1"/>
          </p:cNvSpPr>
          <p:nvPr>
            <p:ph type="sldNum" sz="quarter" idx="5"/>
          </p:nvPr>
        </p:nvSpPr>
        <p:spPr/>
        <p:txBody>
          <a:bodyPr/>
          <a:lstStyle/>
          <a:p>
            <a:fld id="{FF050C4D-E835-4795-82C9-3F9BFA4E6624}" type="slidenum">
              <a:rPr lang="en-US" smtClean="0"/>
              <a:t>28</a:t>
            </a:fld>
            <a:endParaRPr lang="en-US"/>
          </a:p>
        </p:txBody>
      </p:sp>
    </p:spTree>
    <p:extLst>
      <p:ext uri="{BB962C8B-B14F-4D97-AF65-F5344CB8AC3E}">
        <p14:creationId xmlns:p14="http://schemas.microsoft.com/office/powerpoint/2010/main" val="736665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13D6F-A4B0-C58F-23AA-49557C399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C93AF-F473-52DE-1337-1B2CEC54E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387E82-56CB-B95A-8BE6-5EDC2976FB26}"/>
              </a:ext>
            </a:extLst>
          </p:cNvPr>
          <p:cNvSpPr>
            <a:spLocks noGrp="1"/>
          </p:cNvSpPr>
          <p:nvPr>
            <p:ph type="body" idx="1"/>
          </p:nvPr>
        </p:nvSpPr>
        <p:spPr/>
        <p:txBody>
          <a:bodyPr/>
          <a:lstStyle/>
          <a:p>
            <a:pPr>
              <a:buNone/>
            </a:pPr>
            <a:r>
              <a:rPr lang="fa-IR" b="1" dirty="0"/>
              <a:t>مزایا:</a:t>
            </a:r>
            <a:endParaRPr lang="fa-IR" dirty="0"/>
          </a:p>
          <a:p>
            <a:pPr>
              <a:buFont typeface="Arial" panose="020B0604020202020204" pitchFamily="34" charset="0"/>
              <a:buChar char="•"/>
            </a:pPr>
            <a:r>
              <a:rPr lang="fa-IR" b="1" dirty="0"/>
              <a:t>نگهداری پیش‌بینانه:</a:t>
            </a:r>
            <a:r>
              <a:rPr lang="fa-IR" dirty="0"/>
              <a:t> سنسورها با پایش وضعیت ماشین‌آلات، زمان مناسب برای تعمیرات را پیش‌بینی می‌کنند.</a:t>
            </a:r>
          </a:p>
          <a:p>
            <a:pPr>
              <a:buFont typeface="Arial" panose="020B0604020202020204" pitchFamily="34" charset="0"/>
              <a:buChar char="•"/>
            </a:pPr>
            <a:r>
              <a:rPr lang="fa-IR" b="1" dirty="0"/>
              <a:t>مدیریت زنجیره تأمین:</a:t>
            </a:r>
            <a:r>
              <a:rPr lang="fa-IR" dirty="0"/>
              <a:t> ردیابی دقیق موجودی و بهینه‌سازی فرآیندهای لجستیکی.</a:t>
            </a:r>
          </a:p>
          <a:p>
            <a:pPr>
              <a:buFont typeface="Arial" panose="020B0604020202020204" pitchFamily="34" charset="0"/>
              <a:buChar char="•"/>
            </a:pPr>
            <a:r>
              <a:rPr lang="fa-IR" b="1" dirty="0"/>
              <a:t>افزایش ایمنی:</a:t>
            </a:r>
            <a:r>
              <a:rPr lang="fa-IR" dirty="0"/>
              <a:t> پایش شرایط محیطی و تجهیزات برای جلوگیری از حوادث.</a:t>
            </a:r>
          </a:p>
          <a:p>
            <a:pPr>
              <a:buNone/>
            </a:pPr>
            <a:r>
              <a:rPr lang="fa-IR" b="1" dirty="0"/>
              <a:t>مثال‌های واقعی:</a:t>
            </a:r>
            <a:endParaRPr lang="fa-IR" dirty="0"/>
          </a:p>
          <a:p>
            <a:pPr>
              <a:buFont typeface="Arial" panose="020B0604020202020204" pitchFamily="34" charset="0"/>
              <a:buChar char="•"/>
            </a:pPr>
            <a:r>
              <a:rPr lang="fa-IR" dirty="0"/>
              <a:t>استفاده از سنسورهای لرزش و دما برای پایش موتورهای صنعتی.</a:t>
            </a:r>
          </a:p>
          <a:p>
            <a:pPr>
              <a:buFont typeface="Arial" panose="020B0604020202020204" pitchFamily="34" charset="0"/>
              <a:buChar char="•"/>
            </a:pPr>
            <a:r>
              <a:rPr lang="fa-IR" dirty="0"/>
              <a:t>ربات‌های همکار (</a:t>
            </a:r>
            <a:r>
              <a:rPr lang="en-US" dirty="0" err="1"/>
              <a:t>Cobots</a:t>
            </a:r>
            <a:r>
              <a:rPr lang="en-US" dirty="0"/>
              <a:t>) </a:t>
            </a:r>
            <a:r>
              <a:rPr lang="fa-IR" dirty="0"/>
              <a:t>در خطوط تولید برای افزایش کارایی.</a:t>
            </a:r>
          </a:p>
          <a:p>
            <a:endParaRPr lang="fa-IR" dirty="0"/>
          </a:p>
          <a:p>
            <a:endParaRPr lang="fa-IR" dirty="0"/>
          </a:p>
          <a:p>
            <a:pPr>
              <a:buNone/>
            </a:pPr>
            <a:r>
              <a:rPr lang="fa-IR" b="1" dirty="0"/>
              <a:t>نگهداری پیش‌بینانه:</a:t>
            </a:r>
            <a:r>
              <a:rPr lang="fa-IR" dirty="0"/>
              <a:t> با استفاده از حسگرها و تحلیل داده‌ها، ماشین‌آلات قبل از خرابی شناسایی شده و تعمیر می‌شوند. این کار باعث کاهش توقف تولید و افزایش طول عمر تجهیزات می‌شود.</a:t>
            </a:r>
          </a:p>
          <a:p>
            <a:pPr>
              <a:buNone/>
            </a:pPr>
            <a:r>
              <a:rPr lang="fa-IR" b="1" dirty="0"/>
              <a:t>بهینه‌سازی فرآیندها:</a:t>
            </a:r>
            <a:r>
              <a:rPr lang="fa-IR" dirty="0"/>
              <a:t> داده‌های زنده از خط تولید به مدیران کمک می‌کند تا تصمیم‌های دقیق‌تری بگیرند، بهره‌وری را بالا ببرند و منابع را بهتر مدیریت کنند.</a:t>
            </a:r>
          </a:p>
          <a:p>
            <a:r>
              <a:rPr lang="fa-IR" b="1" dirty="0"/>
              <a:t>مدیریت هوشمند زنجیره تأمین:</a:t>
            </a:r>
            <a:r>
              <a:rPr lang="fa-IR" dirty="0"/>
              <a:t> نظارت بلادرنگ بر موجودی، حمل‌ونقل و ذخیره‌سازی کالاها، موجب کاهش اتلاف منابع و زمان می‌شود.</a:t>
            </a:r>
          </a:p>
          <a:p>
            <a:endParaRPr lang="en-US" dirty="0"/>
          </a:p>
        </p:txBody>
      </p:sp>
      <p:sp>
        <p:nvSpPr>
          <p:cNvPr id="4" name="Slide Number Placeholder 3">
            <a:extLst>
              <a:ext uri="{FF2B5EF4-FFF2-40B4-BE49-F238E27FC236}">
                <a16:creationId xmlns:a16="http://schemas.microsoft.com/office/drawing/2014/main" id="{E054725A-D566-2075-E7F8-E277BD5C2C42}"/>
              </a:ext>
            </a:extLst>
          </p:cNvPr>
          <p:cNvSpPr>
            <a:spLocks noGrp="1"/>
          </p:cNvSpPr>
          <p:nvPr>
            <p:ph type="sldNum" sz="quarter" idx="5"/>
          </p:nvPr>
        </p:nvSpPr>
        <p:spPr/>
        <p:txBody>
          <a:bodyPr/>
          <a:lstStyle/>
          <a:p>
            <a:fld id="{FF050C4D-E835-4795-82C9-3F9BFA4E6624}" type="slidenum">
              <a:rPr lang="en-US" smtClean="0"/>
              <a:t>29</a:t>
            </a:fld>
            <a:endParaRPr lang="en-US"/>
          </a:p>
        </p:txBody>
      </p:sp>
    </p:spTree>
    <p:extLst>
      <p:ext uri="{BB962C8B-B14F-4D97-AF65-F5344CB8AC3E}">
        <p14:creationId xmlns:p14="http://schemas.microsoft.com/office/powerpoint/2010/main" val="1738763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30EF2-2276-78D4-B1D2-908A0B05B6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B9D89-11EE-98CB-313E-A26FFA999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9212B-EED7-80F2-5812-F49135E27C93}"/>
              </a:ext>
            </a:extLst>
          </p:cNvPr>
          <p:cNvSpPr>
            <a:spLocks noGrp="1"/>
          </p:cNvSpPr>
          <p:nvPr>
            <p:ph type="body" idx="1"/>
          </p:nvPr>
        </p:nvSpPr>
        <p:spPr/>
        <p:txBody>
          <a:bodyPr/>
          <a:lstStyle/>
          <a:p>
            <a:pPr>
              <a:buNone/>
            </a:pPr>
            <a:r>
              <a:rPr lang="fa-IR" b="1" dirty="0"/>
              <a:t>مزایا:</a:t>
            </a:r>
            <a:endParaRPr lang="fa-IR" dirty="0"/>
          </a:p>
          <a:p>
            <a:pPr>
              <a:buFont typeface="Arial" panose="020B0604020202020204" pitchFamily="34" charset="0"/>
              <a:buChar char="•"/>
            </a:pPr>
            <a:r>
              <a:rPr lang="fa-IR" b="1" dirty="0"/>
              <a:t>نگهداری پیش‌بینانه:</a:t>
            </a:r>
            <a:r>
              <a:rPr lang="fa-IR" dirty="0"/>
              <a:t> سنسورها با پایش وضعیت ماشین‌آلات، زمان مناسب برای تعمیرات را پیش‌بینی می‌کنند.</a:t>
            </a:r>
          </a:p>
          <a:p>
            <a:pPr>
              <a:buFont typeface="Arial" panose="020B0604020202020204" pitchFamily="34" charset="0"/>
              <a:buChar char="•"/>
            </a:pPr>
            <a:r>
              <a:rPr lang="fa-IR" b="1" dirty="0"/>
              <a:t>مدیریت زنجیره تأمین:</a:t>
            </a:r>
            <a:r>
              <a:rPr lang="fa-IR" dirty="0"/>
              <a:t> ردیابی دقیق موجودی و بهینه‌سازی فرآیندهای لجستیکی.</a:t>
            </a:r>
          </a:p>
          <a:p>
            <a:pPr>
              <a:buFont typeface="Arial" panose="020B0604020202020204" pitchFamily="34" charset="0"/>
              <a:buChar char="•"/>
            </a:pPr>
            <a:r>
              <a:rPr lang="fa-IR" b="1" dirty="0"/>
              <a:t>افزایش ایمنی:</a:t>
            </a:r>
            <a:r>
              <a:rPr lang="fa-IR" dirty="0"/>
              <a:t> پایش شرایط محیطی و تجهیزات برای جلوگیری از حوادث.</a:t>
            </a:r>
          </a:p>
          <a:p>
            <a:pPr>
              <a:buNone/>
            </a:pPr>
            <a:r>
              <a:rPr lang="fa-IR" b="1" dirty="0"/>
              <a:t>مثال‌های واقعی:</a:t>
            </a:r>
            <a:endParaRPr lang="fa-IR" dirty="0"/>
          </a:p>
          <a:p>
            <a:pPr>
              <a:buFont typeface="Arial" panose="020B0604020202020204" pitchFamily="34" charset="0"/>
              <a:buChar char="•"/>
            </a:pPr>
            <a:r>
              <a:rPr lang="fa-IR" dirty="0"/>
              <a:t>استفاده از سنسورهای لرزش و دما برای پایش موتورهای صنعتی.</a:t>
            </a:r>
          </a:p>
          <a:p>
            <a:pPr>
              <a:buFont typeface="Arial" panose="020B0604020202020204" pitchFamily="34" charset="0"/>
              <a:buChar char="•"/>
            </a:pPr>
            <a:r>
              <a:rPr lang="fa-IR" dirty="0"/>
              <a:t>ربات‌های همکار (</a:t>
            </a:r>
            <a:r>
              <a:rPr lang="en-US" dirty="0" err="1"/>
              <a:t>Cobots</a:t>
            </a:r>
            <a:r>
              <a:rPr lang="en-US" dirty="0"/>
              <a:t>) </a:t>
            </a:r>
            <a:r>
              <a:rPr lang="fa-IR" dirty="0"/>
              <a:t>در خطوط تولید برای افزایش کارایی.</a:t>
            </a:r>
            <a:endParaRPr lang="en-US" dirty="0"/>
          </a:p>
        </p:txBody>
      </p:sp>
      <p:sp>
        <p:nvSpPr>
          <p:cNvPr id="4" name="Slide Number Placeholder 3">
            <a:extLst>
              <a:ext uri="{FF2B5EF4-FFF2-40B4-BE49-F238E27FC236}">
                <a16:creationId xmlns:a16="http://schemas.microsoft.com/office/drawing/2014/main" id="{2AFEBCE3-988C-7A38-8034-5062FBAC2DF3}"/>
              </a:ext>
            </a:extLst>
          </p:cNvPr>
          <p:cNvSpPr>
            <a:spLocks noGrp="1"/>
          </p:cNvSpPr>
          <p:nvPr>
            <p:ph type="sldNum" sz="quarter" idx="5"/>
          </p:nvPr>
        </p:nvSpPr>
        <p:spPr/>
        <p:txBody>
          <a:bodyPr/>
          <a:lstStyle/>
          <a:p>
            <a:fld id="{FF050C4D-E835-4795-82C9-3F9BFA4E6624}" type="slidenum">
              <a:rPr lang="en-US" smtClean="0"/>
              <a:t>30</a:t>
            </a:fld>
            <a:endParaRPr lang="en-US"/>
          </a:p>
        </p:txBody>
      </p:sp>
    </p:spTree>
    <p:extLst>
      <p:ext uri="{BB962C8B-B14F-4D97-AF65-F5344CB8AC3E}">
        <p14:creationId xmlns:p14="http://schemas.microsoft.com/office/powerpoint/2010/main" val="772744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4805F-05E0-480C-8BFC-91468454DB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CD7B3D-45A6-C3A4-AD68-535C77808C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38EFD-F6B9-7D18-15E9-B2D9995D599D}"/>
              </a:ext>
            </a:extLst>
          </p:cNvPr>
          <p:cNvSpPr>
            <a:spLocks noGrp="1"/>
          </p:cNvSpPr>
          <p:nvPr>
            <p:ph type="body" idx="1"/>
          </p:nvPr>
        </p:nvSpPr>
        <p:spPr/>
        <p:txBody>
          <a:bodyPr/>
          <a:lstStyle/>
          <a:p>
            <a:pPr>
              <a:buNone/>
            </a:pPr>
            <a:r>
              <a:rPr lang="fa-IR" b="1" dirty="0"/>
              <a:t>نکته برای ارائه‌دهنده (</a:t>
            </a:r>
            <a:r>
              <a:rPr lang="en-US" b="1" dirty="0"/>
              <a:t>Speaker Notes)</a:t>
            </a:r>
          </a:p>
          <a:p>
            <a:pPr>
              <a:buFont typeface="+mj-lt"/>
              <a:buAutoNum type="arabicPeriod"/>
            </a:pPr>
            <a:r>
              <a:rPr lang="fa-IR" b="1" dirty="0"/>
              <a:t>شروع با آمار جذاب:</a:t>
            </a:r>
            <a:br>
              <a:rPr lang="fa-IR" dirty="0"/>
            </a:br>
            <a:r>
              <a:rPr lang="fa-IR" dirty="0"/>
              <a:t>با اعلام عدد ۲۵ میلیارد دستگاه، توجه مخاطبان را از ابتدا جلب کنید و تأکید کنید این رقم صرفاً پیش‌بینی نیست، بلکه نشان‌دهنده تسریع روند دیجیتالی شدن زندگی روزمره است.</a:t>
            </a:r>
          </a:p>
          <a:p>
            <a:pPr>
              <a:buFont typeface="+mj-lt"/>
              <a:buAutoNum type="arabicPeriod"/>
            </a:pPr>
            <a:r>
              <a:rPr lang="fa-IR" b="1" dirty="0"/>
              <a:t>پیوند با زندگی روزمره:</a:t>
            </a:r>
            <a:br>
              <a:rPr lang="fa-IR" dirty="0"/>
            </a:br>
            <a:r>
              <a:rPr lang="fa-IR" dirty="0"/>
              <a:t>بلافاصله پس از آمار، مثال‌های ساده و ملموس (یخچال، ساعت هوشمند، پارکینگ) را بیاورید تا دانشجویان ارتباط مفهوم را درک کنند.</a:t>
            </a:r>
          </a:p>
          <a:p>
            <a:pPr>
              <a:buFont typeface="+mj-lt"/>
              <a:buAutoNum type="arabicPeriod"/>
            </a:pPr>
            <a:r>
              <a:rPr lang="fa-IR" b="1" dirty="0"/>
              <a:t>برجسته‌سازی فرصت‌ها و چالش‌ها:</a:t>
            </a:r>
            <a:br>
              <a:rPr lang="fa-IR" dirty="0"/>
            </a:br>
            <a:r>
              <a:rPr lang="fa-IR" dirty="0"/>
              <a:t>خاطرنشان کنید که این حجم وسیع اتصال، هم فرصت‌های بی‌سابقه (کارایی، راحتی) و هم چالش‌های امنیتی و حریم خصوصی را به همراه دارد (که در اسلایدهای بعد بحث خواهد شد).</a:t>
            </a:r>
          </a:p>
          <a:p>
            <a:pPr>
              <a:buFont typeface="+mj-lt"/>
              <a:buAutoNum type="arabicPeriod"/>
            </a:pPr>
            <a:r>
              <a:rPr lang="fa-IR" b="1" dirty="0"/>
              <a:t>لحنی کنجکاوانه و پویا:</a:t>
            </a:r>
            <a:br>
              <a:rPr lang="fa-IR" dirty="0"/>
            </a:br>
            <a:r>
              <a:rPr lang="fa-IR" dirty="0"/>
              <a:t>با صدای کمی بلندتر و تأکید بر کلمات کلیدی («انفجاری»، «همه‌جا»، «ملموس») حس هیجان و حرکت رو به جلو را منتقل کنید.</a:t>
            </a:r>
          </a:p>
          <a:p>
            <a:pPr>
              <a:buNone/>
            </a:pPr>
            <a:r>
              <a:rPr lang="fa-IR" b="1" dirty="0"/>
              <a:t>توصیه طراحی:</a:t>
            </a:r>
            <a:endParaRPr lang="fa-IR" dirty="0"/>
          </a:p>
          <a:p>
            <a:pPr>
              <a:buFont typeface="Arial" panose="020B0604020202020204" pitchFamily="34" charset="0"/>
              <a:buChar char="•"/>
            </a:pPr>
            <a:r>
              <a:rPr lang="fa-IR" dirty="0"/>
              <a:t>از یک نمودار خطی ساده (</a:t>
            </a:r>
            <a:r>
              <a:rPr lang="en-US" dirty="0"/>
              <a:t>Trend) </a:t>
            </a:r>
            <a:r>
              <a:rPr lang="fa-IR" dirty="0"/>
              <a:t>برای نمایش رشد تعداد دستگاه‌ها استفاده کنید.</a:t>
            </a:r>
          </a:p>
          <a:p>
            <a:pPr>
              <a:buFont typeface="Arial" panose="020B0604020202020204" pitchFamily="34" charset="0"/>
              <a:buChar char="•"/>
            </a:pPr>
            <a:r>
              <a:rPr lang="fa-IR" dirty="0"/>
              <a:t>آیکون‌های کوچک مربوط به هر مثال (یخچال، ساعت، پارکومتر) در کنار هر مورد قرار دهید.</a:t>
            </a:r>
          </a:p>
          <a:p>
            <a:pPr>
              <a:buFont typeface="Arial" panose="020B0604020202020204" pitchFamily="34" charset="0"/>
              <a:buChar char="•"/>
            </a:pPr>
            <a:r>
              <a:rPr lang="fa-IR" dirty="0"/>
              <a:t>رنگ متن آمار را متفاوت (مثلاً نارنجی یا آبی روشن) کنید تا برجسته باشد.</a:t>
            </a:r>
          </a:p>
          <a:p>
            <a:pPr>
              <a:buFont typeface="Arial" panose="020B0604020202020204" pitchFamily="34" charset="0"/>
              <a:buChar char="•"/>
            </a:pPr>
            <a:r>
              <a:rPr lang="fa-IR" dirty="0"/>
              <a:t>فضای خالی اطراف اعداد را بزرگ‌تر در نظر بگیرید تا چشم مخاطب سریعاً به آن جذب شود.</a:t>
            </a:r>
          </a:p>
          <a:p>
            <a:endParaRPr lang="en-US" dirty="0"/>
          </a:p>
        </p:txBody>
      </p:sp>
      <p:sp>
        <p:nvSpPr>
          <p:cNvPr id="4" name="Slide Number Placeholder 3">
            <a:extLst>
              <a:ext uri="{FF2B5EF4-FFF2-40B4-BE49-F238E27FC236}">
                <a16:creationId xmlns:a16="http://schemas.microsoft.com/office/drawing/2014/main" id="{F39D1EDF-DD61-E63C-98F0-D42558C973E3}"/>
              </a:ext>
            </a:extLst>
          </p:cNvPr>
          <p:cNvSpPr>
            <a:spLocks noGrp="1"/>
          </p:cNvSpPr>
          <p:nvPr>
            <p:ph type="sldNum" sz="quarter" idx="5"/>
          </p:nvPr>
        </p:nvSpPr>
        <p:spPr/>
        <p:txBody>
          <a:bodyPr/>
          <a:lstStyle/>
          <a:p>
            <a:fld id="{FF050C4D-E835-4795-82C9-3F9BFA4E6624}" type="slidenum">
              <a:rPr lang="en-US" smtClean="0"/>
              <a:t>4</a:t>
            </a:fld>
            <a:endParaRPr lang="en-US"/>
          </a:p>
        </p:txBody>
      </p:sp>
    </p:spTree>
    <p:extLst>
      <p:ext uri="{BB962C8B-B14F-4D97-AF65-F5344CB8AC3E}">
        <p14:creationId xmlns:p14="http://schemas.microsoft.com/office/powerpoint/2010/main" val="314444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5D08E-7F6D-60E3-DC1D-86AC8EDDF1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4A082-C3D9-7DCB-5427-E550C197B6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F03B2-156C-BE9E-22E3-28267FB68D0C}"/>
              </a:ext>
            </a:extLst>
          </p:cNvPr>
          <p:cNvSpPr>
            <a:spLocks noGrp="1"/>
          </p:cNvSpPr>
          <p:nvPr>
            <p:ph type="body" idx="1"/>
          </p:nvPr>
        </p:nvSpPr>
        <p:spPr/>
        <p:txBody>
          <a:bodyPr/>
          <a:lstStyle/>
          <a:p>
            <a:pPr>
              <a:buFont typeface="Arial" panose="020B0604020202020204" pitchFamily="34" charset="0"/>
              <a:buChar char="•"/>
            </a:pPr>
            <a:r>
              <a:rPr lang="fa-IR" b="1" dirty="0"/>
              <a:t>پایش از راه دور:</a:t>
            </a:r>
            <a:r>
              <a:rPr lang="fa-IR" dirty="0"/>
              <a:t> دستگاه‌های پوشیدنی برای اندازه‌گیری علائم حیاتی بیماران در خانه.</a:t>
            </a:r>
          </a:p>
          <a:p>
            <a:pPr>
              <a:buFont typeface="Arial" panose="020B0604020202020204" pitchFamily="34" charset="0"/>
              <a:buChar char="•"/>
            </a:pPr>
            <a:r>
              <a:rPr lang="fa-IR" b="1" dirty="0"/>
              <a:t>مدیریت بیماری‌های مزمن:</a:t>
            </a:r>
            <a:r>
              <a:rPr lang="fa-IR" dirty="0"/>
              <a:t> پایش مداوم بیماران مبتلا به دیابت یا فشار خون بالا.</a:t>
            </a:r>
          </a:p>
          <a:p>
            <a:pPr>
              <a:buFont typeface="Arial" panose="020B0604020202020204" pitchFamily="34" charset="0"/>
              <a:buChar char="•"/>
            </a:pPr>
            <a:r>
              <a:rPr lang="fa-IR" b="1" dirty="0"/>
              <a:t>کاهش مراجعات حضوری:</a:t>
            </a:r>
            <a:r>
              <a:rPr lang="fa-IR" dirty="0"/>
              <a:t> امکان مشاوره و پایش از راه دور برای بیماران.</a:t>
            </a:r>
          </a:p>
          <a:p>
            <a:pPr>
              <a:buNone/>
            </a:pPr>
            <a:r>
              <a:rPr lang="fa-IR" b="1" dirty="0"/>
              <a:t>مثال‌های واقعی:</a:t>
            </a:r>
            <a:endParaRPr lang="fa-IR" dirty="0"/>
          </a:p>
          <a:p>
            <a:pPr>
              <a:buFont typeface="Arial" panose="020B0604020202020204" pitchFamily="34" charset="0"/>
              <a:buChar char="•"/>
            </a:pPr>
            <a:r>
              <a:rPr lang="fa-IR" dirty="0"/>
              <a:t>دستگاه‌های پایش مداوم قند خون (</a:t>
            </a:r>
            <a:r>
              <a:rPr lang="en-US" dirty="0"/>
              <a:t>CGM).</a:t>
            </a:r>
          </a:p>
          <a:p>
            <a:pPr>
              <a:buFont typeface="Arial" panose="020B0604020202020204" pitchFamily="34" charset="0"/>
              <a:buChar char="•"/>
            </a:pPr>
            <a:r>
              <a:rPr lang="fa-IR" dirty="0"/>
              <a:t>قرص‌های هوشمند برای ردیابی مصرف دارو.</a:t>
            </a:r>
            <a:br>
              <a:rPr lang="fa-IR" dirty="0"/>
            </a:br>
            <a:endParaRPr lang="fa-IR" dirty="0"/>
          </a:p>
          <a:p>
            <a:pPr>
              <a:buNone/>
            </a:pPr>
            <a:r>
              <a:rPr lang="en-US" dirty="0"/>
              <a:t>💊 </a:t>
            </a:r>
            <a:r>
              <a:rPr lang="fa-IR" b="1" dirty="0"/>
              <a:t>مدیریت هوشمند دارو:</a:t>
            </a:r>
            <a:br>
              <a:rPr lang="fa-IR" dirty="0"/>
            </a:br>
            <a:r>
              <a:rPr lang="fa-IR" dirty="0"/>
              <a:t>استفاده از جعبه‌های داروی دیجیتال و قرص‌های هوشمند برای پیگیری دقیق مصرف داروها و کاهش فراموشی یا خطاهای دارویی.</a:t>
            </a:r>
          </a:p>
          <a:p>
            <a:r>
              <a:rPr lang="en-US" dirty="0"/>
              <a:t>🏥 </a:t>
            </a:r>
            <a:r>
              <a:rPr lang="fa-IR" b="1" dirty="0"/>
              <a:t>بیمارستان‌های هوشمند:</a:t>
            </a:r>
            <a:br>
              <a:rPr lang="fa-IR" dirty="0"/>
            </a:br>
            <a:r>
              <a:rPr lang="fa-IR" dirty="0"/>
              <a:t>به‌کارگیری تجهیزات متصل مانند تخت‌های هوشمند، سیستم‌های مکان‌یابی تجهیزات پزشکی، و ربات‌های کمک‌پزشکی برای افزایش بهره‌وری و ایمنی</a:t>
            </a:r>
          </a:p>
          <a:p>
            <a:endParaRPr lang="en-US" dirty="0"/>
          </a:p>
        </p:txBody>
      </p:sp>
      <p:sp>
        <p:nvSpPr>
          <p:cNvPr id="4" name="Slide Number Placeholder 3">
            <a:extLst>
              <a:ext uri="{FF2B5EF4-FFF2-40B4-BE49-F238E27FC236}">
                <a16:creationId xmlns:a16="http://schemas.microsoft.com/office/drawing/2014/main" id="{475031FC-432B-7AD6-C550-B1E6B68864A1}"/>
              </a:ext>
            </a:extLst>
          </p:cNvPr>
          <p:cNvSpPr>
            <a:spLocks noGrp="1"/>
          </p:cNvSpPr>
          <p:nvPr>
            <p:ph type="sldNum" sz="quarter" idx="5"/>
          </p:nvPr>
        </p:nvSpPr>
        <p:spPr/>
        <p:txBody>
          <a:bodyPr/>
          <a:lstStyle/>
          <a:p>
            <a:fld id="{FF050C4D-E835-4795-82C9-3F9BFA4E6624}" type="slidenum">
              <a:rPr lang="en-US" smtClean="0"/>
              <a:t>31</a:t>
            </a:fld>
            <a:endParaRPr lang="en-US"/>
          </a:p>
        </p:txBody>
      </p:sp>
    </p:spTree>
    <p:extLst>
      <p:ext uri="{BB962C8B-B14F-4D97-AF65-F5344CB8AC3E}">
        <p14:creationId xmlns:p14="http://schemas.microsoft.com/office/powerpoint/2010/main" val="3361776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E0DB7-7CA3-DD71-3E2B-2F1348065F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FB6D2-88E2-D59C-8C7C-3999656B7B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5C397B-ECB7-B434-612E-EC602205796A}"/>
              </a:ext>
            </a:extLst>
          </p:cNvPr>
          <p:cNvSpPr>
            <a:spLocks noGrp="1"/>
          </p:cNvSpPr>
          <p:nvPr>
            <p:ph type="body" idx="1"/>
          </p:nvPr>
        </p:nvSpPr>
        <p:spPr/>
        <p:txBody>
          <a:bodyPr/>
          <a:lstStyle/>
          <a:p>
            <a:pPr>
              <a:buFont typeface="Arial" panose="020B0604020202020204" pitchFamily="34" charset="0"/>
              <a:buChar char="•"/>
            </a:pPr>
            <a:r>
              <a:rPr lang="fa-IR" b="1" dirty="0"/>
              <a:t>پایش از راه دور:</a:t>
            </a:r>
            <a:r>
              <a:rPr lang="fa-IR" dirty="0"/>
              <a:t> دستگاه‌های پوشیدنی برای اندازه‌گیری علائم حیاتی بیماران در خانه.</a:t>
            </a:r>
          </a:p>
          <a:p>
            <a:pPr>
              <a:buFont typeface="Arial" panose="020B0604020202020204" pitchFamily="34" charset="0"/>
              <a:buChar char="•"/>
            </a:pPr>
            <a:r>
              <a:rPr lang="fa-IR" b="1" dirty="0"/>
              <a:t>مدیریت بیماری‌های مزمن:</a:t>
            </a:r>
            <a:r>
              <a:rPr lang="fa-IR" dirty="0"/>
              <a:t> پایش مداوم بیماران مبتلا به دیابت یا فشار خون بالا.</a:t>
            </a:r>
          </a:p>
          <a:p>
            <a:pPr>
              <a:buFont typeface="Arial" panose="020B0604020202020204" pitchFamily="34" charset="0"/>
              <a:buChar char="•"/>
            </a:pPr>
            <a:r>
              <a:rPr lang="fa-IR" b="1" dirty="0"/>
              <a:t>کاهش مراجعات حضوری:</a:t>
            </a:r>
            <a:r>
              <a:rPr lang="fa-IR" dirty="0"/>
              <a:t> امکان مشاوره و پایش از راه دور برای بیماران.</a:t>
            </a:r>
          </a:p>
          <a:p>
            <a:pPr>
              <a:buNone/>
            </a:pPr>
            <a:r>
              <a:rPr lang="fa-IR" b="1" dirty="0"/>
              <a:t>مثال‌های واقعی:</a:t>
            </a:r>
            <a:endParaRPr lang="fa-IR" dirty="0"/>
          </a:p>
          <a:p>
            <a:pPr>
              <a:buFont typeface="Arial" panose="020B0604020202020204" pitchFamily="34" charset="0"/>
              <a:buChar char="•"/>
            </a:pPr>
            <a:r>
              <a:rPr lang="fa-IR" dirty="0"/>
              <a:t>دستگاه‌های پایش مداوم قند خون (</a:t>
            </a:r>
            <a:r>
              <a:rPr lang="en-US" dirty="0"/>
              <a:t>CGM).</a:t>
            </a:r>
          </a:p>
          <a:p>
            <a:pPr>
              <a:buFont typeface="Arial" panose="020B0604020202020204" pitchFamily="34" charset="0"/>
              <a:buChar char="•"/>
            </a:pPr>
            <a:r>
              <a:rPr lang="fa-IR" dirty="0"/>
              <a:t>قرص‌های هوشمند برای ردیابی مصرف دارو.</a:t>
            </a:r>
            <a:br>
              <a:rPr lang="fa-IR" dirty="0"/>
            </a:br>
            <a:endParaRPr lang="fa-IR" dirty="0"/>
          </a:p>
          <a:p>
            <a:pPr>
              <a:buNone/>
            </a:pPr>
            <a:r>
              <a:rPr lang="en-US" dirty="0"/>
              <a:t>💊 </a:t>
            </a:r>
            <a:r>
              <a:rPr lang="fa-IR" b="1" dirty="0"/>
              <a:t>مدیریت هوشمند دارو:</a:t>
            </a:r>
            <a:br>
              <a:rPr lang="fa-IR" dirty="0"/>
            </a:br>
            <a:r>
              <a:rPr lang="fa-IR" dirty="0"/>
              <a:t>استفاده از جعبه‌های داروی دیجیتال و قرص‌های هوشمند برای پیگیری دقیق مصرف داروها و کاهش فراموشی یا خطاهای دارویی.</a:t>
            </a:r>
          </a:p>
          <a:p>
            <a:r>
              <a:rPr lang="en-US" dirty="0"/>
              <a:t>🏥 </a:t>
            </a:r>
            <a:r>
              <a:rPr lang="fa-IR" b="1" dirty="0"/>
              <a:t>بیمارستان‌های هوشمند:</a:t>
            </a:r>
            <a:br>
              <a:rPr lang="fa-IR" dirty="0"/>
            </a:br>
            <a:r>
              <a:rPr lang="fa-IR" dirty="0"/>
              <a:t>به‌کارگیری تجهیزات متصل مانند تخت‌های هوشمند، سیستم‌های مکان‌یابی تجهیزات پزشکی، و ربات‌های کمک‌پزشکی برای افزایش بهره‌وری و ایمنی</a:t>
            </a:r>
          </a:p>
          <a:p>
            <a:endParaRPr lang="en-US" dirty="0"/>
          </a:p>
        </p:txBody>
      </p:sp>
      <p:sp>
        <p:nvSpPr>
          <p:cNvPr id="4" name="Slide Number Placeholder 3">
            <a:extLst>
              <a:ext uri="{FF2B5EF4-FFF2-40B4-BE49-F238E27FC236}">
                <a16:creationId xmlns:a16="http://schemas.microsoft.com/office/drawing/2014/main" id="{6D1265BE-2EB2-C16D-FC81-AD1C6248389A}"/>
              </a:ext>
            </a:extLst>
          </p:cNvPr>
          <p:cNvSpPr>
            <a:spLocks noGrp="1"/>
          </p:cNvSpPr>
          <p:nvPr>
            <p:ph type="sldNum" sz="quarter" idx="5"/>
          </p:nvPr>
        </p:nvSpPr>
        <p:spPr/>
        <p:txBody>
          <a:bodyPr/>
          <a:lstStyle/>
          <a:p>
            <a:fld id="{FF050C4D-E835-4795-82C9-3F9BFA4E6624}" type="slidenum">
              <a:rPr lang="en-US" smtClean="0"/>
              <a:t>32</a:t>
            </a:fld>
            <a:endParaRPr lang="en-US"/>
          </a:p>
        </p:txBody>
      </p:sp>
    </p:spTree>
    <p:extLst>
      <p:ext uri="{BB962C8B-B14F-4D97-AF65-F5344CB8AC3E}">
        <p14:creationId xmlns:p14="http://schemas.microsoft.com/office/powerpoint/2010/main" val="2130333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3C38F-6A26-B22D-8980-377F19554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60BA3D-1DA6-A3CA-0303-514E71CEA9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89BB31-A392-169C-0329-50C95D95754C}"/>
              </a:ext>
            </a:extLst>
          </p:cNvPr>
          <p:cNvSpPr>
            <a:spLocks noGrp="1"/>
          </p:cNvSpPr>
          <p:nvPr>
            <p:ph type="body" idx="1"/>
          </p:nvPr>
        </p:nvSpPr>
        <p:spPr/>
        <p:txBody>
          <a:bodyPr/>
          <a:lstStyle/>
          <a:p>
            <a:pPr>
              <a:buFont typeface="Arial" panose="020B0604020202020204" pitchFamily="34" charset="0"/>
              <a:buChar char="•"/>
            </a:pPr>
            <a:r>
              <a:rPr lang="fa-IR" b="1" dirty="0"/>
              <a:t>پایش از راه دور:</a:t>
            </a:r>
            <a:r>
              <a:rPr lang="fa-IR" dirty="0"/>
              <a:t> دستگاه‌های پوشیدنی برای اندازه‌گیری علائم حیاتی بیماران در خانه.</a:t>
            </a:r>
          </a:p>
          <a:p>
            <a:pPr>
              <a:buFont typeface="Arial" panose="020B0604020202020204" pitchFamily="34" charset="0"/>
              <a:buChar char="•"/>
            </a:pPr>
            <a:r>
              <a:rPr lang="fa-IR" b="1" dirty="0"/>
              <a:t>مدیریت بیماری‌های مزمن:</a:t>
            </a:r>
            <a:r>
              <a:rPr lang="fa-IR" dirty="0"/>
              <a:t> پایش مداوم بیماران مبتلا به دیابت یا فشار خون بالا.</a:t>
            </a:r>
          </a:p>
          <a:p>
            <a:pPr>
              <a:buFont typeface="Arial" panose="020B0604020202020204" pitchFamily="34" charset="0"/>
              <a:buChar char="•"/>
            </a:pPr>
            <a:r>
              <a:rPr lang="fa-IR" b="1" dirty="0"/>
              <a:t>کاهش مراجعات حضوری:</a:t>
            </a:r>
            <a:r>
              <a:rPr lang="fa-IR" dirty="0"/>
              <a:t> امکان مشاوره و پایش از راه دور برای بیماران.</a:t>
            </a:r>
          </a:p>
          <a:p>
            <a:pPr>
              <a:buNone/>
            </a:pPr>
            <a:r>
              <a:rPr lang="fa-IR" b="1" dirty="0"/>
              <a:t>مثال‌های واقعی:</a:t>
            </a:r>
            <a:endParaRPr lang="fa-IR" dirty="0"/>
          </a:p>
          <a:p>
            <a:pPr>
              <a:buFont typeface="Arial" panose="020B0604020202020204" pitchFamily="34" charset="0"/>
              <a:buChar char="•"/>
            </a:pPr>
            <a:r>
              <a:rPr lang="fa-IR" dirty="0"/>
              <a:t>دستگاه‌های پایش مداوم قند خون (</a:t>
            </a:r>
            <a:r>
              <a:rPr lang="en-US" dirty="0"/>
              <a:t>CGM).</a:t>
            </a:r>
          </a:p>
          <a:p>
            <a:pPr>
              <a:buFont typeface="Arial" panose="020B0604020202020204" pitchFamily="34" charset="0"/>
              <a:buChar char="•"/>
            </a:pPr>
            <a:r>
              <a:rPr lang="fa-IR" dirty="0"/>
              <a:t>قرص‌های هوشمند برای ردیابی مصرف دارو.</a:t>
            </a:r>
            <a:br>
              <a:rPr lang="fa-IR" dirty="0"/>
            </a:br>
            <a:endParaRPr lang="fa-IR" dirty="0"/>
          </a:p>
          <a:p>
            <a:pPr>
              <a:buNone/>
            </a:pPr>
            <a:r>
              <a:rPr lang="en-US" dirty="0"/>
              <a:t>💊 </a:t>
            </a:r>
            <a:r>
              <a:rPr lang="fa-IR" b="1" dirty="0"/>
              <a:t>مدیریت هوشمند دارو:</a:t>
            </a:r>
            <a:br>
              <a:rPr lang="fa-IR" dirty="0"/>
            </a:br>
            <a:r>
              <a:rPr lang="fa-IR" dirty="0"/>
              <a:t>استفاده از جعبه‌های داروی دیجیتال و قرص‌های هوشمند برای پیگیری دقیق مصرف داروها و کاهش فراموشی یا خطاهای دارویی.</a:t>
            </a:r>
          </a:p>
          <a:p>
            <a:r>
              <a:rPr lang="en-US" dirty="0"/>
              <a:t>🏥 </a:t>
            </a:r>
            <a:r>
              <a:rPr lang="fa-IR" b="1" dirty="0"/>
              <a:t>بیمارستان‌های هوشمند:</a:t>
            </a:r>
            <a:br>
              <a:rPr lang="fa-IR" dirty="0"/>
            </a:br>
            <a:r>
              <a:rPr lang="fa-IR" dirty="0"/>
              <a:t>به‌کارگیری تجهیزات متصل مانند تخت‌های هوشمند، سیستم‌های مکان‌یابی تجهیزات پزشکی، و ربات‌های کمک‌پزشکی برای افزایش بهره‌وری و ایمنی</a:t>
            </a:r>
          </a:p>
          <a:p>
            <a:endParaRPr lang="en-US" dirty="0"/>
          </a:p>
        </p:txBody>
      </p:sp>
      <p:sp>
        <p:nvSpPr>
          <p:cNvPr id="4" name="Slide Number Placeholder 3">
            <a:extLst>
              <a:ext uri="{FF2B5EF4-FFF2-40B4-BE49-F238E27FC236}">
                <a16:creationId xmlns:a16="http://schemas.microsoft.com/office/drawing/2014/main" id="{6846B073-4DC6-6995-A9CA-14D79AD11068}"/>
              </a:ext>
            </a:extLst>
          </p:cNvPr>
          <p:cNvSpPr>
            <a:spLocks noGrp="1"/>
          </p:cNvSpPr>
          <p:nvPr>
            <p:ph type="sldNum" sz="quarter" idx="5"/>
          </p:nvPr>
        </p:nvSpPr>
        <p:spPr/>
        <p:txBody>
          <a:bodyPr/>
          <a:lstStyle/>
          <a:p>
            <a:fld id="{FF050C4D-E835-4795-82C9-3F9BFA4E6624}" type="slidenum">
              <a:rPr lang="en-US" smtClean="0"/>
              <a:t>33</a:t>
            </a:fld>
            <a:endParaRPr lang="en-US"/>
          </a:p>
        </p:txBody>
      </p:sp>
    </p:spTree>
    <p:extLst>
      <p:ext uri="{BB962C8B-B14F-4D97-AF65-F5344CB8AC3E}">
        <p14:creationId xmlns:p14="http://schemas.microsoft.com/office/powerpoint/2010/main" val="1290344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BC599-28B0-4904-9F5C-675639025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BD21B-C7AD-EDD6-CD88-640854C1F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3E9C4-CC05-DD9E-67AD-A4BA53A31D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237647-ECC0-1FCD-96B8-57FD7EE0FE77}"/>
              </a:ext>
            </a:extLst>
          </p:cNvPr>
          <p:cNvSpPr>
            <a:spLocks noGrp="1"/>
          </p:cNvSpPr>
          <p:nvPr>
            <p:ph type="sldNum" sz="quarter" idx="5"/>
          </p:nvPr>
        </p:nvSpPr>
        <p:spPr/>
        <p:txBody>
          <a:bodyPr/>
          <a:lstStyle/>
          <a:p>
            <a:fld id="{FF050C4D-E835-4795-82C9-3F9BFA4E6624}" type="slidenum">
              <a:rPr lang="en-US" smtClean="0"/>
              <a:t>34</a:t>
            </a:fld>
            <a:endParaRPr lang="en-US"/>
          </a:p>
        </p:txBody>
      </p:sp>
    </p:spTree>
    <p:extLst>
      <p:ext uri="{BB962C8B-B14F-4D97-AF65-F5344CB8AC3E}">
        <p14:creationId xmlns:p14="http://schemas.microsoft.com/office/powerpoint/2010/main" val="3302909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177BA-FB77-8790-86BC-B4AFD39D2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E7FC8B-757A-2563-480D-5A6F67CFB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076FCE-DD75-D2E7-1126-742A1E4D8F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FE2C71-4F43-EB81-B407-7AAB47500481}"/>
              </a:ext>
            </a:extLst>
          </p:cNvPr>
          <p:cNvSpPr>
            <a:spLocks noGrp="1"/>
          </p:cNvSpPr>
          <p:nvPr>
            <p:ph type="sldNum" sz="quarter" idx="5"/>
          </p:nvPr>
        </p:nvSpPr>
        <p:spPr/>
        <p:txBody>
          <a:bodyPr/>
          <a:lstStyle/>
          <a:p>
            <a:fld id="{FF050C4D-E835-4795-82C9-3F9BFA4E6624}" type="slidenum">
              <a:rPr lang="en-US" smtClean="0"/>
              <a:t>35</a:t>
            </a:fld>
            <a:endParaRPr lang="en-US"/>
          </a:p>
        </p:txBody>
      </p:sp>
    </p:spTree>
    <p:extLst>
      <p:ext uri="{BB962C8B-B14F-4D97-AF65-F5344CB8AC3E}">
        <p14:creationId xmlns:p14="http://schemas.microsoft.com/office/powerpoint/2010/main" val="3715343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DE3B6-E9AA-FFCC-6817-80A7F4458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AE611-81EC-769A-17C7-D2711F5CC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F3E16-F3ED-DF77-A42A-02FFFDE145EB}"/>
              </a:ext>
            </a:extLst>
          </p:cNvPr>
          <p:cNvSpPr>
            <a:spLocks noGrp="1"/>
          </p:cNvSpPr>
          <p:nvPr>
            <p:ph type="body" idx="1"/>
          </p:nvPr>
        </p:nvSpPr>
        <p:spPr/>
        <p:txBody>
          <a:bodyPr/>
          <a:lstStyle/>
          <a:p>
            <a:pPr>
              <a:buNone/>
            </a:pPr>
            <a:r>
              <a:rPr lang="fa-IR" b="1" dirty="0"/>
              <a:t>مزایا:</a:t>
            </a:r>
            <a:endParaRPr lang="fa-IR" dirty="0"/>
          </a:p>
          <a:p>
            <a:pPr>
              <a:buFont typeface="Arial" panose="020B0604020202020204" pitchFamily="34" charset="0"/>
              <a:buChar char="•"/>
            </a:pPr>
            <a:r>
              <a:rPr lang="fa-IR" b="1" dirty="0"/>
              <a:t>مدیریت موجودی:</a:t>
            </a:r>
            <a:r>
              <a:rPr lang="fa-IR" dirty="0"/>
              <a:t> استفاده از </a:t>
            </a:r>
            <a:r>
              <a:rPr lang="en-US" dirty="0"/>
              <a:t>RFID </a:t>
            </a:r>
            <a:r>
              <a:rPr lang="fa-IR" dirty="0"/>
              <a:t>و سنسورها برای ردیابی دقیق کالاها.</a:t>
            </a:r>
          </a:p>
          <a:p>
            <a:pPr>
              <a:buFont typeface="Arial" panose="020B0604020202020204" pitchFamily="34" charset="0"/>
              <a:buChar char="•"/>
            </a:pPr>
            <a:r>
              <a:rPr lang="fa-IR" b="1" dirty="0"/>
              <a:t>تجربه خرید شخصی‌سازی‌شده:</a:t>
            </a:r>
            <a:r>
              <a:rPr lang="fa-IR" dirty="0"/>
              <a:t> بیکن‌ها و نمایشگرهای دیجیتال برای ارائه پیشنهادات متناسب با مشتری.</a:t>
            </a:r>
          </a:p>
          <a:p>
            <a:pPr>
              <a:buFont typeface="Arial" panose="020B0604020202020204" pitchFamily="34" charset="0"/>
              <a:buChar char="•"/>
            </a:pPr>
            <a:r>
              <a:rPr lang="fa-IR" b="1" dirty="0"/>
              <a:t>پرداخت سریع:</a:t>
            </a:r>
            <a:r>
              <a:rPr lang="fa-IR" dirty="0"/>
              <a:t> فروشگاه‌های بدون صندوق با استفاده از سنسورها و هوش مصنوعی.</a:t>
            </a:r>
          </a:p>
          <a:p>
            <a:pPr>
              <a:buNone/>
            </a:pPr>
            <a:r>
              <a:rPr lang="fa-IR" b="1" dirty="0"/>
              <a:t>مثال‌های واقعی:</a:t>
            </a:r>
            <a:endParaRPr lang="fa-IR" dirty="0"/>
          </a:p>
          <a:p>
            <a:pPr>
              <a:buFont typeface="Arial" panose="020B0604020202020204" pitchFamily="34" charset="0"/>
              <a:buChar char="•"/>
            </a:pPr>
            <a:r>
              <a:rPr lang="fa-IR" dirty="0"/>
              <a:t>فروشگاه‌های </a:t>
            </a:r>
            <a:r>
              <a:rPr lang="en-US" dirty="0"/>
              <a:t>Amazon Go </a:t>
            </a:r>
            <a:r>
              <a:rPr lang="fa-IR" dirty="0"/>
              <a:t>با قابلیت خرید بدون نیاز به پرداخت در صندوق.</a:t>
            </a:r>
          </a:p>
          <a:p>
            <a:pPr>
              <a:buFont typeface="Arial" panose="020B0604020202020204" pitchFamily="34" charset="0"/>
              <a:buChar char="•"/>
            </a:pPr>
            <a:r>
              <a:rPr lang="fa-IR" dirty="0"/>
              <a:t>استفاده از بیکن‌ها برای ارسال پیشنهادات ویژه به مشتریان در فروشگاه.</a:t>
            </a:r>
          </a:p>
          <a:p>
            <a:endParaRPr lang="en-US" dirty="0"/>
          </a:p>
        </p:txBody>
      </p:sp>
      <p:sp>
        <p:nvSpPr>
          <p:cNvPr id="4" name="Slide Number Placeholder 3">
            <a:extLst>
              <a:ext uri="{FF2B5EF4-FFF2-40B4-BE49-F238E27FC236}">
                <a16:creationId xmlns:a16="http://schemas.microsoft.com/office/drawing/2014/main" id="{B54DC44F-917C-C421-3008-80572F25F4B1}"/>
              </a:ext>
            </a:extLst>
          </p:cNvPr>
          <p:cNvSpPr>
            <a:spLocks noGrp="1"/>
          </p:cNvSpPr>
          <p:nvPr>
            <p:ph type="sldNum" sz="quarter" idx="5"/>
          </p:nvPr>
        </p:nvSpPr>
        <p:spPr/>
        <p:txBody>
          <a:bodyPr/>
          <a:lstStyle/>
          <a:p>
            <a:fld id="{FF050C4D-E835-4795-82C9-3F9BFA4E6624}" type="slidenum">
              <a:rPr lang="en-US" smtClean="0"/>
              <a:t>36</a:t>
            </a:fld>
            <a:endParaRPr lang="en-US"/>
          </a:p>
        </p:txBody>
      </p:sp>
    </p:spTree>
    <p:extLst>
      <p:ext uri="{BB962C8B-B14F-4D97-AF65-F5344CB8AC3E}">
        <p14:creationId xmlns:p14="http://schemas.microsoft.com/office/powerpoint/2010/main" val="2701468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B88E1-E490-0A94-C049-119D206C19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C31CC-EC92-F444-629C-0ED94B5E62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7F545-E67B-8A7C-6DF0-60FFB1680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688198-EAF7-39FC-138B-06F43A45ED1D}"/>
              </a:ext>
            </a:extLst>
          </p:cNvPr>
          <p:cNvSpPr>
            <a:spLocks noGrp="1"/>
          </p:cNvSpPr>
          <p:nvPr>
            <p:ph type="sldNum" sz="quarter" idx="5"/>
          </p:nvPr>
        </p:nvSpPr>
        <p:spPr/>
        <p:txBody>
          <a:bodyPr/>
          <a:lstStyle/>
          <a:p>
            <a:fld id="{FF050C4D-E835-4795-82C9-3F9BFA4E6624}" type="slidenum">
              <a:rPr lang="en-US" smtClean="0"/>
              <a:t>37</a:t>
            </a:fld>
            <a:endParaRPr lang="en-US"/>
          </a:p>
        </p:txBody>
      </p:sp>
    </p:spTree>
    <p:extLst>
      <p:ext uri="{BB962C8B-B14F-4D97-AF65-F5344CB8AC3E}">
        <p14:creationId xmlns:p14="http://schemas.microsoft.com/office/powerpoint/2010/main" val="410701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B9F50-9ACC-4713-4613-B635E2929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D791B6-AB0A-E5B1-B856-E2A5A12E4E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CBA35D-657F-8E44-5A18-6FD67544583F}"/>
              </a:ext>
            </a:extLst>
          </p:cNvPr>
          <p:cNvSpPr>
            <a:spLocks noGrp="1"/>
          </p:cNvSpPr>
          <p:nvPr>
            <p:ph type="body" idx="1"/>
          </p:nvPr>
        </p:nvSpPr>
        <p:spPr/>
        <p:txBody>
          <a:bodyPr/>
          <a:lstStyle/>
          <a:p>
            <a:pPr>
              <a:buNone/>
            </a:pPr>
            <a:r>
              <a:rPr lang="fa-IR" b="1" dirty="0"/>
              <a:t>نکته برای ارائه‌دهنده (</a:t>
            </a:r>
            <a:r>
              <a:rPr lang="en-US" b="1" dirty="0"/>
              <a:t>Speaker Notes)</a:t>
            </a:r>
          </a:p>
          <a:p>
            <a:pPr>
              <a:buFont typeface="+mj-lt"/>
              <a:buAutoNum type="arabicPeriod"/>
            </a:pPr>
            <a:r>
              <a:rPr lang="fa-IR" b="1" dirty="0"/>
              <a:t>شروع با آمار جذاب:</a:t>
            </a:r>
            <a:br>
              <a:rPr lang="fa-IR" dirty="0"/>
            </a:br>
            <a:r>
              <a:rPr lang="fa-IR" dirty="0"/>
              <a:t>با اعلام عدد ۲۵ میلیارد دستگاه، توجه مخاطبان را از ابتدا جلب کنید و تأکید کنید این رقم صرفاً پیش‌بینی نیست، بلکه نشان‌دهنده تسریع روند دیجیتالی شدن زندگی روزمره است.</a:t>
            </a:r>
          </a:p>
          <a:p>
            <a:pPr>
              <a:buFont typeface="+mj-lt"/>
              <a:buAutoNum type="arabicPeriod"/>
            </a:pPr>
            <a:r>
              <a:rPr lang="fa-IR" b="1" dirty="0"/>
              <a:t>پیوند با زندگی روزمره:</a:t>
            </a:r>
            <a:br>
              <a:rPr lang="fa-IR" dirty="0"/>
            </a:br>
            <a:r>
              <a:rPr lang="fa-IR" dirty="0"/>
              <a:t>بلافاصله پس از آمار، مثال‌های ساده و ملموس (یخچال، ساعت هوشمند، پارکینگ) را بیاورید تا دانشجویان ارتباط مفهوم را درک کنند.</a:t>
            </a:r>
          </a:p>
          <a:p>
            <a:pPr>
              <a:buFont typeface="+mj-lt"/>
              <a:buAutoNum type="arabicPeriod"/>
            </a:pPr>
            <a:r>
              <a:rPr lang="fa-IR" b="1" dirty="0"/>
              <a:t>برجسته‌سازی فرصت‌ها و چالش‌ها:</a:t>
            </a:r>
            <a:br>
              <a:rPr lang="fa-IR" dirty="0"/>
            </a:br>
            <a:r>
              <a:rPr lang="fa-IR" dirty="0"/>
              <a:t>خاطرنشان کنید که این حجم وسیع اتصال، هم فرصت‌های بی‌سابقه (کارایی، راحتی) و هم چالش‌های امنیتی و حریم خصوصی را به همراه دارد (که در اسلایدهای بعد بحث خواهد شد).</a:t>
            </a:r>
          </a:p>
          <a:p>
            <a:pPr>
              <a:buFont typeface="+mj-lt"/>
              <a:buAutoNum type="arabicPeriod"/>
            </a:pPr>
            <a:r>
              <a:rPr lang="fa-IR" b="1" dirty="0"/>
              <a:t>لحنی کنجکاوانه و پویا:</a:t>
            </a:r>
            <a:br>
              <a:rPr lang="fa-IR" dirty="0"/>
            </a:br>
            <a:r>
              <a:rPr lang="fa-IR" dirty="0"/>
              <a:t>با صدای کمی بلندتر و تأکید بر کلمات کلیدی («انفجاری»، «همه‌جا»، «ملموس») حس هیجان و حرکت رو به جلو را منتقل کنید.</a:t>
            </a:r>
          </a:p>
          <a:p>
            <a:pPr>
              <a:buNone/>
            </a:pPr>
            <a:r>
              <a:rPr lang="fa-IR" b="1" dirty="0"/>
              <a:t>توصیه طراحی:</a:t>
            </a:r>
            <a:endParaRPr lang="fa-IR" dirty="0"/>
          </a:p>
          <a:p>
            <a:pPr>
              <a:buFont typeface="Arial" panose="020B0604020202020204" pitchFamily="34" charset="0"/>
              <a:buChar char="•"/>
            </a:pPr>
            <a:r>
              <a:rPr lang="fa-IR" dirty="0"/>
              <a:t>از یک نمودار خطی ساده (</a:t>
            </a:r>
            <a:r>
              <a:rPr lang="en-US" dirty="0"/>
              <a:t>Trend) </a:t>
            </a:r>
            <a:r>
              <a:rPr lang="fa-IR" dirty="0"/>
              <a:t>برای نمایش رشد تعداد دستگاه‌ها استفاده کنید.</a:t>
            </a:r>
          </a:p>
          <a:p>
            <a:pPr>
              <a:buFont typeface="Arial" panose="020B0604020202020204" pitchFamily="34" charset="0"/>
              <a:buChar char="•"/>
            </a:pPr>
            <a:r>
              <a:rPr lang="fa-IR" dirty="0"/>
              <a:t>آیکون‌های کوچک مربوط به هر مثال (یخچال، ساعت، پارکومتر) در کنار هر مورد قرار دهید.</a:t>
            </a:r>
          </a:p>
          <a:p>
            <a:pPr>
              <a:buFont typeface="Arial" panose="020B0604020202020204" pitchFamily="34" charset="0"/>
              <a:buChar char="•"/>
            </a:pPr>
            <a:r>
              <a:rPr lang="fa-IR" dirty="0"/>
              <a:t>رنگ متن آمار را متفاوت (مثلاً نارنجی یا آبی روشن) کنید تا برجسته باشد.</a:t>
            </a:r>
          </a:p>
          <a:p>
            <a:pPr>
              <a:buFont typeface="Arial" panose="020B0604020202020204" pitchFamily="34" charset="0"/>
              <a:buChar char="•"/>
            </a:pPr>
            <a:r>
              <a:rPr lang="fa-IR" dirty="0"/>
              <a:t>فضای خالی اطراف اعداد را بزرگ‌تر در نظر بگیرید تا چشم مخاطب سریعاً به آن جذب شود.</a:t>
            </a:r>
          </a:p>
          <a:p>
            <a:endParaRPr lang="en-US" dirty="0"/>
          </a:p>
        </p:txBody>
      </p:sp>
      <p:sp>
        <p:nvSpPr>
          <p:cNvPr id="4" name="Slide Number Placeholder 3">
            <a:extLst>
              <a:ext uri="{FF2B5EF4-FFF2-40B4-BE49-F238E27FC236}">
                <a16:creationId xmlns:a16="http://schemas.microsoft.com/office/drawing/2014/main" id="{BCB01706-C1B2-FF98-198D-7C966C5AE63C}"/>
              </a:ext>
            </a:extLst>
          </p:cNvPr>
          <p:cNvSpPr>
            <a:spLocks noGrp="1"/>
          </p:cNvSpPr>
          <p:nvPr>
            <p:ph type="sldNum" sz="quarter" idx="5"/>
          </p:nvPr>
        </p:nvSpPr>
        <p:spPr/>
        <p:txBody>
          <a:bodyPr/>
          <a:lstStyle/>
          <a:p>
            <a:fld id="{FF050C4D-E835-4795-82C9-3F9BFA4E6624}" type="slidenum">
              <a:rPr lang="en-US" smtClean="0"/>
              <a:t>5</a:t>
            </a:fld>
            <a:endParaRPr lang="en-US"/>
          </a:p>
        </p:txBody>
      </p:sp>
    </p:spTree>
    <p:extLst>
      <p:ext uri="{BB962C8B-B14F-4D97-AF65-F5344CB8AC3E}">
        <p14:creationId xmlns:p14="http://schemas.microsoft.com/office/powerpoint/2010/main" val="261163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806F7-5A45-6DC3-B138-D56A5F6CC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858F3-65A3-3381-A898-5E7A6B5A8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538F8-AD4B-8E08-DF70-A57619CB561E}"/>
              </a:ext>
            </a:extLst>
          </p:cNvPr>
          <p:cNvSpPr>
            <a:spLocks noGrp="1"/>
          </p:cNvSpPr>
          <p:nvPr>
            <p:ph type="body" idx="1"/>
          </p:nvPr>
        </p:nvSpPr>
        <p:spPr/>
        <p:txBody>
          <a:bodyPr/>
          <a:lstStyle/>
          <a:p>
            <a:pPr>
              <a:buNone/>
            </a:pPr>
            <a:r>
              <a:rPr lang="fa-IR" b="1" dirty="0"/>
              <a:t>نکته برای ارائه‌دهنده (</a:t>
            </a:r>
            <a:r>
              <a:rPr lang="en-US" b="1" dirty="0"/>
              <a:t>Speaker Notes)</a:t>
            </a:r>
          </a:p>
          <a:p>
            <a:pPr>
              <a:buFont typeface="+mj-lt"/>
              <a:buAutoNum type="arabicPeriod"/>
            </a:pPr>
            <a:r>
              <a:rPr lang="fa-IR" b="1" dirty="0"/>
              <a:t>شروع با آمار جذاب:</a:t>
            </a:r>
            <a:br>
              <a:rPr lang="fa-IR" dirty="0"/>
            </a:br>
            <a:r>
              <a:rPr lang="fa-IR" dirty="0"/>
              <a:t>با اعلام عدد ۲۵ میلیارد دستگاه، توجه مخاطبان را از ابتدا جلب کنید و تأکید کنید این رقم صرفاً پیش‌بینی نیست، بلکه نشان‌دهنده تسریع روند دیجیتالی شدن زندگی روزمره است.</a:t>
            </a:r>
          </a:p>
          <a:p>
            <a:pPr>
              <a:buFont typeface="+mj-lt"/>
              <a:buAutoNum type="arabicPeriod"/>
            </a:pPr>
            <a:r>
              <a:rPr lang="fa-IR" b="1" dirty="0"/>
              <a:t>پیوند با زندگی روزمره:</a:t>
            </a:r>
            <a:br>
              <a:rPr lang="fa-IR" dirty="0"/>
            </a:br>
            <a:r>
              <a:rPr lang="fa-IR" dirty="0"/>
              <a:t>بلافاصله پس از آمار، مثال‌های ساده و ملموس (یخچال، ساعت هوشمند، پارکینگ) را بیاورید تا دانشجویان ارتباط مفهوم را درک کنند.</a:t>
            </a:r>
          </a:p>
          <a:p>
            <a:pPr>
              <a:buFont typeface="+mj-lt"/>
              <a:buAutoNum type="arabicPeriod"/>
            </a:pPr>
            <a:r>
              <a:rPr lang="fa-IR" b="1" dirty="0"/>
              <a:t>برجسته‌سازی فرصت‌ها و چالش‌ها:</a:t>
            </a:r>
            <a:br>
              <a:rPr lang="fa-IR" dirty="0"/>
            </a:br>
            <a:r>
              <a:rPr lang="fa-IR" dirty="0"/>
              <a:t>خاطرنشان کنید که این حجم وسیع اتصال، هم فرصت‌های بی‌سابقه (کارایی، راحتی) و هم چالش‌های امنیتی و حریم خصوصی را به همراه دارد (که در اسلایدهای بعد بحث خواهد شد).</a:t>
            </a:r>
          </a:p>
          <a:p>
            <a:pPr>
              <a:buFont typeface="+mj-lt"/>
              <a:buAutoNum type="arabicPeriod"/>
            </a:pPr>
            <a:r>
              <a:rPr lang="fa-IR" b="1" dirty="0"/>
              <a:t>لحنی کنجکاوانه و پویا:</a:t>
            </a:r>
            <a:br>
              <a:rPr lang="fa-IR" dirty="0"/>
            </a:br>
            <a:r>
              <a:rPr lang="fa-IR" dirty="0"/>
              <a:t>با صدای کمی بلندتر و تأکید بر کلمات کلیدی («انفجاری»، «همه‌جا»، «ملموس») حس هیجان و حرکت رو به جلو را منتقل کنید.</a:t>
            </a:r>
          </a:p>
          <a:p>
            <a:pPr>
              <a:buNone/>
            </a:pPr>
            <a:r>
              <a:rPr lang="fa-IR" b="1" dirty="0"/>
              <a:t>توصیه طراحی:</a:t>
            </a:r>
            <a:endParaRPr lang="fa-IR" dirty="0"/>
          </a:p>
          <a:p>
            <a:pPr>
              <a:buFont typeface="Arial" panose="020B0604020202020204" pitchFamily="34" charset="0"/>
              <a:buChar char="•"/>
            </a:pPr>
            <a:r>
              <a:rPr lang="fa-IR" dirty="0"/>
              <a:t>از یک نمودار خطی ساده (</a:t>
            </a:r>
            <a:r>
              <a:rPr lang="en-US" dirty="0"/>
              <a:t>Trend) </a:t>
            </a:r>
            <a:r>
              <a:rPr lang="fa-IR" dirty="0"/>
              <a:t>برای نمایش رشد تعداد دستگاه‌ها استفاده کنید.</a:t>
            </a:r>
          </a:p>
          <a:p>
            <a:pPr>
              <a:buFont typeface="Arial" panose="020B0604020202020204" pitchFamily="34" charset="0"/>
              <a:buChar char="•"/>
            </a:pPr>
            <a:r>
              <a:rPr lang="fa-IR" dirty="0"/>
              <a:t>آیکون‌های کوچک مربوط به هر مثال (یخچال، ساعت، پارکومتر) در کنار هر مورد قرار دهید.</a:t>
            </a:r>
          </a:p>
          <a:p>
            <a:pPr>
              <a:buFont typeface="Arial" panose="020B0604020202020204" pitchFamily="34" charset="0"/>
              <a:buChar char="•"/>
            </a:pPr>
            <a:r>
              <a:rPr lang="fa-IR" dirty="0"/>
              <a:t>رنگ متن آمار را متفاوت (مثلاً نارنجی یا آبی روشن) کنید تا برجسته باشد.</a:t>
            </a:r>
          </a:p>
          <a:p>
            <a:pPr>
              <a:buFont typeface="Arial" panose="020B0604020202020204" pitchFamily="34" charset="0"/>
              <a:buChar char="•"/>
            </a:pPr>
            <a:r>
              <a:rPr lang="fa-IR" dirty="0"/>
              <a:t>فضای خالی اطراف اعداد را بزرگ‌تر در نظر بگیرید تا چشم مخاطب سریعاً به آن جذب شود.</a:t>
            </a:r>
          </a:p>
          <a:p>
            <a:endParaRPr lang="en-US" dirty="0"/>
          </a:p>
        </p:txBody>
      </p:sp>
      <p:sp>
        <p:nvSpPr>
          <p:cNvPr id="4" name="Slide Number Placeholder 3">
            <a:extLst>
              <a:ext uri="{FF2B5EF4-FFF2-40B4-BE49-F238E27FC236}">
                <a16:creationId xmlns:a16="http://schemas.microsoft.com/office/drawing/2014/main" id="{6683ADBA-3775-2E45-2DA7-CC2AFDD9CE5F}"/>
              </a:ext>
            </a:extLst>
          </p:cNvPr>
          <p:cNvSpPr>
            <a:spLocks noGrp="1"/>
          </p:cNvSpPr>
          <p:nvPr>
            <p:ph type="sldNum" sz="quarter" idx="5"/>
          </p:nvPr>
        </p:nvSpPr>
        <p:spPr/>
        <p:txBody>
          <a:bodyPr/>
          <a:lstStyle/>
          <a:p>
            <a:fld id="{FF050C4D-E835-4795-82C9-3F9BFA4E6624}" type="slidenum">
              <a:rPr lang="en-US" smtClean="0"/>
              <a:t>6</a:t>
            </a:fld>
            <a:endParaRPr lang="en-US"/>
          </a:p>
        </p:txBody>
      </p:sp>
    </p:spTree>
    <p:extLst>
      <p:ext uri="{BB962C8B-B14F-4D97-AF65-F5344CB8AC3E}">
        <p14:creationId xmlns:p14="http://schemas.microsoft.com/office/powerpoint/2010/main" val="1753091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fa-IR" dirty="0"/>
              <a:t>فراتر از اتصال صرف است و با بهره‌گیری از پردازش لبه و محاسبات ابری، امکان خودکارسازی هوشمند و تصمیم‌گیری لحظه‌ای را در اشیاء فیزیکی فراهم می‌آورد. </a:t>
            </a:r>
            <a:br>
              <a:rPr lang="en-US" b="1" dirty="0"/>
            </a:br>
            <a:br>
              <a:rPr lang="en-US" b="1" dirty="0"/>
            </a:br>
            <a:r>
              <a:rPr lang="fa-IR" b="1" dirty="0"/>
              <a:t>نکته برای ارائه‌دهنده (</a:t>
            </a:r>
            <a:r>
              <a:rPr lang="en-US" b="1" dirty="0"/>
              <a:t>Speaker Notes)</a:t>
            </a:r>
          </a:p>
          <a:p>
            <a:pPr>
              <a:buFont typeface="+mj-lt"/>
              <a:buAutoNum type="arabicPeriod"/>
            </a:pPr>
            <a:r>
              <a:rPr lang="fa-IR" b="1" dirty="0"/>
              <a:t>ارائه چند تعریف معتبر:</a:t>
            </a:r>
            <a:br>
              <a:rPr lang="fa-IR" dirty="0"/>
            </a:br>
            <a:r>
              <a:rPr lang="fa-IR" dirty="0"/>
              <a:t>با نشان دادن تعاریف از منابع مختلف (</a:t>
            </a:r>
            <a:r>
              <a:rPr lang="en-US" dirty="0"/>
              <a:t>IBM، </a:t>
            </a:r>
            <a:r>
              <a:rPr lang="fa-IR" dirty="0"/>
              <a:t>ویکی‌پدیا، </a:t>
            </a:r>
            <a:r>
              <a:rPr lang="en-US" dirty="0"/>
              <a:t>AWS </a:t>
            </a:r>
            <a:r>
              <a:rPr lang="fa-IR" dirty="0"/>
              <a:t>و…) اعتبار و وسعت مفهوم </a:t>
            </a:r>
            <a:r>
              <a:rPr lang="en-US" dirty="0"/>
              <a:t>IoT </a:t>
            </a:r>
            <a:r>
              <a:rPr lang="fa-IR" dirty="0"/>
              <a:t>را برای مخاطب برجسته کنید.</a:t>
            </a:r>
          </a:p>
          <a:p>
            <a:pPr>
              <a:buFont typeface="+mj-lt"/>
              <a:buAutoNum type="arabicPeriod"/>
            </a:pPr>
            <a:r>
              <a:rPr lang="fa-IR" b="1" dirty="0"/>
              <a:t>تاکید بر تکامل مفهومی:</a:t>
            </a:r>
            <a:br>
              <a:rPr lang="fa-IR" dirty="0"/>
            </a:br>
            <a:r>
              <a:rPr lang="fa-IR" dirty="0"/>
              <a:t>پس از تعاریف، به انگیزه ایجاد </a:t>
            </a:r>
            <a:r>
              <a:rPr lang="en-US" dirty="0"/>
              <a:t>IoT </a:t>
            </a:r>
            <a:r>
              <a:rPr lang="fa-IR" dirty="0"/>
              <a:t>توسط </a:t>
            </a:r>
            <a:r>
              <a:rPr lang="en-US" dirty="0"/>
              <a:t>Kevin Ashton </a:t>
            </a:r>
            <a:r>
              <a:rPr lang="fa-IR" dirty="0"/>
              <a:t>اشاره کرده و نشان دهید چگونه در سال‌های اخیر نقش دستگاه‌ها به فراتر از حسگر ساده ارتقاء یافته است.</a:t>
            </a:r>
          </a:p>
          <a:p>
            <a:pPr>
              <a:buFont typeface="+mj-lt"/>
              <a:buAutoNum type="arabicPeriod"/>
            </a:pPr>
            <a:r>
              <a:rPr lang="fa-IR" b="1" dirty="0"/>
              <a:t>جمع‌بندی پویا:</a:t>
            </a:r>
            <a:br>
              <a:rPr lang="fa-IR" dirty="0"/>
            </a:br>
            <a:r>
              <a:rPr lang="fa-IR" dirty="0"/>
              <a:t>با بیان جمله جمع‌بندی، مسیر حرکت از اتصال صرف به خودکارسازی هوشمند را برای مخاطب شفاف کنید و به مخاطب نوید دهید در اسلایدهای بعدی جزئیات عملکرد اجزا و کاربردها مطرح خواهد شد.</a:t>
            </a:r>
          </a:p>
          <a:p>
            <a:pPr>
              <a:buFont typeface="+mj-lt"/>
              <a:buAutoNum type="arabicPeriod"/>
            </a:pPr>
            <a:r>
              <a:rPr lang="fa-IR" b="1" dirty="0"/>
              <a:t>لحن رسمی و خشک:</a:t>
            </a:r>
            <a:br>
              <a:rPr lang="fa-IR" dirty="0"/>
            </a:br>
            <a:r>
              <a:rPr lang="fa-IR" dirty="0"/>
              <a:t>از کلمات کلیدی («شبکه»، «خودکارسازی»، «حسگر») با تاکید صوتی استفاده کنید تا لحن ارائه حفظ شود.</a:t>
            </a:r>
          </a:p>
          <a:p>
            <a:pPr>
              <a:buFont typeface="+mj-lt"/>
              <a:buAutoNum type="arabicPeriod"/>
            </a:pPr>
            <a:r>
              <a:rPr lang="fa-IR" b="1" dirty="0"/>
              <a:t>طراحی اسلاید:</a:t>
            </a:r>
            <a:endParaRPr lang="fa-IR" dirty="0"/>
          </a:p>
          <a:p>
            <a:pPr marL="742950" lvl="1" indent="-285750">
              <a:buFont typeface="+mj-lt"/>
              <a:buAutoNum type="arabicPeriod"/>
            </a:pPr>
            <a:r>
              <a:rPr lang="fa-IR" dirty="0"/>
              <a:t>هر تعریف را در یک رنگ متضاد با بک‌گراند بنویسید تا تفکیک آن‌ها آسان باشد.</a:t>
            </a:r>
          </a:p>
          <a:p>
            <a:pPr marL="742950" lvl="1" indent="-285750">
              <a:buFont typeface="+mj-lt"/>
              <a:buAutoNum type="arabicPeriod"/>
            </a:pPr>
            <a:r>
              <a:rPr lang="fa-IR" dirty="0"/>
              <a:t>از آیکون‌های کوچک (حسگر، ابر، چرخ‌دنده) در کنار هر تعریف بهره ببرید.</a:t>
            </a:r>
          </a:p>
          <a:p>
            <a:pPr marL="742950" lvl="1" indent="-285750">
              <a:buFont typeface="+mj-lt"/>
              <a:buAutoNum type="arabicPeriod"/>
            </a:pPr>
            <a:r>
              <a:rPr lang="fa-IR" dirty="0"/>
              <a:t>فضای خالی کافی اطراف هر بخش بگذارید تا از احساس شلوغی جلوگیری شود.</a:t>
            </a:r>
          </a:p>
          <a:p>
            <a:endParaRPr lang="en-US" dirty="0"/>
          </a:p>
        </p:txBody>
      </p:sp>
      <p:sp>
        <p:nvSpPr>
          <p:cNvPr id="4" name="Slide Number Placeholder 3"/>
          <p:cNvSpPr>
            <a:spLocks noGrp="1"/>
          </p:cNvSpPr>
          <p:nvPr>
            <p:ph type="sldNum" sz="quarter" idx="5"/>
          </p:nvPr>
        </p:nvSpPr>
        <p:spPr/>
        <p:txBody>
          <a:bodyPr/>
          <a:lstStyle/>
          <a:p>
            <a:fld id="{FF050C4D-E835-4795-82C9-3F9BFA4E6624}" type="slidenum">
              <a:rPr lang="en-US" smtClean="0"/>
              <a:t>7</a:t>
            </a:fld>
            <a:endParaRPr lang="en-US"/>
          </a:p>
        </p:txBody>
      </p:sp>
    </p:spTree>
    <p:extLst>
      <p:ext uri="{BB962C8B-B14F-4D97-AF65-F5344CB8AC3E}">
        <p14:creationId xmlns:p14="http://schemas.microsoft.com/office/powerpoint/2010/main" val="109168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A60AF-005D-FC02-E870-1EF8EF1E2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A7BBB8-9AFF-B921-E6FB-1522E7DE10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657AE-B54A-475F-180A-C1A92AFB696F}"/>
              </a:ext>
            </a:extLst>
          </p:cNvPr>
          <p:cNvSpPr>
            <a:spLocks noGrp="1"/>
          </p:cNvSpPr>
          <p:nvPr>
            <p:ph type="body" idx="1"/>
          </p:nvPr>
        </p:nvSpPr>
        <p:spPr/>
        <p:txBody>
          <a:bodyPr/>
          <a:lstStyle/>
          <a:p>
            <a:pPr>
              <a:buNone/>
            </a:pPr>
            <a:r>
              <a:rPr lang="fa-IR" dirty="0"/>
              <a:t>فراتر از اتصال صرف است و با بهره‌گیری از پردازش لبه و محاسبات ابری، امکان خودکارسازی هوشمند و تصمیم‌گیری لحظه‌ای را در اشیاء فیزیکی فراهم می‌آورد. </a:t>
            </a:r>
            <a:br>
              <a:rPr lang="en-US" b="1" dirty="0"/>
            </a:br>
            <a:br>
              <a:rPr lang="en-US" b="1" dirty="0"/>
            </a:br>
            <a:r>
              <a:rPr lang="fa-IR" b="1" dirty="0"/>
              <a:t>نکته برای ارائه‌دهنده (</a:t>
            </a:r>
            <a:r>
              <a:rPr lang="en-US" b="1" dirty="0"/>
              <a:t>Speaker Notes)</a:t>
            </a:r>
          </a:p>
          <a:p>
            <a:pPr>
              <a:buFont typeface="+mj-lt"/>
              <a:buAutoNum type="arabicPeriod"/>
            </a:pPr>
            <a:r>
              <a:rPr lang="fa-IR" b="1" dirty="0"/>
              <a:t>ارائه چند تعریف معتبر:</a:t>
            </a:r>
            <a:br>
              <a:rPr lang="fa-IR" dirty="0"/>
            </a:br>
            <a:r>
              <a:rPr lang="fa-IR" dirty="0"/>
              <a:t>با نشان دادن تعاریف از منابع مختلف (</a:t>
            </a:r>
            <a:r>
              <a:rPr lang="en-US" dirty="0"/>
              <a:t>IBM، </a:t>
            </a:r>
            <a:r>
              <a:rPr lang="fa-IR" dirty="0"/>
              <a:t>ویکی‌پدیا، </a:t>
            </a:r>
            <a:r>
              <a:rPr lang="en-US" dirty="0"/>
              <a:t>AWS </a:t>
            </a:r>
            <a:r>
              <a:rPr lang="fa-IR" dirty="0"/>
              <a:t>و…) اعتبار و وسعت مفهوم </a:t>
            </a:r>
            <a:r>
              <a:rPr lang="en-US" dirty="0"/>
              <a:t>IoT </a:t>
            </a:r>
            <a:r>
              <a:rPr lang="fa-IR" dirty="0"/>
              <a:t>را برای مخاطب برجسته کنید.</a:t>
            </a:r>
          </a:p>
          <a:p>
            <a:pPr>
              <a:buFont typeface="+mj-lt"/>
              <a:buAutoNum type="arabicPeriod"/>
            </a:pPr>
            <a:r>
              <a:rPr lang="fa-IR" b="1" dirty="0"/>
              <a:t>تاکید بر تکامل مفهومی:</a:t>
            </a:r>
            <a:br>
              <a:rPr lang="fa-IR" dirty="0"/>
            </a:br>
            <a:r>
              <a:rPr lang="fa-IR" dirty="0"/>
              <a:t>پس از تعاریف، به انگیزه ایجاد </a:t>
            </a:r>
            <a:r>
              <a:rPr lang="en-US" dirty="0"/>
              <a:t>IoT </a:t>
            </a:r>
            <a:r>
              <a:rPr lang="fa-IR" dirty="0"/>
              <a:t>توسط </a:t>
            </a:r>
            <a:r>
              <a:rPr lang="en-US" dirty="0"/>
              <a:t>Kevin Ashton </a:t>
            </a:r>
            <a:r>
              <a:rPr lang="fa-IR" dirty="0"/>
              <a:t>اشاره کرده و نشان دهید چگونه در سال‌های اخیر نقش دستگاه‌ها به فراتر از حسگر ساده ارتقاء یافته است.</a:t>
            </a:r>
          </a:p>
          <a:p>
            <a:pPr>
              <a:buFont typeface="+mj-lt"/>
              <a:buAutoNum type="arabicPeriod"/>
            </a:pPr>
            <a:r>
              <a:rPr lang="fa-IR" b="1" dirty="0"/>
              <a:t>جمع‌بندی پویا:</a:t>
            </a:r>
            <a:br>
              <a:rPr lang="fa-IR" dirty="0"/>
            </a:br>
            <a:r>
              <a:rPr lang="fa-IR" dirty="0"/>
              <a:t>با بیان جمله جمع‌بندی، مسیر حرکت از اتصال صرف به خودکارسازی هوشمند را برای مخاطب شفاف کنید و به مخاطب نوید دهید در اسلایدهای بعدی جزئیات عملکرد اجزا و کاربردها مطرح خواهد شد.</a:t>
            </a:r>
          </a:p>
          <a:p>
            <a:pPr>
              <a:buFont typeface="+mj-lt"/>
              <a:buAutoNum type="arabicPeriod"/>
            </a:pPr>
            <a:r>
              <a:rPr lang="fa-IR" b="1" dirty="0"/>
              <a:t>لحن رسمی و خشک:</a:t>
            </a:r>
            <a:br>
              <a:rPr lang="fa-IR" dirty="0"/>
            </a:br>
            <a:r>
              <a:rPr lang="fa-IR" dirty="0"/>
              <a:t>از کلمات کلیدی («شبکه»، «خودکارسازی»، «حسگر») با تاکید صوتی استفاده کنید تا لحن ارائه حفظ شود.</a:t>
            </a:r>
          </a:p>
          <a:p>
            <a:pPr>
              <a:buFont typeface="+mj-lt"/>
              <a:buAutoNum type="arabicPeriod"/>
            </a:pPr>
            <a:r>
              <a:rPr lang="fa-IR" b="1" dirty="0"/>
              <a:t>طراحی اسلاید:</a:t>
            </a:r>
            <a:endParaRPr lang="fa-IR" dirty="0"/>
          </a:p>
          <a:p>
            <a:pPr marL="742950" lvl="1" indent="-285750">
              <a:buFont typeface="+mj-lt"/>
              <a:buAutoNum type="arabicPeriod"/>
            </a:pPr>
            <a:r>
              <a:rPr lang="fa-IR" dirty="0"/>
              <a:t>هر تعریف را در یک رنگ متضاد با بک‌گراند بنویسید تا تفکیک آن‌ها آسان باشد.</a:t>
            </a:r>
          </a:p>
          <a:p>
            <a:pPr marL="742950" lvl="1" indent="-285750">
              <a:buFont typeface="+mj-lt"/>
              <a:buAutoNum type="arabicPeriod"/>
            </a:pPr>
            <a:r>
              <a:rPr lang="fa-IR" dirty="0"/>
              <a:t>از آیکون‌های کوچک (حسگر، ابر، چرخ‌دنده) در کنار هر تعریف بهره ببرید.</a:t>
            </a:r>
          </a:p>
          <a:p>
            <a:pPr marL="742950" lvl="1" indent="-285750">
              <a:buFont typeface="+mj-lt"/>
              <a:buAutoNum type="arabicPeriod"/>
            </a:pPr>
            <a:r>
              <a:rPr lang="fa-IR" dirty="0"/>
              <a:t>فضای خالی کافی اطراف هر بخش بگذارید تا از احساس شلوغی جلوگیری شود.</a:t>
            </a:r>
          </a:p>
          <a:p>
            <a:endParaRPr lang="en-US" dirty="0"/>
          </a:p>
        </p:txBody>
      </p:sp>
      <p:sp>
        <p:nvSpPr>
          <p:cNvPr id="4" name="Slide Number Placeholder 3">
            <a:extLst>
              <a:ext uri="{FF2B5EF4-FFF2-40B4-BE49-F238E27FC236}">
                <a16:creationId xmlns:a16="http://schemas.microsoft.com/office/drawing/2014/main" id="{5222692B-CC91-C33B-B4C6-BEE32BBB5AA7}"/>
              </a:ext>
            </a:extLst>
          </p:cNvPr>
          <p:cNvSpPr>
            <a:spLocks noGrp="1"/>
          </p:cNvSpPr>
          <p:nvPr>
            <p:ph type="sldNum" sz="quarter" idx="5"/>
          </p:nvPr>
        </p:nvSpPr>
        <p:spPr/>
        <p:txBody>
          <a:bodyPr/>
          <a:lstStyle/>
          <a:p>
            <a:fld id="{FF050C4D-E835-4795-82C9-3F9BFA4E6624}" type="slidenum">
              <a:rPr lang="en-US" smtClean="0"/>
              <a:t>8</a:t>
            </a:fld>
            <a:endParaRPr lang="en-US"/>
          </a:p>
        </p:txBody>
      </p:sp>
    </p:spTree>
    <p:extLst>
      <p:ext uri="{BB962C8B-B14F-4D97-AF65-F5344CB8AC3E}">
        <p14:creationId xmlns:p14="http://schemas.microsoft.com/office/powerpoint/2010/main" val="737460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A2222-D75A-F8F9-6621-0E12BEC93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592F84-13F6-F8CE-7276-A6CA2E6404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7B7581-948A-9469-07F6-AB10CBD939DA}"/>
              </a:ext>
            </a:extLst>
          </p:cNvPr>
          <p:cNvSpPr>
            <a:spLocks noGrp="1"/>
          </p:cNvSpPr>
          <p:nvPr>
            <p:ph type="body" idx="1"/>
          </p:nvPr>
        </p:nvSpPr>
        <p:spPr/>
        <p:txBody>
          <a:bodyPr/>
          <a:lstStyle/>
          <a:p>
            <a:pPr>
              <a:buNone/>
            </a:pPr>
            <a:r>
              <a:rPr lang="fa-IR" dirty="0"/>
              <a:t>فراتر از اتصال صرف است و با بهره‌گیری از پردازش لبه و محاسبات ابری، امکان خودکارسازی هوشمند و تصمیم‌گیری لحظه‌ای را در اشیاء فیزیکی فراهم می‌آورد. </a:t>
            </a:r>
            <a:br>
              <a:rPr lang="en-US" b="1" dirty="0"/>
            </a:br>
            <a:br>
              <a:rPr lang="en-US" b="1" dirty="0"/>
            </a:br>
            <a:r>
              <a:rPr lang="fa-IR" b="1" dirty="0"/>
              <a:t>نکته برای ارائه‌دهنده (</a:t>
            </a:r>
            <a:r>
              <a:rPr lang="en-US" b="1" dirty="0"/>
              <a:t>Speaker Notes)</a:t>
            </a:r>
          </a:p>
          <a:p>
            <a:pPr>
              <a:buFont typeface="+mj-lt"/>
              <a:buAutoNum type="arabicPeriod"/>
            </a:pPr>
            <a:r>
              <a:rPr lang="fa-IR" b="1" dirty="0"/>
              <a:t>ارائه چند تعریف معتبر:</a:t>
            </a:r>
            <a:br>
              <a:rPr lang="fa-IR" dirty="0"/>
            </a:br>
            <a:r>
              <a:rPr lang="fa-IR" dirty="0"/>
              <a:t>با نشان دادن تعاریف از منابع مختلف (</a:t>
            </a:r>
            <a:r>
              <a:rPr lang="en-US" dirty="0"/>
              <a:t>IBM، </a:t>
            </a:r>
            <a:r>
              <a:rPr lang="fa-IR" dirty="0"/>
              <a:t>ویکی‌پدیا، </a:t>
            </a:r>
            <a:r>
              <a:rPr lang="en-US" dirty="0"/>
              <a:t>AWS </a:t>
            </a:r>
            <a:r>
              <a:rPr lang="fa-IR" dirty="0"/>
              <a:t>و…) اعتبار و وسعت مفهوم </a:t>
            </a:r>
            <a:r>
              <a:rPr lang="en-US" dirty="0"/>
              <a:t>IoT </a:t>
            </a:r>
            <a:r>
              <a:rPr lang="fa-IR" dirty="0"/>
              <a:t>را برای مخاطب برجسته کنید.</a:t>
            </a:r>
          </a:p>
          <a:p>
            <a:pPr>
              <a:buFont typeface="+mj-lt"/>
              <a:buAutoNum type="arabicPeriod"/>
            </a:pPr>
            <a:r>
              <a:rPr lang="fa-IR" b="1" dirty="0"/>
              <a:t>تاکید بر تکامل مفهومی:</a:t>
            </a:r>
            <a:br>
              <a:rPr lang="fa-IR" dirty="0"/>
            </a:br>
            <a:r>
              <a:rPr lang="fa-IR" dirty="0"/>
              <a:t>پس از تعاریف، به انگیزه ایجاد </a:t>
            </a:r>
            <a:r>
              <a:rPr lang="en-US" dirty="0"/>
              <a:t>IoT </a:t>
            </a:r>
            <a:r>
              <a:rPr lang="fa-IR" dirty="0"/>
              <a:t>توسط </a:t>
            </a:r>
            <a:r>
              <a:rPr lang="en-US" dirty="0"/>
              <a:t>Kevin Ashton </a:t>
            </a:r>
            <a:r>
              <a:rPr lang="fa-IR" dirty="0"/>
              <a:t>اشاره کرده و نشان دهید چگونه در سال‌های اخیر نقش دستگاه‌ها به فراتر از حسگر ساده ارتقاء یافته است.</a:t>
            </a:r>
          </a:p>
          <a:p>
            <a:pPr>
              <a:buFont typeface="+mj-lt"/>
              <a:buAutoNum type="arabicPeriod"/>
            </a:pPr>
            <a:r>
              <a:rPr lang="fa-IR" b="1" dirty="0"/>
              <a:t>جمع‌بندی پویا:</a:t>
            </a:r>
            <a:br>
              <a:rPr lang="fa-IR" dirty="0"/>
            </a:br>
            <a:r>
              <a:rPr lang="fa-IR" dirty="0"/>
              <a:t>با بیان جمله جمع‌بندی، مسیر حرکت از اتصال صرف به خودکارسازی هوشمند را برای مخاطب شفاف کنید و به مخاطب نوید دهید در اسلایدهای بعدی جزئیات عملکرد اجزا و کاربردها مطرح خواهد شد.</a:t>
            </a:r>
          </a:p>
          <a:p>
            <a:pPr>
              <a:buFont typeface="+mj-lt"/>
              <a:buAutoNum type="arabicPeriod"/>
            </a:pPr>
            <a:r>
              <a:rPr lang="fa-IR" b="1" dirty="0"/>
              <a:t>لحن رسمی و خشک:</a:t>
            </a:r>
            <a:br>
              <a:rPr lang="fa-IR" dirty="0"/>
            </a:br>
            <a:r>
              <a:rPr lang="fa-IR" dirty="0"/>
              <a:t>از کلمات کلیدی («شبکه»، «خودکارسازی»، «حسگر») با تاکید صوتی استفاده کنید تا لحن ارائه حفظ شود.</a:t>
            </a:r>
          </a:p>
          <a:p>
            <a:pPr>
              <a:buFont typeface="+mj-lt"/>
              <a:buAutoNum type="arabicPeriod"/>
            </a:pPr>
            <a:r>
              <a:rPr lang="fa-IR" b="1" dirty="0"/>
              <a:t>طراحی اسلاید:</a:t>
            </a:r>
            <a:endParaRPr lang="fa-IR" dirty="0"/>
          </a:p>
          <a:p>
            <a:pPr marL="742950" lvl="1" indent="-285750">
              <a:buFont typeface="+mj-lt"/>
              <a:buAutoNum type="arabicPeriod"/>
            </a:pPr>
            <a:r>
              <a:rPr lang="fa-IR" dirty="0"/>
              <a:t>هر تعریف را در یک رنگ متضاد با بک‌گراند بنویسید تا تفکیک آن‌ها آسان باشد.</a:t>
            </a:r>
          </a:p>
          <a:p>
            <a:pPr marL="742950" lvl="1" indent="-285750">
              <a:buFont typeface="+mj-lt"/>
              <a:buAutoNum type="arabicPeriod"/>
            </a:pPr>
            <a:r>
              <a:rPr lang="fa-IR" dirty="0"/>
              <a:t>از آیکون‌های کوچک (حسگر، ابر، چرخ‌دنده) در کنار هر تعریف بهره ببرید.</a:t>
            </a:r>
          </a:p>
          <a:p>
            <a:pPr marL="742950" lvl="1" indent="-285750">
              <a:buFont typeface="+mj-lt"/>
              <a:buAutoNum type="arabicPeriod"/>
            </a:pPr>
            <a:r>
              <a:rPr lang="fa-IR" dirty="0"/>
              <a:t>فضای خالی کافی اطراف هر بخش بگذارید تا از احساس شلوغی جلوگیری شود.</a:t>
            </a:r>
          </a:p>
          <a:p>
            <a:endParaRPr lang="en-US" dirty="0"/>
          </a:p>
        </p:txBody>
      </p:sp>
      <p:sp>
        <p:nvSpPr>
          <p:cNvPr id="4" name="Slide Number Placeholder 3">
            <a:extLst>
              <a:ext uri="{FF2B5EF4-FFF2-40B4-BE49-F238E27FC236}">
                <a16:creationId xmlns:a16="http://schemas.microsoft.com/office/drawing/2014/main" id="{40D0C196-29B4-BDD2-5668-368CFDEAB9ED}"/>
              </a:ext>
            </a:extLst>
          </p:cNvPr>
          <p:cNvSpPr>
            <a:spLocks noGrp="1"/>
          </p:cNvSpPr>
          <p:nvPr>
            <p:ph type="sldNum" sz="quarter" idx="5"/>
          </p:nvPr>
        </p:nvSpPr>
        <p:spPr/>
        <p:txBody>
          <a:bodyPr/>
          <a:lstStyle/>
          <a:p>
            <a:fld id="{FF050C4D-E835-4795-82C9-3F9BFA4E6624}" type="slidenum">
              <a:rPr lang="en-US" smtClean="0"/>
              <a:t>9</a:t>
            </a:fld>
            <a:endParaRPr lang="en-US"/>
          </a:p>
        </p:txBody>
      </p:sp>
    </p:spTree>
    <p:extLst>
      <p:ext uri="{BB962C8B-B14F-4D97-AF65-F5344CB8AC3E}">
        <p14:creationId xmlns:p14="http://schemas.microsoft.com/office/powerpoint/2010/main" val="3095911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91CA2-3CCD-2101-DFA2-58360ADEF8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A91A6-1499-E9CF-A171-DAD5482F62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594709-C9D1-DB10-E0DD-931AE83B7E27}"/>
              </a:ext>
            </a:extLst>
          </p:cNvPr>
          <p:cNvSpPr>
            <a:spLocks noGrp="1"/>
          </p:cNvSpPr>
          <p:nvPr>
            <p:ph type="body" idx="1"/>
          </p:nvPr>
        </p:nvSpPr>
        <p:spPr/>
        <p:txBody>
          <a:bodyPr/>
          <a:lstStyle/>
          <a:p>
            <a:pPr>
              <a:buNone/>
            </a:pPr>
            <a:r>
              <a:rPr lang="fa-IR" dirty="0"/>
              <a:t>فراتر از اتصال صرف است و با بهره‌گیری از پردازش لبه و محاسبات ابری، امکان خودکارسازی هوشمند و تصمیم‌گیری لحظه‌ای را در اشیاء فیزیکی فراهم می‌آورد. </a:t>
            </a:r>
            <a:br>
              <a:rPr lang="en-US" b="1" dirty="0"/>
            </a:br>
            <a:br>
              <a:rPr lang="en-US" b="1" dirty="0"/>
            </a:br>
            <a:r>
              <a:rPr lang="fa-IR" b="1" dirty="0"/>
              <a:t>نکته برای ارائه‌دهنده (</a:t>
            </a:r>
            <a:r>
              <a:rPr lang="en-US" b="1" dirty="0"/>
              <a:t>Speaker Notes)</a:t>
            </a:r>
          </a:p>
          <a:p>
            <a:pPr>
              <a:buFont typeface="+mj-lt"/>
              <a:buAutoNum type="arabicPeriod"/>
            </a:pPr>
            <a:r>
              <a:rPr lang="fa-IR" b="1" dirty="0"/>
              <a:t>ارائه چند تعریف معتبر:</a:t>
            </a:r>
            <a:br>
              <a:rPr lang="fa-IR" dirty="0"/>
            </a:br>
            <a:r>
              <a:rPr lang="fa-IR" dirty="0"/>
              <a:t>با نشان دادن تعاریف از منابع مختلف (</a:t>
            </a:r>
            <a:r>
              <a:rPr lang="en-US" dirty="0"/>
              <a:t>IBM، </a:t>
            </a:r>
            <a:r>
              <a:rPr lang="fa-IR" dirty="0"/>
              <a:t>ویکی‌پدیا، </a:t>
            </a:r>
            <a:r>
              <a:rPr lang="en-US" dirty="0"/>
              <a:t>AWS </a:t>
            </a:r>
            <a:r>
              <a:rPr lang="fa-IR" dirty="0"/>
              <a:t>و…) اعتبار و وسعت مفهوم </a:t>
            </a:r>
            <a:r>
              <a:rPr lang="en-US" dirty="0"/>
              <a:t>IoT </a:t>
            </a:r>
            <a:r>
              <a:rPr lang="fa-IR" dirty="0"/>
              <a:t>را برای مخاطب برجسته کنید.</a:t>
            </a:r>
          </a:p>
          <a:p>
            <a:pPr>
              <a:buFont typeface="+mj-lt"/>
              <a:buAutoNum type="arabicPeriod"/>
            </a:pPr>
            <a:r>
              <a:rPr lang="fa-IR" b="1" dirty="0"/>
              <a:t>تاکید بر تکامل مفهومی:</a:t>
            </a:r>
            <a:br>
              <a:rPr lang="fa-IR" dirty="0"/>
            </a:br>
            <a:r>
              <a:rPr lang="fa-IR" dirty="0"/>
              <a:t>پس از تعاریف، به انگیزه ایجاد </a:t>
            </a:r>
            <a:r>
              <a:rPr lang="en-US" dirty="0"/>
              <a:t>IoT </a:t>
            </a:r>
            <a:r>
              <a:rPr lang="fa-IR" dirty="0"/>
              <a:t>توسط </a:t>
            </a:r>
            <a:r>
              <a:rPr lang="en-US" dirty="0"/>
              <a:t>Kevin Ashton </a:t>
            </a:r>
            <a:r>
              <a:rPr lang="fa-IR" dirty="0"/>
              <a:t>اشاره کرده و نشان دهید چگونه در سال‌های اخیر نقش دستگاه‌ها به فراتر از حسگر ساده ارتقاء یافته است.</a:t>
            </a:r>
          </a:p>
          <a:p>
            <a:pPr>
              <a:buFont typeface="+mj-lt"/>
              <a:buAutoNum type="arabicPeriod"/>
            </a:pPr>
            <a:r>
              <a:rPr lang="fa-IR" b="1" dirty="0"/>
              <a:t>جمع‌بندی پویا:</a:t>
            </a:r>
            <a:br>
              <a:rPr lang="fa-IR" dirty="0"/>
            </a:br>
            <a:r>
              <a:rPr lang="fa-IR" dirty="0"/>
              <a:t>با بیان جمله جمع‌بندی، مسیر حرکت از اتصال صرف به خودکارسازی هوشمند را برای مخاطب شفاف کنید و به مخاطب نوید دهید در اسلایدهای بعدی جزئیات عملکرد اجزا و کاربردها مطرح خواهد شد.</a:t>
            </a:r>
          </a:p>
          <a:p>
            <a:pPr>
              <a:buFont typeface="+mj-lt"/>
              <a:buAutoNum type="arabicPeriod"/>
            </a:pPr>
            <a:r>
              <a:rPr lang="fa-IR" b="1" dirty="0"/>
              <a:t>لحن رسمی و خشک:</a:t>
            </a:r>
            <a:br>
              <a:rPr lang="fa-IR" dirty="0"/>
            </a:br>
            <a:r>
              <a:rPr lang="fa-IR" dirty="0"/>
              <a:t>از کلمات کلیدی («شبکه»، «خودکارسازی»، «حسگر») با تاکید صوتی استفاده کنید تا لحن ارائه حفظ شود.</a:t>
            </a:r>
          </a:p>
          <a:p>
            <a:pPr>
              <a:buFont typeface="+mj-lt"/>
              <a:buAutoNum type="arabicPeriod"/>
            </a:pPr>
            <a:r>
              <a:rPr lang="fa-IR" b="1" dirty="0"/>
              <a:t>طراحی اسلاید:</a:t>
            </a:r>
            <a:endParaRPr lang="fa-IR" dirty="0"/>
          </a:p>
          <a:p>
            <a:pPr marL="742950" lvl="1" indent="-285750">
              <a:buFont typeface="+mj-lt"/>
              <a:buAutoNum type="arabicPeriod"/>
            </a:pPr>
            <a:r>
              <a:rPr lang="fa-IR" dirty="0"/>
              <a:t>هر تعریف را در یک رنگ متضاد با بک‌گراند بنویسید تا تفکیک آن‌ها آسان باشد.</a:t>
            </a:r>
          </a:p>
          <a:p>
            <a:pPr marL="742950" lvl="1" indent="-285750">
              <a:buFont typeface="+mj-lt"/>
              <a:buAutoNum type="arabicPeriod"/>
            </a:pPr>
            <a:r>
              <a:rPr lang="fa-IR" dirty="0"/>
              <a:t>از آیکون‌های کوچک (حسگر، ابر، چرخ‌دنده) در کنار هر تعریف بهره ببرید.</a:t>
            </a:r>
          </a:p>
          <a:p>
            <a:pPr marL="742950" lvl="1" indent="-285750">
              <a:buFont typeface="+mj-lt"/>
              <a:buAutoNum type="arabicPeriod"/>
            </a:pPr>
            <a:r>
              <a:rPr lang="fa-IR" dirty="0"/>
              <a:t>فضای خالی کافی اطراف هر بخش بگذارید تا از احساس شلوغی جلوگیری شود.</a:t>
            </a:r>
          </a:p>
          <a:p>
            <a:endParaRPr lang="en-US" dirty="0"/>
          </a:p>
        </p:txBody>
      </p:sp>
      <p:sp>
        <p:nvSpPr>
          <p:cNvPr id="4" name="Slide Number Placeholder 3">
            <a:extLst>
              <a:ext uri="{FF2B5EF4-FFF2-40B4-BE49-F238E27FC236}">
                <a16:creationId xmlns:a16="http://schemas.microsoft.com/office/drawing/2014/main" id="{F9834607-7F46-2CD5-A4BA-EEB6B4CC2FE6}"/>
              </a:ext>
            </a:extLst>
          </p:cNvPr>
          <p:cNvSpPr>
            <a:spLocks noGrp="1"/>
          </p:cNvSpPr>
          <p:nvPr>
            <p:ph type="sldNum" sz="quarter" idx="5"/>
          </p:nvPr>
        </p:nvSpPr>
        <p:spPr/>
        <p:txBody>
          <a:bodyPr/>
          <a:lstStyle/>
          <a:p>
            <a:fld id="{FF050C4D-E835-4795-82C9-3F9BFA4E6624}" type="slidenum">
              <a:rPr lang="en-US" smtClean="0"/>
              <a:t>10</a:t>
            </a:fld>
            <a:endParaRPr lang="en-US"/>
          </a:p>
        </p:txBody>
      </p:sp>
    </p:spTree>
    <p:extLst>
      <p:ext uri="{BB962C8B-B14F-4D97-AF65-F5344CB8AC3E}">
        <p14:creationId xmlns:p14="http://schemas.microsoft.com/office/powerpoint/2010/main" val="624129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FAC5-B6F9-A888-48C6-F1497CBC8F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9104B8-E924-C3DD-BBBC-8430EB865D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CA2A55-1319-6338-5E42-5A9569370DC4}"/>
              </a:ext>
            </a:extLst>
          </p:cNvPr>
          <p:cNvSpPr>
            <a:spLocks noGrp="1"/>
          </p:cNvSpPr>
          <p:nvPr>
            <p:ph type="dt" sz="half" idx="10"/>
          </p:nvPr>
        </p:nvSpPr>
        <p:spPr/>
        <p:txBody>
          <a:bodyPr/>
          <a:lstStyle/>
          <a:p>
            <a:fld id="{8C1E1FAD-7351-4908-963A-08EA8E4AB7A0}" type="datetimeFigureOut">
              <a:rPr lang="en-US" smtClean="0"/>
              <a:t>5/11/2025</a:t>
            </a:fld>
            <a:endParaRPr lang="en-US"/>
          </a:p>
        </p:txBody>
      </p:sp>
      <p:sp>
        <p:nvSpPr>
          <p:cNvPr id="5" name="Footer Placeholder 4">
            <a:extLst>
              <a:ext uri="{FF2B5EF4-FFF2-40B4-BE49-F238E27FC236}">
                <a16:creationId xmlns:a16="http://schemas.microsoft.com/office/drawing/2014/main" id="{783EA640-7EE0-DE20-3EAD-A769886DB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3A8BA-297D-D7C9-AB00-D13B9BC82E6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13572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FA8C-5B1A-87FA-885D-F6C8BAEEE8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A1DB46-78AE-46F7-0849-157E3D038A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7CB6C-5848-45AC-0970-84E779497C86}"/>
              </a:ext>
            </a:extLst>
          </p:cNvPr>
          <p:cNvSpPr>
            <a:spLocks noGrp="1"/>
          </p:cNvSpPr>
          <p:nvPr>
            <p:ph type="dt" sz="half" idx="10"/>
          </p:nvPr>
        </p:nvSpPr>
        <p:spPr/>
        <p:txBody>
          <a:bodyPr/>
          <a:lstStyle/>
          <a:p>
            <a:fld id="{8C1E1FAD-7351-4908-963A-08EA8E4AB7A0}" type="datetimeFigureOut">
              <a:rPr lang="en-US" smtClean="0"/>
              <a:t>5/11/2025</a:t>
            </a:fld>
            <a:endParaRPr lang="en-US"/>
          </a:p>
        </p:txBody>
      </p:sp>
      <p:sp>
        <p:nvSpPr>
          <p:cNvPr id="5" name="Footer Placeholder 4">
            <a:extLst>
              <a:ext uri="{FF2B5EF4-FFF2-40B4-BE49-F238E27FC236}">
                <a16:creationId xmlns:a16="http://schemas.microsoft.com/office/drawing/2014/main" id="{4876E6B9-9C55-3B13-512E-5318B7242C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F87C2-720D-0A2C-9EF3-00CD2DE3F6AE}"/>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29988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5A3C04-349F-816F-11B2-14A9604FB4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7A23E1-0959-A0FE-88E3-7055437990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5AA94-1236-797E-5E3E-A6D732F2C3B5}"/>
              </a:ext>
            </a:extLst>
          </p:cNvPr>
          <p:cNvSpPr>
            <a:spLocks noGrp="1"/>
          </p:cNvSpPr>
          <p:nvPr>
            <p:ph type="dt" sz="half" idx="10"/>
          </p:nvPr>
        </p:nvSpPr>
        <p:spPr/>
        <p:txBody>
          <a:bodyPr/>
          <a:lstStyle/>
          <a:p>
            <a:fld id="{8C1E1FAD-7351-4908-963A-08EA8E4AB7A0}" type="datetimeFigureOut">
              <a:rPr lang="en-US" smtClean="0"/>
              <a:t>5/11/2025</a:t>
            </a:fld>
            <a:endParaRPr lang="en-US"/>
          </a:p>
        </p:txBody>
      </p:sp>
      <p:sp>
        <p:nvSpPr>
          <p:cNvPr id="5" name="Footer Placeholder 4">
            <a:extLst>
              <a:ext uri="{FF2B5EF4-FFF2-40B4-BE49-F238E27FC236}">
                <a16:creationId xmlns:a16="http://schemas.microsoft.com/office/drawing/2014/main" id="{DDCAF085-F73B-9956-1ED5-3D5511917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758BD-1CE8-F03A-72F4-07804C4BFE55}"/>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778813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DB3B-AA1A-E9BB-648B-EC3B56A32B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F66B0C-240B-23A1-2001-99A15E35BE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26155-59F8-1219-C908-83D1E6BDB767}"/>
              </a:ext>
            </a:extLst>
          </p:cNvPr>
          <p:cNvSpPr>
            <a:spLocks noGrp="1"/>
          </p:cNvSpPr>
          <p:nvPr>
            <p:ph type="dt" sz="half" idx="10"/>
          </p:nvPr>
        </p:nvSpPr>
        <p:spPr/>
        <p:txBody>
          <a:bodyPr/>
          <a:lstStyle/>
          <a:p>
            <a:fld id="{8C1E1FAD-7351-4908-963A-08EA8E4AB7A0}" type="datetimeFigureOut">
              <a:rPr lang="en-US" smtClean="0"/>
              <a:t>5/11/2025</a:t>
            </a:fld>
            <a:endParaRPr lang="en-US"/>
          </a:p>
        </p:txBody>
      </p:sp>
      <p:sp>
        <p:nvSpPr>
          <p:cNvPr id="5" name="Footer Placeholder 4">
            <a:extLst>
              <a:ext uri="{FF2B5EF4-FFF2-40B4-BE49-F238E27FC236}">
                <a16:creationId xmlns:a16="http://schemas.microsoft.com/office/drawing/2014/main" id="{F74A6DAF-78AA-0F73-1A8D-C947C84879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55DC0-2BD8-0D34-6CB8-EF18DC607E5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7641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CBF9-64C8-73E0-8685-7A3036A812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DEE52F-A744-D812-F000-6B36F3DA78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6F824D-9751-C7B4-6761-B489614A24AD}"/>
              </a:ext>
            </a:extLst>
          </p:cNvPr>
          <p:cNvSpPr>
            <a:spLocks noGrp="1"/>
          </p:cNvSpPr>
          <p:nvPr>
            <p:ph type="dt" sz="half" idx="10"/>
          </p:nvPr>
        </p:nvSpPr>
        <p:spPr/>
        <p:txBody>
          <a:bodyPr/>
          <a:lstStyle/>
          <a:p>
            <a:fld id="{8C1E1FAD-7351-4908-963A-08EA8E4AB7A0}" type="datetimeFigureOut">
              <a:rPr lang="en-US" smtClean="0"/>
              <a:t>5/11/2025</a:t>
            </a:fld>
            <a:endParaRPr lang="en-US"/>
          </a:p>
        </p:txBody>
      </p:sp>
      <p:sp>
        <p:nvSpPr>
          <p:cNvPr id="5" name="Footer Placeholder 4">
            <a:extLst>
              <a:ext uri="{FF2B5EF4-FFF2-40B4-BE49-F238E27FC236}">
                <a16:creationId xmlns:a16="http://schemas.microsoft.com/office/drawing/2014/main" id="{57E74541-A5CE-3E25-782E-7C38F068D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C17E3-64F9-AAD5-162D-9BBF1F6C01F9}"/>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99204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AA5D-E1C0-2618-E9AF-34CA0DBDE4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77C14-8D61-F43F-63AE-1345E6796F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171E68-6CAF-4DDD-4859-654EB90E44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80CC3E-B492-E359-2EF7-ACEC86E9CD9B}"/>
              </a:ext>
            </a:extLst>
          </p:cNvPr>
          <p:cNvSpPr>
            <a:spLocks noGrp="1"/>
          </p:cNvSpPr>
          <p:nvPr>
            <p:ph type="dt" sz="half" idx="10"/>
          </p:nvPr>
        </p:nvSpPr>
        <p:spPr/>
        <p:txBody>
          <a:bodyPr/>
          <a:lstStyle/>
          <a:p>
            <a:fld id="{8C1E1FAD-7351-4908-963A-08EA8E4AB7A0}" type="datetimeFigureOut">
              <a:rPr lang="en-US" smtClean="0"/>
              <a:t>5/11/2025</a:t>
            </a:fld>
            <a:endParaRPr lang="en-US"/>
          </a:p>
        </p:txBody>
      </p:sp>
      <p:sp>
        <p:nvSpPr>
          <p:cNvPr id="6" name="Footer Placeholder 5">
            <a:extLst>
              <a:ext uri="{FF2B5EF4-FFF2-40B4-BE49-F238E27FC236}">
                <a16:creationId xmlns:a16="http://schemas.microsoft.com/office/drawing/2014/main" id="{8B331270-843A-87DC-6141-4EC43CB40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8AABB2-D361-F941-60AC-08BF171B87CD}"/>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62149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197E4-D5F4-DD70-E7D5-C006C0F9B1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E1BEA5-2198-9DB7-BAEA-BF3745130C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4550A1-442D-A368-26E2-BA869FD72C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D21F95-C446-952E-BBE3-1A3810E95E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230D68-CAF2-301A-7461-A637D57273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79A4C6-68CF-CE4B-7648-5162A916C320}"/>
              </a:ext>
            </a:extLst>
          </p:cNvPr>
          <p:cNvSpPr>
            <a:spLocks noGrp="1"/>
          </p:cNvSpPr>
          <p:nvPr>
            <p:ph type="dt" sz="half" idx="10"/>
          </p:nvPr>
        </p:nvSpPr>
        <p:spPr/>
        <p:txBody>
          <a:bodyPr/>
          <a:lstStyle/>
          <a:p>
            <a:fld id="{8C1E1FAD-7351-4908-963A-08EA8E4AB7A0}" type="datetimeFigureOut">
              <a:rPr lang="en-US" smtClean="0"/>
              <a:t>5/11/2025</a:t>
            </a:fld>
            <a:endParaRPr lang="en-US"/>
          </a:p>
        </p:txBody>
      </p:sp>
      <p:sp>
        <p:nvSpPr>
          <p:cNvPr id="8" name="Footer Placeholder 7">
            <a:extLst>
              <a:ext uri="{FF2B5EF4-FFF2-40B4-BE49-F238E27FC236}">
                <a16:creationId xmlns:a16="http://schemas.microsoft.com/office/drawing/2014/main" id="{2AC4AC99-D4C3-52F6-49F5-F979E67051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E941EB-6DC2-B9FD-0981-2CA803873B1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28009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4824-EFDF-2AFC-BFB6-292B9CEF7C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58F87F-1FA9-A917-B269-BF1444673DF0}"/>
              </a:ext>
            </a:extLst>
          </p:cNvPr>
          <p:cNvSpPr>
            <a:spLocks noGrp="1"/>
          </p:cNvSpPr>
          <p:nvPr>
            <p:ph type="dt" sz="half" idx="10"/>
          </p:nvPr>
        </p:nvSpPr>
        <p:spPr/>
        <p:txBody>
          <a:bodyPr/>
          <a:lstStyle/>
          <a:p>
            <a:fld id="{8C1E1FAD-7351-4908-963A-08EA8E4AB7A0}" type="datetimeFigureOut">
              <a:rPr lang="en-US" smtClean="0"/>
              <a:t>5/11/2025</a:t>
            </a:fld>
            <a:endParaRPr lang="en-US"/>
          </a:p>
        </p:txBody>
      </p:sp>
      <p:sp>
        <p:nvSpPr>
          <p:cNvPr id="4" name="Footer Placeholder 3">
            <a:extLst>
              <a:ext uri="{FF2B5EF4-FFF2-40B4-BE49-F238E27FC236}">
                <a16:creationId xmlns:a16="http://schemas.microsoft.com/office/drawing/2014/main" id="{F09CE1B8-F930-3BC0-1ABB-08E004BDED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1F3760-AFDB-5C40-5F58-4A724E49C61D}"/>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68259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98D7D-D95E-16C1-9155-CF12EE95D47E}"/>
              </a:ext>
            </a:extLst>
          </p:cNvPr>
          <p:cNvSpPr>
            <a:spLocks noGrp="1"/>
          </p:cNvSpPr>
          <p:nvPr>
            <p:ph type="dt" sz="half" idx="10"/>
          </p:nvPr>
        </p:nvSpPr>
        <p:spPr/>
        <p:txBody>
          <a:bodyPr/>
          <a:lstStyle/>
          <a:p>
            <a:fld id="{8C1E1FAD-7351-4908-963A-08EA8E4AB7A0}" type="datetimeFigureOut">
              <a:rPr lang="en-US" smtClean="0"/>
              <a:t>5/11/2025</a:t>
            </a:fld>
            <a:endParaRPr lang="en-US"/>
          </a:p>
        </p:txBody>
      </p:sp>
      <p:sp>
        <p:nvSpPr>
          <p:cNvPr id="3" name="Footer Placeholder 2">
            <a:extLst>
              <a:ext uri="{FF2B5EF4-FFF2-40B4-BE49-F238E27FC236}">
                <a16:creationId xmlns:a16="http://schemas.microsoft.com/office/drawing/2014/main" id="{8F4F5048-C812-9DFE-F65E-52F98C0B58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6EDD30-B82A-AAFA-B0D0-D274B4334C4A}"/>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7847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93EED-CB42-55DB-058D-24CC25DFD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E96BE4-E626-F438-D1D3-E84DEEF702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171EB7-E6FF-F394-3923-4201B3FF7D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A44BA0-5720-966A-16EC-A8D449416649}"/>
              </a:ext>
            </a:extLst>
          </p:cNvPr>
          <p:cNvSpPr>
            <a:spLocks noGrp="1"/>
          </p:cNvSpPr>
          <p:nvPr>
            <p:ph type="dt" sz="half" idx="10"/>
          </p:nvPr>
        </p:nvSpPr>
        <p:spPr/>
        <p:txBody>
          <a:bodyPr/>
          <a:lstStyle/>
          <a:p>
            <a:fld id="{8C1E1FAD-7351-4908-963A-08EA8E4AB7A0}" type="datetimeFigureOut">
              <a:rPr lang="en-US" smtClean="0"/>
              <a:t>5/11/2025</a:t>
            </a:fld>
            <a:endParaRPr lang="en-US"/>
          </a:p>
        </p:txBody>
      </p:sp>
      <p:sp>
        <p:nvSpPr>
          <p:cNvPr id="6" name="Footer Placeholder 5">
            <a:extLst>
              <a:ext uri="{FF2B5EF4-FFF2-40B4-BE49-F238E27FC236}">
                <a16:creationId xmlns:a16="http://schemas.microsoft.com/office/drawing/2014/main" id="{EA28B25B-3001-A340-ACEB-7111ABEE6C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F500F-2FBC-E145-4876-914CDC7C7995}"/>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34222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C3E0-FA6E-0F56-49E4-F5E0ED4FFD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E38D08-FD56-781B-CF1B-333E6B8BC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21EE7C-66BB-2E04-1205-06C4CB404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9E8B17-D29C-4E7E-ECC7-E4BF95513071}"/>
              </a:ext>
            </a:extLst>
          </p:cNvPr>
          <p:cNvSpPr>
            <a:spLocks noGrp="1"/>
          </p:cNvSpPr>
          <p:nvPr>
            <p:ph type="dt" sz="half" idx="10"/>
          </p:nvPr>
        </p:nvSpPr>
        <p:spPr/>
        <p:txBody>
          <a:bodyPr/>
          <a:lstStyle/>
          <a:p>
            <a:fld id="{8C1E1FAD-7351-4908-963A-08EA8E4AB7A0}" type="datetimeFigureOut">
              <a:rPr lang="en-US" smtClean="0"/>
              <a:t>5/11/2025</a:t>
            </a:fld>
            <a:endParaRPr lang="en-US"/>
          </a:p>
        </p:txBody>
      </p:sp>
      <p:sp>
        <p:nvSpPr>
          <p:cNvPr id="6" name="Footer Placeholder 5">
            <a:extLst>
              <a:ext uri="{FF2B5EF4-FFF2-40B4-BE49-F238E27FC236}">
                <a16:creationId xmlns:a16="http://schemas.microsoft.com/office/drawing/2014/main" id="{75162684-DC85-D650-CCB0-7ECF07150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C1866E-7D32-043D-2751-0A816B8ECA9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12394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3C2559-90E5-8F07-D920-0C8F9FDFC9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6FF91D-BADA-3B95-5C4B-74C1E4A288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A05D8E-53B3-64C7-829B-A7610D177E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1E1FAD-7351-4908-963A-08EA8E4AB7A0}" type="datetimeFigureOut">
              <a:rPr lang="en-US" smtClean="0"/>
              <a:t>5/11/2025</a:t>
            </a:fld>
            <a:endParaRPr lang="en-US"/>
          </a:p>
        </p:txBody>
      </p:sp>
      <p:sp>
        <p:nvSpPr>
          <p:cNvPr id="5" name="Footer Placeholder 4">
            <a:extLst>
              <a:ext uri="{FF2B5EF4-FFF2-40B4-BE49-F238E27FC236}">
                <a16:creationId xmlns:a16="http://schemas.microsoft.com/office/drawing/2014/main" id="{74759FBB-48DF-BCEF-10D1-B1D3767909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C42FB04-0F9F-2EFE-A23C-00DCD593B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310758141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image" Target="../media/image1.png"/><Relationship Id="rId21" Type="http://schemas.microsoft.com/office/2007/relationships/hdphoto" Target="../media/hdphoto9.wdp"/><Relationship Id="rId7" Type="http://schemas.openxmlformats.org/officeDocument/2006/relationships/image" Target="../media/image3.png"/><Relationship Id="rId12" Type="http://schemas.microsoft.com/office/2007/relationships/hdphoto" Target="../media/hdphoto5.wdp"/><Relationship Id="rId17" Type="http://schemas.microsoft.com/office/2007/relationships/hdphoto" Target="../media/hdphoto7.wdp"/><Relationship Id="rId25" Type="http://schemas.microsoft.com/office/2007/relationships/hdphoto" Target="../media/hdphoto11.wdp"/><Relationship Id="rId2" Type="http://schemas.openxmlformats.org/officeDocument/2006/relationships/notesSlide" Target="../notesSlides/notesSlide17.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png"/><Relationship Id="rId24"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7.png"/><Relationship Id="rId23" Type="http://schemas.microsoft.com/office/2007/relationships/hdphoto" Target="../media/hdphoto10.wdp"/><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4.png"/><Relationship Id="rId14" Type="http://schemas.microsoft.com/office/2007/relationships/hdphoto" Target="../media/hdphoto6.wdp"/><Relationship Id="rId22"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image" Target="../media/image1.png"/><Relationship Id="rId21" Type="http://schemas.microsoft.com/office/2007/relationships/hdphoto" Target="../media/hdphoto9.wdp"/><Relationship Id="rId7" Type="http://schemas.openxmlformats.org/officeDocument/2006/relationships/image" Target="../media/image3.png"/><Relationship Id="rId12" Type="http://schemas.microsoft.com/office/2007/relationships/hdphoto" Target="../media/hdphoto5.wdp"/><Relationship Id="rId17" Type="http://schemas.microsoft.com/office/2007/relationships/hdphoto" Target="../media/hdphoto7.wdp"/><Relationship Id="rId25" Type="http://schemas.microsoft.com/office/2007/relationships/hdphoto" Target="../media/hdphoto11.wdp"/><Relationship Id="rId2" Type="http://schemas.openxmlformats.org/officeDocument/2006/relationships/notesSlide" Target="../notesSlides/notesSlide18.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png"/><Relationship Id="rId24"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7.png"/><Relationship Id="rId23" Type="http://schemas.microsoft.com/office/2007/relationships/hdphoto" Target="../media/hdphoto10.wdp"/><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4.png"/><Relationship Id="rId14" Type="http://schemas.microsoft.com/office/2007/relationships/hdphoto" Target="../media/hdphoto6.wdp"/><Relationship Id="rId22"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image" Target="../media/image1.png"/><Relationship Id="rId21" Type="http://schemas.microsoft.com/office/2007/relationships/hdphoto" Target="../media/hdphoto9.wdp"/><Relationship Id="rId7" Type="http://schemas.openxmlformats.org/officeDocument/2006/relationships/image" Target="../media/image3.png"/><Relationship Id="rId12" Type="http://schemas.microsoft.com/office/2007/relationships/hdphoto" Target="../media/hdphoto5.wdp"/><Relationship Id="rId17" Type="http://schemas.microsoft.com/office/2007/relationships/hdphoto" Target="../media/hdphoto7.wdp"/><Relationship Id="rId25" Type="http://schemas.microsoft.com/office/2007/relationships/hdphoto" Target="../media/hdphoto11.wdp"/><Relationship Id="rId2" Type="http://schemas.openxmlformats.org/officeDocument/2006/relationships/notesSlide" Target="../notesSlides/notesSlide19.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png"/><Relationship Id="rId24"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7.png"/><Relationship Id="rId23" Type="http://schemas.microsoft.com/office/2007/relationships/hdphoto" Target="../media/hdphoto10.wdp"/><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4.png"/><Relationship Id="rId14" Type="http://schemas.microsoft.com/office/2007/relationships/hdphoto" Target="../media/hdphoto6.wdp"/><Relationship Id="rId22"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image" Target="../media/image1.png"/><Relationship Id="rId21" Type="http://schemas.microsoft.com/office/2007/relationships/hdphoto" Target="../media/hdphoto9.wdp"/><Relationship Id="rId7" Type="http://schemas.openxmlformats.org/officeDocument/2006/relationships/image" Target="../media/image3.png"/><Relationship Id="rId12" Type="http://schemas.microsoft.com/office/2007/relationships/hdphoto" Target="../media/hdphoto5.wdp"/><Relationship Id="rId17" Type="http://schemas.microsoft.com/office/2007/relationships/hdphoto" Target="../media/hdphoto7.wdp"/><Relationship Id="rId25" Type="http://schemas.microsoft.com/office/2007/relationships/hdphoto" Target="../media/hdphoto11.wdp"/><Relationship Id="rId2" Type="http://schemas.openxmlformats.org/officeDocument/2006/relationships/notesSlide" Target="../notesSlides/notesSlide20.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png"/><Relationship Id="rId24"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7.png"/><Relationship Id="rId23" Type="http://schemas.microsoft.com/office/2007/relationships/hdphoto" Target="../media/hdphoto10.wdp"/><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4.png"/><Relationship Id="rId14" Type="http://schemas.microsoft.com/office/2007/relationships/hdphoto" Target="../media/hdphoto6.wdp"/><Relationship Id="rId22"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image" Target="../media/image1.png"/><Relationship Id="rId21" Type="http://schemas.microsoft.com/office/2007/relationships/hdphoto" Target="../media/hdphoto9.wdp"/><Relationship Id="rId7" Type="http://schemas.openxmlformats.org/officeDocument/2006/relationships/image" Target="../media/image3.png"/><Relationship Id="rId12" Type="http://schemas.microsoft.com/office/2007/relationships/hdphoto" Target="../media/hdphoto5.wdp"/><Relationship Id="rId17" Type="http://schemas.microsoft.com/office/2007/relationships/hdphoto" Target="../media/hdphoto7.wdp"/><Relationship Id="rId25" Type="http://schemas.microsoft.com/office/2007/relationships/hdphoto" Target="../media/hdphoto11.wdp"/><Relationship Id="rId2" Type="http://schemas.openxmlformats.org/officeDocument/2006/relationships/notesSlide" Target="../notesSlides/notesSlide21.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png"/><Relationship Id="rId24"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7.png"/><Relationship Id="rId23" Type="http://schemas.microsoft.com/office/2007/relationships/hdphoto" Target="../media/hdphoto10.wdp"/><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4.png"/><Relationship Id="rId14" Type="http://schemas.microsoft.com/office/2007/relationships/hdphoto" Target="../media/hdphoto6.wdp"/><Relationship Id="rId22"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image" Target="../media/image1.png"/><Relationship Id="rId21" Type="http://schemas.microsoft.com/office/2007/relationships/hdphoto" Target="../media/hdphoto9.wdp"/><Relationship Id="rId7" Type="http://schemas.openxmlformats.org/officeDocument/2006/relationships/image" Target="../media/image3.png"/><Relationship Id="rId12" Type="http://schemas.microsoft.com/office/2007/relationships/hdphoto" Target="../media/hdphoto5.wdp"/><Relationship Id="rId17" Type="http://schemas.microsoft.com/office/2007/relationships/hdphoto" Target="../media/hdphoto7.wdp"/><Relationship Id="rId25" Type="http://schemas.microsoft.com/office/2007/relationships/hdphoto" Target="../media/hdphoto11.wdp"/><Relationship Id="rId2" Type="http://schemas.openxmlformats.org/officeDocument/2006/relationships/notesSlide" Target="../notesSlides/notesSlide22.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png"/><Relationship Id="rId24"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7.png"/><Relationship Id="rId23" Type="http://schemas.microsoft.com/office/2007/relationships/hdphoto" Target="../media/hdphoto10.wdp"/><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4.png"/><Relationship Id="rId14" Type="http://schemas.microsoft.com/office/2007/relationships/hdphoto" Target="../media/hdphoto6.wdp"/><Relationship Id="rId22"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image" Target="../media/image1.png"/><Relationship Id="rId21" Type="http://schemas.microsoft.com/office/2007/relationships/hdphoto" Target="../media/hdphoto9.wdp"/><Relationship Id="rId7" Type="http://schemas.openxmlformats.org/officeDocument/2006/relationships/image" Target="../media/image3.png"/><Relationship Id="rId12" Type="http://schemas.microsoft.com/office/2007/relationships/hdphoto" Target="../media/hdphoto5.wdp"/><Relationship Id="rId17" Type="http://schemas.microsoft.com/office/2007/relationships/hdphoto" Target="../media/hdphoto7.wdp"/><Relationship Id="rId25" Type="http://schemas.microsoft.com/office/2007/relationships/hdphoto" Target="../media/hdphoto11.wdp"/><Relationship Id="rId2" Type="http://schemas.openxmlformats.org/officeDocument/2006/relationships/notesSlide" Target="../notesSlides/notesSlide23.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png"/><Relationship Id="rId24"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7.png"/><Relationship Id="rId23" Type="http://schemas.microsoft.com/office/2007/relationships/hdphoto" Target="../media/hdphoto10.wdp"/><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4.png"/><Relationship Id="rId14" Type="http://schemas.microsoft.com/office/2007/relationships/hdphoto" Target="../media/hdphoto6.wdp"/><Relationship Id="rId22"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png"/><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image" Target="../media/image1.png"/><Relationship Id="rId21" Type="http://schemas.microsoft.com/office/2007/relationships/hdphoto" Target="../media/hdphoto9.wdp"/><Relationship Id="rId7" Type="http://schemas.openxmlformats.org/officeDocument/2006/relationships/image" Target="../media/image3.png"/><Relationship Id="rId12" Type="http://schemas.microsoft.com/office/2007/relationships/hdphoto" Target="../media/hdphoto5.wdp"/><Relationship Id="rId17" Type="http://schemas.microsoft.com/office/2007/relationships/hdphoto" Target="../media/hdphoto7.wdp"/><Relationship Id="rId25" Type="http://schemas.microsoft.com/office/2007/relationships/hdphoto" Target="../media/hdphoto11.wdp"/><Relationship Id="rId2" Type="http://schemas.openxmlformats.org/officeDocument/2006/relationships/notesSlide" Target="../notesSlides/notesSlide24.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5.png"/><Relationship Id="rId24" Type="http://schemas.openxmlformats.org/officeDocument/2006/relationships/image" Target="../media/image12.png"/><Relationship Id="rId5" Type="http://schemas.openxmlformats.org/officeDocument/2006/relationships/image" Target="../media/image2.png"/><Relationship Id="rId15" Type="http://schemas.openxmlformats.org/officeDocument/2006/relationships/image" Target="../media/image7.png"/><Relationship Id="rId23" Type="http://schemas.microsoft.com/office/2007/relationships/hdphoto" Target="../media/hdphoto10.wdp"/><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4.png"/><Relationship Id="rId14" Type="http://schemas.microsoft.com/office/2007/relationships/hdphoto" Target="../media/hdphoto6.wdp"/><Relationship Id="rId22"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2.wdp"/></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12.wdp"/></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7" Type="http://schemas.microsoft.com/office/2007/relationships/hdphoto" Target="../media/hdphoto13.wdp"/><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8.jpeg"/><Relationship Id="rId4"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5.jpeg"/></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7/06/relationships/model3d" Target="../media/model3d2.glb"/><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17/06/relationships/model3d" Target="../media/model3d1.glb"/></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17/06/relationships/model3d" Target="../media/model3d2.glb"/></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17/06/relationships/model3d" Target="../media/model3d2.glb"/></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7/06/relationships/model3d" Target="../media/model3d2.glb"/><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17/06/relationships/model3d" Target="../media/model3d3.glb"/></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7/06/relationships/model3d" Target="../media/model3d2.glb"/><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17/06/relationships/model3d" Target="../media/model3d3.glb"/></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A1F44"/>
            </a:gs>
            <a:gs pos="92000">
              <a:srgbClr val="17667C"/>
            </a:gs>
            <a:gs pos="74000">
              <a:srgbClr val="114562"/>
            </a:gs>
            <a:gs pos="100000">
              <a:srgbClr val="1E8A99"/>
            </a:gs>
          </a:gsLst>
          <a:path path="circle">
            <a:fillToRect l="50000" t="50000" r="50000" b="50000"/>
          </a:path>
          <a:tileRect/>
        </a:gradFill>
        <a:effectLst/>
      </p:bgPr>
    </p:bg>
    <p:spTree>
      <p:nvGrpSpPr>
        <p:cNvPr id="1" name="">
          <a:extLst>
            <a:ext uri="{FF2B5EF4-FFF2-40B4-BE49-F238E27FC236}">
              <a16:creationId xmlns:a16="http://schemas.microsoft.com/office/drawing/2014/main" id="{898AE931-9AED-058D-73D3-7E1495701C7B}"/>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A76C4E02-F6FB-6FDC-656E-3A6EC8891FB2}"/>
              </a:ext>
            </a:extLst>
          </p:cNvPr>
          <p:cNvSpPr>
            <a:spLocks noGrp="1"/>
          </p:cNvSpPr>
          <p:nvPr>
            <p:ph type="ctrTitle"/>
          </p:nvPr>
        </p:nvSpPr>
        <p:spPr>
          <a:xfrm>
            <a:off x="1524000" y="2863585"/>
            <a:ext cx="9144000" cy="1130830"/>
          </a:xfrm>
        </p:spPr>
        <p:txBody>
          <a:bodyPr/>
          <a:lstStyle/>
          <a:p>
            <a:r>
              <a:rPr lang="en-US" dirty="0">
                <a:solidFill>
                  <a:schemeClr val="bg1"/>
                </a:solidFill>
              </a:rPr>
              <a:t>IoT</a:t>
            </a:r>
          </a:p>
        </p:txBody>
      </p:sp>
    </p:spTree>
    <p:extLst>
      <p:ext uri="{BB962C8B-B14F-4D97-AF65-F5344CB8AC3E}">
        <p14:creationId xmlns:p14="http://schemas.microsoft.com/office/powerpoint/2010/main" val="3027313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EFF3F0"/>
            </a:gs>
            <a:gs pos="100000">
              <a:srgbClr val="AEB1AE"/>
            </a:gs>
          </a:gsLst>
          <a:path path="circle">
            <a:fillToRect l="50000" t="50000" r="50000" b="50000"/>
          </a:path>
        </a:gradFill>
        <a:effectLst/>
      </p:bgPr>
    </p:bg>
    <p:spTree>
      <p:nvGrpSpPr>
        <p:cNvPr id="1" name="">
          <a:extLst>
            <a:ext uri="{FF2B5EF4-FFF2-40B4-BE49-F238E27FC236}">
              <a16:creationId xmlns:a16="http://schemas.microsoft.com/office/drawing/2014/main" id="{75C5BBAA-B404-1735-DA54-5D52FABE1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F4D19-9BED-63A5-6D1A-402C83F2862D}"/>
              </a:ext>
            </a:extLst>
          </p:cNvPr>
          <p:cNvSpPr>
            <a:spLocks noGrp="1"/>
          </p:cNvSpPr>
          <p:nvPr>
            <p:ph type="title"/>
          </p:nvPr>
        </p:nvSpPr>
        <p:spPr/>
        <p:txBody>
          <a:bodyPr/>
          <a:lstStyle/>
          <a:p>
            <a:pPr algn="r"/>
            <a:r>
              <a:rPr lang="fa-IR" dirty="0"/>
              <a:t>اینترنت اشیا چیست؟</a:t>
            </a:r>
            <a:endParaRPr lang="en-US" dirty="0"/>
          </a:p>
        </p:txBody>
      </p:sp>
      <p:sp>
        <p:nvSpPr>
          <p:cNvPr id="4" name="Content Placeholder 2">
            <a:extLst>
              <a:ext uri="{FF2B5EF4-FFF2-40B4-BE49-F238E27FC236}">
                <a16:creationId xmlns:a16="http://schemas.microsoft.com/office/drawing/2014/main" id="{EEBEB2B4-CCA1-B223-CD7E-1F90231DB834}"/>
              </a:ext>
            </a:extLst>
          </p:cNvPr>
          <p:cNvSpPr txBox="1">
            <a:spLocks/>
          </p:cNvSpPr>
          <p:nvPr/>
        </p:nvSpPr>
        <p:spPr>
          <a:xfrm>
            <a:off x="838200" y="1530320"/>
            <a:ext cx="10515600" cy="1693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r>
              <a:rPr lang="en-US" b="1" dirty="0"/>
              <a:t>IoT (Internet of Things)</a:t>
            </a:r>
            <a:r>
              <a:rPr lang="fa-IR" b="1" dirty="0"/>
              <a:t>اینترنت اشیا عمومی</a:t>
            </a:r>
            <a:br>
              <a:rPr lang="fa-IR" dirty="0"/>
            </a:br>
            <a:r>
              <a:rPr lang="fa-IR" dirty="0"/>
              <a:t>شبکه‌ای از اشیاء فیزیکی متصل به اینترنت که داده جمع‌آوری و تبادل می‌کنند.</a:t>
            </a:r>
            <a:br>
              <a:rPr lang="fa-IR" dirty="0"/>
            </a:br>
            <a:r>
              <a:rPr lang="fa-IR" dirty="0"/>
              <a:t>کاربرد: خانه‌های هوشمند، پوشیدنی‌های سلامت، خودروهای متصل، کشاورزی هوشمند و غیره. </a:t>
            </a:r>
            <a:endParaRPr lang="en-US" dirty="0"/>
          </a:p>
        </p:txBody>
      </p:sp>
      <p:sp>
        <p:nvSpPr>
          <p:cNvPr id="9" name="TextBox 8">
            <a:extLst>
              <a:ext uri="{FF2B5EF4-FFF2-40B4-BE49-F238E27FC236}">
                <a16:creationId xmlns:a16="http://schemas.microsoft.com/office/drawing/2014/main" id="{105EDFED-CB6C-87D1-0974-AD7376B2F06E}"/>
              </a:ext>
            </a:extLst>
          </p:cNvPr>
          <p:cNvSpPr txBox="1"/>
          <p:nvPr/>
        </p:nvSpPr>
        <p:spPr>
          <a:xfrm>
            <a:off x="12192000" y="5122396"/>
            <a:ext cx="10515600" cy="1384995"/>
          </a:xfrm>
          <a:prstGeom prst="rect">
            <a:avLst/>
          </a:prstGeom>
          <a:noFill/>
        </p:spPr>
        <p:txBody>
          <a:bodyPr wrap="square">
            <a:spAutoFit/>
          </a:bodyPr>
          <a:lstStyle/>
          <a:p>
            <a:pPr marL="0" indent="0" algn="r" rtl="1">
              <a:buFont typeface="Arial" panose="020B0604020202020204" pitchFamily="34" charset="0"/>
              <a:buNone/>
            </a:pPr>
            <a:r>
              <a:rPr lang="en-US" sz="2800" dirty="0"/>
              <a:t> </a:t>
            </a:r>
            <a:r>
              <a:rPr lang="en-US" sz="2800" b="1" dirty="0" err="1"/>
              <a:t>IIoT</a:t>
            </a:r>
            <a:r>
              <a:rPr lang="en-US" sz="2800" b="1" dirty="0"/>
              <a:t> (Industrial Internet of Things)</a:t>
            </a:r>
            <a:r>
              <a:rPr lang="fa-IR" sz="2800" b="1" dirty="0"/>
              <a:t>اینترنت اشیای صنعتی</a:t>
            </a:r>
            <a:br>
              <a:rPr lang="fa-IR" sz="2800" dirty="0"/>
            </a:br>
            <a:r>
              <a:rPr lang="fa-IR" sz="2800" dirty="0"/>
              <a:t>کاربرد فناوری </a:t>
            </a:r>
            <a:r>
              <a:rPr lang="en-US" sz="2800" dirty="0"/>
              <a:t>IoT </a:t>
            </a:r>
            <a:r>
              <a:rPr lang="fa-IR" sz="2800" dirty="0"/>
              <a:t>در صنایع بزرگ برای بهینه‌سازی فرآیندهای تولید، نگهداری و ایمنی.</a:t>
            </a:r>
            <a:br>
              <a:rPr lang="fa-IR" sz="2800" dirty="0"/>
            </a:br>
            <a:r>
              <a:rPr lang="fa-IR" sz="2800" dirty="0"/>
              <a:t>مثال‌ها: ردیابی دارایی‌ها، نظارت بر ماشین‌آلات، پیش‌بینی خطا در کارخانه‌ها.</a:t>
            </a:r>
          </a:p>
        </p:txBody>
      </p:sp>
      <p:sp>
        <p:nvSpPr>
          <p:cNvPr id="11" name="TextBox 10">
            <a:extLst>
              <a:ext uri="{FF2B5EF4-FFF2-40B4-BE49-F238E27FC236}">
                <a16:creationId xmlns:a16="http://schemas.microsoft.com/office/drawing/2014/main" id="{9E12DAD7-ECCF-401E-2ED9-51776EB75748}"/>
              </a:ext>
            </a:extLst>
          </p:cNvPr>
          <p:cNvSpPr txBox="1"/>
          <p:nvPr/>
        </p:nvSpPr>
        <p:spPr>
          <a:xfrm>
            <a:off x="838200" y="3223716"/>
            <a:ext cx="10515600" cy="1815882"/>
          </a:xfrm>
          <a:prstGeom prst="rect">
            <a:avLst/>
          </a:prstGeom>
          <a:noFill/>
        </p:spPr>
        <p:txBody>
          <a:bodyPr wrap="square">
            <a:spAutoFit/>
          </a:bodyPr>
          <a:lstStyle/>
          <a:p>
            <a:pPr marL="0" indent="0" algn="r" rtl="1">
              <a:buFont typeface="Arial" panose="020B0604020202020204" pitchFamily="34" charset="0"/>
              <a:buNone/>
            </a:pPr>
            <a:r>
              <a:rPr lang="en-US" sz="2800" b="1" dirty="0"/>
              <a:t> IoMT (Internet of Medical Things)</a:t>
            </a:r>
            <a:r>
              <a:rPr lang="fa-IR" sz="2800" b="1" dirty="0"/>
              <a:t>اینترنت اشیای پزشکی</a:t>
            </a:r>
            <a:br>
              <a:rPr lang="fa-IR" sz="2800" dirty="0"/>
            </a:br>
            <a:r>
              <a:rPr lang="fa-IR" sz="2800" dirty="0"/>
              <a:t>زیرشاخه‌ای از </a:t>
            </a:r>
            <a:r>
              <a:rPr lang="en-US" sz="2800" dirty="0"/>
              <a:t>IoT </a:t>
            </a:r>
            <a:r>
              <a:rPr lang="fa-IR" sz="2800" dirty="0"/>
              <a:t>که به ابزارها و دستگاه‌های پزشکی متصل برای پایش و مراقبت از سلامت می‌پردازد.</a:t>
            </a:r>
            <a:br>
              <a:rPr lang="fa-IR" sz="2800" dirty="0"/>
            </a:br>
            <a:r>
              <a:rPr lang="fa-IR" sz="2800" dirty="0"/>
              <a:t>مثال‌ها: پایش قند خون، مانیتور ضربان قلب، دستگاه‌های پوشیدنی سلامت محور.</a:t>
            </a:r>
          </a:p>
        </p:txBody>
      </p:sp>
      <p:sp>
        <p:nvSpPr>
          <p:cNvPr id="12" name="Content Placeholder 2">
            <a:extLst>
              <a:ext uri="{FF2B5EF4-FFF2-40B4-BE49-F238E27FC236}">
                <a16:creationId xmlns:a16="http://schemas.microsoft.com/office/drawing/2014/main" id="{980AF201-EAF4-A370-02F8-72C893EE34F3}"/>
              </a:ext>
            </a:extLst>
          </p:cNvPr>
          <p:cNvSpPr>
            <a:spLocks noGrp="1"/>
          </p:cNvSpPr>
          <p:nvPr>
            <p:ph idx="1"/>
          </p:nvPr>
        </p:nvSpPr>
        <p:spPr>
          <a:xfrm>
            <a:off x="-10515600" y="2897255"/>
            <a:ext cx="10515600" cy="1536498"/>
          </a:xfrm>
        </p:spPr>
        <p:txBody>
          <a:bodyPr/>
          <a:lstStyle/>
          <a:p>
            <a:pPr marL="0" indent="0" algn="r" rtl="1">
              <a:buNone/>
            </a:pPr>
            <a:r>
              <a:rPr lang="fa-IR" dirty="0"/>
              <a:t>تعریف </a:t>
            </a:r>
            <a:r>
              <a:rPr lang="en-US" dirty="0"/>
              <a:t>IBM</a:t>
            </a:r>
            <a:r>
              <a:rPr lang="fa-IR" dirty="0"/>
              <a:t> </a:t>
            </a:r>
            <a:r>
              <a:rPr lang="en-US" dirty="0"/>
              <a:t> </a:t>
            </a:r>
            <a:r>
              <a:rPr lang="en-US" b="1" dirty="0"/>
              <a:t>:</a:t>
            </a:r>
            <a:br>
              <a:rPr lang="en-US" dirty="0"/>
            </a:br>
            <a:r>
              <a:rPr lang="en-US" sz="2400" dirty="0"/>
              <a:t> IoT </a:t>
            </a:r>
            <a:r>
              <a:rPr lang="fa-IR" sz="2400" dirty="0"/>
              <a:t>به شبکه‌ای از دستگاه‌ها، وسایل و اشیاء فیزیکی اشاره دارد که به حسگرها، نرم‌افزار و قابلیت اتصال به شبکه مجهز هستند و امکان جمع‌آوری و اشتراک‌گذاری داده را فراهم می‌کنند.</a:t>
            </a:r>
            <a:endParaRPr lang="fa-IR" sz="2100" dirty="0"/>
          </a:p>
        </p:txBody>
      </p:sp>
      <p:sp>
        <p:nvSpPr>
          <p:cNvPr id="13" name="TextBox 12">
            <a:extLst>
              <a:ext uri="{FF2B5EF4-FFF2-40B4-BE49-F238E27FC236}">
                <a16:creationId xmlns:a16="http://schemas.microsoft.com/office/drawing/2014/main" id="{B5109B77-5B7F-DBE1-9130-5C0DE4DE14E7}"/>
              </a:ext>
            </a:extLst>
          </p:cNvPr>
          <p:cNvSpPr txBox="1"/>
          <p:nvPr/>
        </p:nvSpPr>
        <p:spPr>
          <a:xfrm>
            <a:off x="-9382225" y="1562664"/>
            <a:ext cx="8248850" cy="1200329"/>
          </a:xfrm>
          <a:prstGeom prst="rect">
            <a:avLst/>
          </a:prstGeom>
        </p:spPr>
        <p:txBody>
          <a:bodyPr wrap="square">
            <a:spAutoFit/>
          </a:bodyPr>
          <a:lstStyle/>
          <a:p>
            <a:pPr algn="r" rtl="1"/>
            <a:br>
              <a:rPr lang="fa-IR" sz="2400" dirty="0"/>
            </a:br>
            <a:r>
              <a:rPr lang="fa-IR" sz="2400" dirty="0"/>
              <a:t>اصطلاح </a:t>
            </a:r>
            <a:r>
              <a:rPr lang="en-US" sz="2400" dirty="0"/>
              <a:t>( internet of things )</a:t>
            </a:r>
            <a:r>
              <a:rPr lang="fa-IR" sz="2400" dirty="0"/>
              <a:t> در سال ۱۹۹۹ توسط کوین اشتون مطرح شد. </a:t>
            </a:r>
            <a:br>
              <a:rPr lang="fa-IR" sz="2400" dirty="0"/>
            </a:br>
            <a:endParaRPr lang="en-US" sz="2400" dirty="0"/>
          </a:p>
        </p:txBody>
      </p:sp>
    </p:spTree>
    <p:extLst>
      <p:ext uri="{BB962C8B-B14F-4D97-AF65-F5344CB8AC3E}">
        <p14:creationId xmlns:p14="http://schemas.microsoft.com/office/powerpoint/2010/main" val="2787747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EFF3F0"/>
            </a:gs>
            <a:gs pos="100000">
              <a:srgbClr val="AEB1AE"/>
            </a:gs>
          </a:gsLst>
          <a:path path="circle">
            <a:fillToRect l="50000" t="50000" r="50000" b="50000"/>
          </a:path>
        </a:gradFill>
        <a:effectLst/>
      </p:bgPr>
    </p:bg>
    <p:spTree>
      <p:nvGrpSpPr>
        <p:cNvPr id="1" name="">
          <a:extLst>
            <a:ext uri="{FF2B5EF4-FFF2-40B4-BE49-F238E27FC236}">
              <a16:creationId xmlns:a16="http://schemas.microsoft.com/office/drawing/2014/main" id="{0CABB71A-B43C-2321-A2E9-CAC262F82A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AC098-57DA-47D2-DD90-AEEE94ACC29A}"/>
              </a:ext>
            </a:extLst>
          </p:cNvPr>
          <p:cNvSpPr>
            <a:spLocks noGrp="1"/>
          </p:cNvSpPr>
          <p:nvPr>
            <p:ph type="title"/>
          </p:nvPr>
        </p:nvSpPr>
        <p:spPr/>
        <p:txBody>
          <a:bodyPr/>
          <a:lstStyle/>
          <a:p>
            <a:pPr algn="r"/>
            <a:r>
              <a:rPr lang="fa-IR" dirty="0"/>
              <a:t>اینترنت اشیا چیست؟</a:t>
            </a:r>
            <a:endParaRPr lang="en-US" dirty="0"/>
          </a:p>
        </p:txBody>
      </p:sp>
      <p:sp>
        <p:nvSpPr>
          <p:cNvPr id="4" name="Content Placeholder 2">
            <a:extLst>
              <a:ext uri="{FF2B5EF4-FFF2-40B4-BE49-F238E27FC236}">
                <a16:creationId xmlns:a16="http://schemas.microsoft.com/office/drawing/2014/main" id="{1B342FEA-8109-B762-7207-E979BF221ECB}"/>
              </a:ext>
            </a:extLst>
          </p:cNvPr>
          <p:cNvSpPr txBox="1">
            <a:spLocks/>
          </p:cNvSpPr>
          <p:nvPr/>
        </p:nvSpPr>
        <p:spPr>
          <a:xfrm>
            <a:off x="838200" y="1530320"/>
            <a:ext cx="10515600" cy="1693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r>
              <a:rPr lang="en-US" b="1" dirty="0"/>
              <a:t>IoT (Internet of Things)</a:t>
            </a:r>
            <a:r>
              <a:rPr lang="fa-IR" b="1" dirty="0"/>
              <a:t>اینترنت اشیا عمومی</a:t>
            </a:r>
            <a:br>
              <a:rPr lang="fa-IR" dirty="0"/>
            </a:br>
            <a:r>
              <a:rPr lang="fa-IR" dirty="0"/>
              <a:t>شبکه‌ای از اشیاء فیزیکی متصل به اینترنت که داده جمع‌آوری و تبادل می‌کنند.</a:t>
            </a:r>
            <a:br>
              <a:rPr lang="fa-IR" dirty="0"/>
            </a:br>
            <a:r>
              <a:rPr lang="fa-IR" dirty="0"/>
              <a:t>کاربرد: خانه‌های هوشمند، پوشیدنی‌های سلامت، خودروهای متصل، کشاورزی هوشمند و غیره. </a:t>
            </a:r>
            <a:endParaRPr lang="en-US" dirty="0"/>
          </a:p>
        </p:txBody>
      </p:sp>
      <p:sp>
        <p:nvSpPr>
          <p:cNvPr id="9" name="TextBox 8">
            <a:extLst>
              <a:ext uri="{FF2B5EF4-FFF2-40B4-BE49-F238E27FC236}">
                <a16:creationId xmlns:a16="http://schemas.microsoft.com/office/drawing/2014/main" id="{5D396492-5F6A-02B4-61DA-5954E1664ECB}"/>
              </a:ext>
            </a:extLst>
          </p:cNvPr>
          <p:cNvSpPr txBox="1"/>
          <p:nvPr/>
        </p:nvSpPr>
        <p:spPr>
          <a:xfrm>
            <a:off x="838200" y="5039598"/>
            <a:ext cx="10515600" cy="1384995"/>
          </a:xfrm>
          <a:prstGeom prst="rect">
            <a:avLst/>
          </a:prstGeom>
          <a:noFill/>
        </p:spPr>
        <p:txBody>
          <a:bodyPr wrap="square">
            <a:spAutoFit/>
          </a:bodyPr>
          <a:lstStyle/>
          <a:p>
            <a:pPr marL="0" indent="0" algn="r" rtl="1">
              <a:buFont typeface="Arial" panose="020B0604020202020204" pitchFamily="34" charset="0"/>
              <a:buNone/>
            </a:pPr>
            <a:r>
              <a:rPr lang="en-US" sz="2800" dirty="0"/>
              <a:t> </a:t>
            </a:r>
            <a:r>
              <a:rPr lang="en-US" sz="2800" b="1" dirty="0" err="1"/>
              <a:t>IIoT</a:t>
            </a:r>
            <a:r>
              <a:rPr lang="en-US" sz="2800" b="1" dirty="0"/>
              <a:t> (Industrial Internet of Things)</a:t>
            </a:r>
            <a:r>
              <a:rPr lang="fa-IR" sz="2800" b="1" dirty="0"/>
              <a:t>اینترنت اشیای صنعتی</a:t>
            </a:r>
            <a:br>
              <a:rPr lang="fa-IR" sz="2800" dirty="0"/>
            </a:br>
            <a:r>
              <a:rPr lang="fa-IR" sz="2800" dirty="0"/>
              <a:t>کاربرد فناوری </a:t>
            </a:r>
            <a:r>
              <a:rPr lang="en-US" sz="2800" dirty="0"/>
              <a:t>IoT </a:t>
            </a:r>
            <a:r>
              <a:rPr lang="fa-IR" sz="2800" dirty="0"/>
              <a:t>در صنایع بزرگ برای بهینه‌سازی فرآیندهای تولید، نگهداری و ایمنی.</a:t>
            </a:r>
            <a:br>
              <a:rPr lang="fa-IR" sz="2800" dirty="0"/>
            </a:br>
            <a:r>
              <a:rPr lang="fa-IR" sz="2800" dirty="0"/>
              <a:t>مثال‌ها: ردیابی دارایی‌ها، نظارت بر ماشین‌آلات، پیش‌بینی خطا در کارخانه‌ها.</a:t>
            </a:r>
          </a:p>
        </p:txBody>
      </p:sp>
      <p:sp>
        <p:nvSpPr>
          <p:cNvPr id="11" name="TextBox 10">
            <a:extLst>
              <a:ext uri="{FF2B5EF4-FFF2-40B4-BE49-F238E27FC236}">
                <a16:creationId xmlns:a16="http://schemas.microsoft.com/office/drawing/2014/main" id="{BC51C7C9-9C60-669F-5BDF-4EC48AB804DE}"/>
              </a:ext>
            </a:extLst>
          </p:cNvPr>
          <p:cNvSpPr txBox="1"/>
          <p:nvPr/>
        </p:nvSpPr>
        <p:spPr>
          <a:xfrm>
            <a:off x="838200" y="3223716"/>
            <a:ext cx="10515600" cy="1815882"/>
          </a:xfrm>
          <a:prstGeom prst="rect">
            <a:avLst/>
          </a:prstGeom>
          <a:noFill/>
        </p:spPr>
        <p:txBody>
          <a:bodyPr wrap="square">
            <a:spAutoFit/>
          </a:bodyPr>
          <a:lstStyle/>
          <a:p>
            <a:pPr marL="0" indent="0" algn="r" rtl="1">
              <a:buFont typeface="Arial" panose="020B0604020202020204" pitchFamily="34" charset="0"/>
              <a:buNone/>
            </a:pPr>
            <a:r>
              <a:rPr lang="en-US" sz="2800" b="1" dirty="0"/>
              <a:t> IoMT (Internet of Medical Things)</a:t>
            </a:r>
            <a:r>
              <a:rPr lang="fa-IR" sz="2800" b="1" dirty="0"/>
              <a:t>اینترنت اشیای پزشکی</a:t>
            </a:r>
            <a:br>
              <a:rPr lang="fa-IR" sz="2800" dirty="0"/>
            </a:br>
            <a:r>
              <a:rPr lang="fa-IR" sz="2800" dirty="0"/>
              <a:t>زیرشاخه‌ای از </a:t>
            </a:r>
            <a:r>
              <a:rPr lang="en-US" sz="2800" dirty="0"/>
              <a:t>IoT </a:t>
            </a:r>
            <a:r>
              <a:rPr lang="fa-IR" sz="2800" dirty="0"/>
              <a:t>که به ابزارها و دستگاه‌های پزشکی متصل برای پایش و مراقبت از سلامت می‌پردازد.</a:t>
            </a:r>
            <a:br>
              <a:rPr lang="fa-IR" sz="2800" dirty="0"/>
            </a:br>
            <a:r>
              <a:rPr lang="fa-IR" sz="2800" dirty="0"/>
              <a:t>مثال‌ها: پایش قند خون، مانیتور ضربان قلب، دستگاه‌های پوشیدنی سلامت محور.</a:t>
            </a:r>
          </a:p>
        </p:txBody>
      </p:sp>
      <p:sp>
        <p:nvSpPr>
          <p:cNvPr id="12" name="Content Placeholder 2">
            <a:extLst>
              <a:ext uri="{FF2B5EF4-FFF2-40B4-BE49-F238E27FC236}">
                <a16:creationId xmlns:a16="http://schemas.microsoft.com/office/drawing/2014/main" id="{BB9CEAB1-B8C0-FB82-25A5-77860965BCA4}"/>
              </a:ext>
            </a:extLst>
          </p:cNvPr>
          <p:cNvSpPr>
            <a:spLocks noGrp="1"/>
          </p:cNvSpPr>
          <p:nvPr>
            <p:ph idx="1"/>
          </p:nvPr>
        </p:nvSpPr>
        <p:spPr>
          <a:xfrm>
            <a:off x="-10515600" y="2897255"/>
            <a:ext cx="10515600" cy="1536498"/>
          </a:xfrm>
        </p:spPr>
        <p:txBody>
          <a:bodyPr/>
          <a:lstStyle/>
          <a:p>
            <a:pPr marL="0" indent="0" algn="r" rtl="1">
              <a:buNone/>
            </a:pPr>
            <a:r>
              <a:rPr lang="fa-IR" dirty="0"/>
              <a:t>تعریف </a:t>
            </a:r>
            <a:r>
              <a:rPr lang="en-US" dirty="0"/>
              <a:t>IBM</a:t>
            </a:r>
            <a:r>
              <a:rPr lang="fa-IR" dirty="0"/>
              <a:t> </a:t>
            </a:r>
            <a:r>
              <a:rPr lang="en-US" dirty="0"/>
              <a:t> </a:t>
            </a:r>
            <a:r>
              <a:rPr lang="en-US" b="1" dirty="0"/>
              <a:t>:</a:t>
            </a:r>
            <a:br>
              <a:rPr lang="en-US" dirty="0"/>
            </a:br>
            <a:r>
              <a:rPr lang="en-US" sz="2400" dirty="0"/>
              <a:t> IoT </a:t>
            </a:r>
            <a:r>
              <a:rPr lang="fa-IR" sz="2400" dirty="0"/>
              <a:t>به شبکه‌ای از دستگاه‌ها، وسایل و اشیاء فیزیکی اشاره دارد که به حسگرها، نرم‌افزار و قابلیت اتصال به شبکه مجهز هستند و امکان جمع‌آوری و اشتراک‌گذاری داده را فراهم می‌کنند.</a:t>
            </a:r>
            <a:endParaRPr lang="fa-IR" sz="2100" dirty="0"/>
          </a:p>
        </p:txBody>
      </p:sp>
      <p:sp>
        <p:nvSpPr>
          <p:cNvPr id="13" name="TextBox 12">
            <a:extLst>
              <a:ext uri="{FF2B5EF4-FFF2-40B4-BE49-F238E27FC236}">
                <a16:creationId xmlns:a16="http://schemas.microsoft.com/office/drawing/2014/main" id="{AC8528EF-5CE1-E374-D388-5555ADB88DD0}"/>
              </a:ext>
            </a:extLst>
          </p:cNvPr>
          <p:cNvSpPr txBox="1"/>
          <p:nvPr/>
        </p:nvSpPr>
        <p:spPr>
          <a:xfrm>
            <a:off x="-9382225" y="1562664"/>
            <a:ext cx="8248850" cy="1200329"/>
          </a:xfrm>
          <a:prstGeom prst="rect">
            <a:avLst/>
          </a:prstGeom>
        </p:spPr>
        <p:txBody>
          <a:bodyPr wrap="square">
            <a:spAutoFit/>
          </a:bodyPr>
          <a:lstStyle/>
          <a:p>
            <a:pPr algn="r" rtl="1"/>
            <a:br>
              <a:rPr lang="fa-IR" sz="2400" dirty="0"/>
            </a:br>
            <a:r>
              <a:rPr lang="fa-IR" sz="2400" dirty="0"/>
              <a:t>اصطلاح </a:t>
            </a:r>
            <a:r>
              <a:rPr lang="en-US" sz="2400" dirty="0"/>
              <a:t>( internet of things )</a:t>
            </a:r>
            <a:r>
              <a:rPr lang="fa-IR" sz="2400" dirty="0"/>
              <a:t> در سال ۱۹۹۹ توسط کوین اشتون مطرح شد. </a:t>
            </a:r>
            <a:br>
              <a:rPr lang="fa-IR" sz="2400" dirty="0"/>
            </a:br>
            <a:endParaRPr lang="en-US" sz="2400" dirty="0"/>
          </a:p>
        </p:txBody>
      </p:sp>
      <p:sp>
        <p:nvSpPr>
          <p:cNvPr id="66" name="Rectangle: Rounded Corners 65">
            <a:extLst>
              <a:ext uri="{FF2B5EF4-FFF2-40B4-BE49-F238E27FC236}">
                <a16:creationId xmlns:a16="http://schemas.microsoft.com/office/drawing/2014/main" id="{180FF06A-B211-5268-E271-111A43EE9BD2}"/>
              </a:ext>
            </a:extLst>
          </p:cNvPr>
          <p:cNvSpPr/>
          <p:nvPr/>
        </p:nvSpPr>
        <p:spPr>
          <a:xfrm>
            <a:off x="5827986" y="-966253"/>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1982</a:t>
            </a:r>
            <a:endParaRPr lang="en-US" sz="1400" dirty="0">
              <a:solidFill>
                <a:schemeClr val="bg1">
                  <a:lumMod val="95000"/>
                </a:schemeClr>
              </a:solidFill>
            </a:endParaRPr>
          </a:p>
        </p:txBody>
      </p:sp>
      <p:cxnSp>
        <p:nvCxnSpPr>
          <p:cNvPr id="67" name="Straight Connector 66">
            <a:extLst>
              <a:ext uri="{FF2B5EF4-FFF2-40B4-BE49-F238E27FC236}">
                <a16:creationId xmlns:a16="http://schemas.microsoft.com/office/drawing/2014/main" id="{80CAB386-CFF2-6A66-72D3-5389A6A3AE0C}"/>
              </a:ext>
            </a:extLst>
          </p:cNvPr>
          <p:cNvCxnSpPr>
            <a:cxnSpLocks/>
            <a:stCxn id="71" idx="0"/>
            <a:endCxn id="66" idx="0"/>
          </p:cNvCxnSpPr>
          <p:nvPr/>
        </p:nvCxnSpPr>
        <p:spPr>
          <a:xfrm>
            <a:off x="6167653" y="-1053071"/>
            <a:ext cx="0" cy="86818"/>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68" name="Rectangle: Rounded Corners 67">
            <a:extLst>
              <a:ext uri="{FF2B5EF4-FFF2-40B4-BE49-F238E27FC236}">
                <a16:creationId xmlns:a16="http://schemas.microsoft.com/office/drawing/2014/main" id="{58B8B01F-7EF6-B2B2-EFCB-481A48F011A8}"/>
              </a:ext>
            </a:extLst>
          </p:cNvPr>
          <p:cNvSpPr/>
          <p:nvPr/>
        </p:nvSpPr>
        <p:spPr>
          <a:xfrm>
            <a:off x="13044341" y="-721611"/>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1990</a:t>
            </a:r>
            <a:endParaRPr lang="en-US" sz="1400" dirty="0">
              <a:solidFill>
                <a:schemeClr val="bg1">
                  <a:lumMod val="95000"/>
                </a:schemeClr>
              </a:solidFill>
            </a:endParaRPr>
          </a:p>
        </p:txBody>
      </p:sp>
      <p:cxnSp>
        <p:nvCxnSpPr>
          <p:cNvPr id="69" name="Straight Connector 68">
            <a:extLst>
              <a:ext uri="{FF2B5EF4-FFF2-40B4-BE49-F238E27FC236}">
                <a16:creationId xmlns:a16="http://schemas.microsoft.com/office/drawing/2014/main" id="{B33AAC4A-349E-B3A7-CA39-B186BC2730DB}"/>
              </a:ext>
            </a:extLst>
          </p:cNvPr>
          <p:cNvCxnSpPr>
            <a:cxnSpLocks/>
            <a:stCxn id="72" idx="7"/>
            <a:endCxn id="68" idx="3"/>
          </p:cNvCxnSpPr>
          <p:nvPr/>
        </p:nvCxnSpPr>
        <p:spPr>
          <a:xfrm flipH="1">
            <a:off x="13723674" y="-880083"/>
            <a:ext cx="250010" cy="305080"/>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70" name="Oval 69">
            <a:extLst>
              <a:ext uri="{FF2B5EF4-FFF2-40B4-BE49-F238E27FC236}">
                <a16:creationId xmlns:a16="http://schemas.microsoft.com/office/drawing/2014/main" id="{43F3B4B5-F71F-5A22-7E11-71619D20A14E}"/>
              </a:ext>
            </a:extLst>
          </p:cNvPr>
          <p:cNvSpPr>
            <a:spLocks noChangeAspect="1"/>
          </p:cNvSpPr>
          <p:nvPr/>
        </p:nvSpPr>
        <p:spPr>
          <a:xfrm rot="10800000">
            <a:off x="-1198323" y="-121683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A9883466-5504-1811-F9CF-6573E8E1382A}"/>
              </a:ext>
            </a:extLst>
          </p:cNvPr>
          <p:cNvSpPr>
            <a:spLocks noChangeAspect="1"/>
          </p:cNvSpPr>
          <p:nvPr/>
        </p:nvSpPr>
        <p:spPr>
          <a:xfrm rot="10800000">
            <a:off x="5923010" y="-1542358"/>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CE8EBDB-69AE-4DC3-AF76-5CFDA65BD995}"/>
              </a:ext>
            </a:extLst>
          </p:cNvPr>
          <p:cNvSpPr>
            <a:spLocks noChangeAspect="1"/>
          </p:cNvSpPr>
          <p:nvPr/>
        </p:nvSpPr>
        <p:spPr>
          <a:xfrm rot="10800000">
            <a:off x="13902030" y="-1297716"/>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50349C5-7207-13D0-26FC-599EFDAF42C4}"/>
              </a:ext>
            </a:extLst>
          </p:cNvPr>
          <p:cNvSpPr>
            <a:spLocks noChangeAspect="1"/>
          </p:cNvSpPr>
          <p:nvPr/>
        </p:nvSpPr>
        <p:spPr>
          <a:xfrm>
            <a:off x="13929762" y="7937966"/>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3E00ABF-28C0-58AD-A5B4-A85EB9E6F9D5}"/>
              </a:ext>
            </a:extLst>
          </p:cNvPr>
          <p:cNvSpPr>
            <a:spLocks noChangeAspect="1"/>
          </p:cNvSpPr>
          <p:nvPr/>
        </p:nvSpPr>
        <p:spPr>
          <a:xfrm>
            <a:off x="5903731" y="7784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A2676F2-EDA3-5C9C-4D95-F42E6BCBD5CD}"/>
              </a:ext>
            </a:extLst>
          </p:cNvPr>
          <p:cNvSpPr>
            <a:spLocks noChangeAspect="1"/>
          </p:cNvSpPr>
          <p:nvPr/>
        </p:nvSpPr>
        <p:spPr>
          <a:xfrm>
            <a:off x="-1442967" y="7784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a:extLst>
              <a:ext uri="{FF2B5EF4-FFF2-40B4-BE49-F238E27FC236}">
                <a16:creationId xmlns:a16="http://schemas.microsoft.com/office/drawing/2014/main" id="{6BF188FA-E404-6B10-F5A6-A8673A16F63D}"/>
              </a:ext>
            </a:extLst>
          </p:cNvPr>
          <p:cNvSpPr/>
          <p:nvPr/>
        </p:nvSpPr>
        <p:spPr>
          <a:xfrm>
            <a:off x="13197079" y="7557933"/>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1999</a:t>
            </a:r>
            <a:endParaRPr lang="en-US" sz="1400" dirty="0">
              <a:solidFill>
                <a:schemeClr val="bg1">
                  <a:lumMod val="95000"/>
                </a:schemeClr>
              </a:solidFill>
            </a:endParaRPr>
          </a:p>
        </p:txBody>
      </p:sp>
      <p:sp>
        <p:nvSpPr>
          <p:cNvPr id="77" name="Rectangle: Rounded Corners 76">
            <a:extLst>
              <a:ext uri="{FF2B5EF4-FFF2-40B4-BE49-F238E27FC236}">
                <a16:creationId xmlns:a16="http://schemas.microsoft.com/office/drawing/2014/main" id="{FA39ECB8-2D78-113B-F1A0-628F3D9C47E7}"/>
              </a:ext>
            </a:extLst>
          </p:cNvPr>
          <p:cNvSpPr/>
          <p:nvPr/>
        </p:nvSpPr>
        <p:spPr>
          <a:xfrm>
            <a:off x="5808708" y="7411326"/>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2000</a:t>
            </a:r>
            <a:endParaRPr lang="en-US" sz="1400" dirty="0">
              <a:solidFill>
                <a:schemeClr val="bg1">
                  <a:lumMod val="95000"/>
                </a:schemeClr>
              </a:solidFill>
            </a:endParaRPr>
          </a:p>
        </p:txBody>
      </p:sp>
      <p:sp>
        <p:nvSpPr>
          <p:cNvPr id="78" name="Rectangle: Rounded Corners 77">
            <a:extLst>
              <a:ext uri="{FF2B5EF4-FFF2-40B4-BE49-F238E27FC236}">
                <a16:creationId xmlns:a16="http://schemas.microsoft.com/office/drawing/2014/main" id="{3B67EDA1-3389-A2C4-0C76-25D3A2E2CDC2}"/>
              </a:ext>
            </a:extLst>
          </p:cNvPr>
          <p:cNvSpPr/>
          <p:nvPr/>
        </p:nvSpPr>
        <p:spPr>
          <a:xfrm>
            <a:off x="-900330" y="7411325"/>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2008</a:t>
            </a:r>
          </a:p>
        </p:txBody>
      </p:sp>
      <p:cxnSp>
        <p:nvCxnSpPr>
          <p:cNvPr id="79" name="Straight Connector 78">
            <a:extLst>
              <a:ext uri="{FF2B5EF4-FFF2-40B4-BE49-F238E27FC236}">
                <a16:creationId xmlns:a16="http://schemas.microsoft.com/office/drawing/2014/main" id="{251CC8EC-8B91-8FF0-EF07-A88B9C71495B}"/>
              </a:ext>
            </a:extLst>
          </p:cNvPr>
          <p:cNvCxnSpPr>
            <a:cxnSpLocks/>
            <a:stCxn id="76" idx="3"/>
            <a:endCxn id="73" idx="1"/>
          </p:cNvCxnSpPr>
          <p:nvPr/>
        </p:nvCxnSpPr>
        <p:spPr>
          <a:xfrm>
            <a:off x="13876412" y="7704541"/>
            <a:ext cx="125004" cy="30507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08D8E89B-AC54-87CD-C8A9-33A6E5ADAE96}"/>
              </a:ext>
            </a:extLst>
          </p:cNvPr>
          <p:cNvCxnSpPr>
            <a:cxnSpLocks/>
            <a:stCxn id="77" idx="2"/>
            <a:endCxn id="74" idx="0"/>
          </p:cNvCxnSpPr>
          <p:nvPr/>
        </p:nvCxnSpPr>
        <p:spPr>
          <a:xfrm>
            <a:off x="6148375" y="7704541"/>
            <a:ext cx="0" cy="7952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CEAD560-B30B-F172-0242-47B5C3C6669A}"/>
              </a:ext>
            </a:extLst>
          </p:cNvPr>
          <p:cNvCxnSpPr>
            <a:cxnSpLocks/>
            <a:stCxn id="78" idx="1"/>
            <a:endCxn id="75" idx="7"/>
          </p:cNvCxnSpPr>
          <p:nvPr/>
        </p:nvCxnSpPr>
        <p:spPr>
          <a:xfrm flipH="1">
            <a:off x="-1025334" y="7557933"/>
            <a:ext cx="125004" cy="297791"/>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191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1F6329"/>
            </a:gs>
            <a:gs pos="0">
              <a:srgbClr val="80AE95"/>
            </a:gs>
          </a:gsLst>
          <a:lin ang="18900000" scaled="1"/>
          <a:tileRect/>
        </a:gradFill>
        <a:effectLst/>
      </p:bgPr>
    </p:bg>
    <p:spTree>
      <p:nvGrpSpPr>
        <p:cNvPr id="1" name=""/>
        <p:cNvGrpSpPr/>
        <p:nvPr/>
      </p:nvGrpSpPr>
      <p:grpSpPr>
        <a:xfrm>
          <a:off x="0" y="0"/>
          <a:ext cx="0" cy="0"/>
          <a:chOff x="0" y="0"/>
          <a:chExt cx="0" cy="0"/>
        </a:xfrm>
      </p:grpSpPr>
      <p:sp>
        <p:nvSpPr>
          <p:cNvPr id="88" name="Oval 87">
            <a:extLst>
              <a:ext uri="{FF2B5EF4-FFF2-40B4-BE49-F238E27FC236}">
                <a16:creationId xmlns:a16="http://schemas.microsoft.com/office/drawing/2014/main" id="{1F2F1A96-C818-7BB0-C7D6-95747D4B49DE}"/>
              </a:ext>
            </a:extLst>
          </p:cNvPr>
          <p:cNvSpPr>
            <a:spLocks noChangeAspect="1"/>
          </p:cNvSpPr>
          <p:nvPr/>
        </p:nvSpPr>
        <p:spPr>
          <a:xfrm rot="10800000">
            <a:off x="5508104" y="302735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2B47020-6D35-DAA0-A4B0-EA2D283190DE}"/>
              </a:ext>
            </a:extLst>
          </p:cNvPr>
          <p:cNvSpPr>
            <a:spLocks noChangeAspect="1"/>
          </p:cNvSpPr>
          <p:nvPr/>
        </p:nvSpPr>
        <p:spPr>
          <a:xfrm rot="10800000">
            <a:off x="5847771" y="2782708"/>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C710C6C3-0490-695F-BA38-E38E2BCB3837}"/>
              </a:ext>
            </a:extLst>
          </p:cNvPr>
          <p:cNvSpPr>
            <a:spLocks noChangeAspect="1"/>
          </p:cNvSpPr>
          <p:nvPr/>
        </p:nvSpPr>
        <p:spPr>
          <a:xfrm rot="10800000">
            <a:off x="6187438" y="3005753"/>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9792C59-2AE7-D4E9-67C6-84DE55F91CBF}"/>
              </a:ext>
            </a:extLst>
          </p:cNvPr>
          <p:cNvSpPr>
            <a:spLocks noChangeAspect="1"/>
          </p:cNvSpPr>
          <p:nvPr/>
        </p:nvSpPr>
        <p:spPr>
          <a:xfrm>
            <a:off x="6187439" y="346304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E7DDBDC-A2CA-2538-2E7D-D7C878AD40A4}"/>
              </a:ext>
            </a:extLst>
          </p:cNvPr>
          <p:cNvSpPr>
            <a:spLocks noChangeAspect="1"/>
          </p:cNvSpPr>
          <p:nvPr/>
        </p:nvSpPr>
        <p:spPr>
          <a:xfrm>
            <a:off x="5851355" y="3620044"/>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E20D11-2845-6779-4E62-69B7FA232170}"/>
              </a:ext>
            </a:extLst>
          </p:cNvPr>
          <p:cNvSpPr>
            <a:spLocks noChangeAspect="1"/>
          </p:cNvSpPr>
          <p:nvPr/>
        </p:nvSpPr>
        <p:spPr>
          <a:xfrm>
            <a:off x="5524034" y="346304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Rounded Corners 109">
            <a:extLst>
              <a:ext uri="{FF2B5EF4-FFF2-40B4-BE49-F238E27FC236}">
                <a16:creationId xmlns:a16="http://schemas.microsoft.com/office/drawing/2014/main" id="{88A0DBAC-31C7-F52E-FCE2-97A26519A34D}"/>
              </a:ext>
            </a:extLst>
          </p:cNvPr>
          <p:cNvSpPr/>
          <p:nvPr/>
        </p:nvSpPr>
        <p:spPr>
          <a:xfrm>
            <a:off x="12825589" y="7879834"/>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1999</a:t>
            </a:r>
            <a:endParaRPr lang="en-US" sz="1400" dirty="0">
              <a:solidFill>
                <a:schemeClr val="bg1">
                  <a:lumMod val="95000"/>
                </a:schemeClr>
              </a:solidFill>
            </a:endParaRPr>
          </a:p>
        </p:txBody>
      </p:sp>
      <p:sp>
        <p:nvSpPr>
          <p:cNvPr id="111" name="Rectangle: Rounded Corners 110">
            <a:extLst>
              <a:ext uri="{FF2B5EF4-FFF2-40B4-BE49-F238E27FC236}">
                <a16:creationId xmlns:a16="http://schemas.microsoft.com/office/drawing/2014/main" id="{B6EDB995-7D77-DB92-43A9-545789D73862}"/>
              </a:ext>
            </a:extLst>
          </p:cNvPr>
          <p:cNvSpPr/>
          <p:nvPr/>
        </p:nvSpPr>
        <p:spPr>
          <a:xfrm>
            <a:off x="5756333" y="795877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2000</a:t>
            </a:r>
            <a:endParaRPr lang="en-US" sz="1400" dirty="0">
              <a:solidFill>
                <a:schemeClr val="bg1">
                  <a:lumMod val="95000"/>
                </a:schemeClr>
              </a:solidFill>
            </a:endParaRPr>
          </a:p>
        </p:txBody>
      </p:sp>
      <p:sp>
        <p:nvSpPr>
          <p:cNvPr id="112" name="Rectangle: Rounded Corners 111">
            <a:extLst>
              <a:ext uri="{FF2B5EF4-FFF2-40B4-BE49-F238E27FC236}">
                <a16:creationId xmlns:a16="http://schemas.microsoft.com/office/drawing/2014/main" id="{BC47130F-474F-42BE-4DCB-D8EA7CD442A9}"/>
              </a:ext>
            </a:extLst>
          </p:cNvPr>
          <p:cNvSpPr/>
          <p:nvPr/>
        </p:nvSpPr>
        <p:spPr>
          <a:xfrm>
            <a:off x="-1312923" y="7879834"/>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2008</a:t>
            </a:r>
          </a:p>
        </p:txBody>
      </p:sp>
      <p:cxnSp>
        <p:nvCxnSpPr>
          <p:cNvPr id="113" name="Straight Connector 112">
            <a:extLst>
              <a:ext uri="{FF2B5EF4-FFF2-40B4-BE49-F238E27FC236}">
                <a16:creationId xmlns:a16="http://schemas.microsoft.com/office/drawing/2014/main" id="{ABA27D77-310F-49B2-5B6A-F3B65DC8BD63}"/>
              </a:ext>
            </a:extLst>
          </p:cNvPr>
          <p:cNvCxnSpPr>
            <a:cxnSpLocks/>
            <a:stCxn id="110" idx="3"/>
          </p:cNvCxnSpPr>
          <p:nvPr/>
        </p:nvCxnSpPr>
        <p:spPr>
          <a:xfrm>
            <a:off x="13504922" y="8026442"/>
            <a:ext cx="125004" cy="30507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FF7DA0F5-469F-7453-2BDC-162801F8CBB3}"/>
              </a:ext>
            </a:extLst>
          </p:cNvPr>
          <p:cNvCxnSpPr>
            <a:cxnSpLocks/>
            <a:stCxn id="111" idx="2"/>
          </p:cNvCxnSpPr>
          <p:nvPr/>
        </p:nvCxnSpPr>
        <p:spPr>
          <a:xfrm>
            <a:off x="6096000" y="8251992"/>
            <a:ext cx="0" cy="7952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DC0DD54A-1DEE-6601-7628-410A8E86A2B2}"/>
              </a:ext>
            </a:extLst>
          </p:cNvPr>
          <p:cNvCxnSpPr>
            <a:cxnSpLocks/>
            <a:stCxn id="112" idx="1"/>
          </p:cNvCxnSpPr>
          <p:nvPr/>
        </p:nvCxnSpPr>
        <p:spPr>
          <a:xfrm flipH="1">
            <a:off x="-1437927" y="8026442"/>
            <a:ext cx="125004" cy="297791"/>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116" name="Rectangle: Rounded Corners 115">
            <a:extLst>
              <a:ext uri="{FF2B5EF4-FFF2-40B4-BE49-F238E27FC236}">
                <a16:creationId xmlns:a16="http://schemas.microsoft.com/office/drawing/2014/main" id="{8172FB81-1D15-6506-B6DB-E38681B84A9E}"/>
              </a:ext>
            </a:extLst>
          </p:cNvPr>
          <p:cNvSpPr/>
          <p:nvPr/>
        </p:nvSpPr>
        <p:spPr>
          <a:xfrm>
            <a:off x="5756333" y="-1100779"/>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1982</a:t>
            </a:r>
            <a:endParaRPr lang="en-US" sz="1400" dirty="0">
              <a:solidFill>
                <a:schemeClr val="bg1">
                  <a:lumMod val="95000"/>
                </a:schemeClr>
              </a:solidFill>
            </a:endParaRPr>
          </a:p>
        </p:txBody>
      </p:sp>
      <p:cxnSp>
        <p:nvCxnSpPr>
          <p:cNvPr id="117" name="Straight Connector 116">
            <a:extLst>
              <a:ext uri="{FF2B5EF4-FFF2-40B4-BE49-F238E27FC236}">
                <a16:creationId xmlns:a16="http://schemas.microsoft.com/office/drawing/2014/main" id="{0234AF40-9F71-F1D2-747C-DB22DBB2A065}"/>
              </a:ext>
            </a:extLst>
          </p:cNvPr>
          <p:cNvCxnSpPr>
            <a:cxnSpLocks/>
            <a:endCxn id="116" idx="0"/>
          </p:cNvCxnSpPr>
          <p:nvPr/>
        </p:nvCxnSpPr>
        <p:spPr>
          <a:xfrm>
            <a:off x="6096000" y="-1187597"/>
            <a:ext cx="0" cy="86818"/>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118" name="Rectangle: Rounded Corners 117">
            <a:extLst>
              <a:ext uri="{FF2B5EF4-FFF2-40B4-BE49-F238E27FC236}">
                <a16:creationId xmlns:a16="http://schemas.microsoft.com/office/drawing/2014/main" id="{19BFFE2B-0E3B-AD2C-9F9E-8E99DD3BE290}"/>
              </a:ext>
            </a:extLst>
          </p:cNvPr>
          <p:cNvSpPr/>
          <p:nvPr/>
        </p:nvSpPr>
        <p:spPr>
          <a:xfrm>
            <a:off x="12700584" y="-1172434"/>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1990</a:t>
            </a:r>
            <a:endParaRPr lang="en-US" sz="1400" dirty="0">
              <a:solidFill>
                <a:schemeClr val="bg1">
                  <a:lumMod val="95000"/>
                </a:schemeClr>
              </a:solidFill>
            </a:endParaRPr>
          </a:p>
        </p:txBody>
      </p:sp>
      <p:cxnSp>
        <p:nvCxnSpPr>
          <p:cNvPr id="119" name="Straight Connector 118">
            <a:extLst>
              <a:ext uri="{FF2B5EF4-FFF2-40B4-BE49-F238E27FC236}">
                <a16:creationId xmlns:a16="http://schemas.microsoft.com/office/drawing/2014/main" id="{EBD6226E-AFD4-AFA4-7879-33DB782164D9}"/>
              </a:ext>
            </a:extLst>
          </p:cNvPr>
          <p:cNvCxnSpPr>
            <a:cxnSpLocks/>
            <a:endCxn id="118" idx="3"/>
          </p:cNvCxnSpPr>
          <p:nvPr/>
        </p:nvCxnSpPr>
        <p:spPr>
          <a:xfrm flipH="1">
            <a:off x="13379917" y="-1330906"/>
            <a:ext cx="250010" cy="305080"/>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3667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1F6329"/>
            </a:gs>
            <a:gs pos="0">
              <a:srgbClr val="80AE95"/>
            </a:gs>
          </a:gsLst>
          <a:lin ang="18900000" scaled="1"/>
          <a:tileRect/>
        </a:gradFill>
        <a:effectLst/>
      </p:bgPr>
    </p:bg>
    <p:spTree>
      <p:nvGrpSpPr>
        <p:cNvPr id="1" name="">
          <a:extLst>
            <a:ext uri="{FF2B5EF4-FFF2-40B4-BE49-F238E27FC236}">
              <a16:creationId xmlns:a16="http://schemas.microsoft.com/office/drawing/2014/main" id="{D6138CD1-1596-5A1D-1CBA-12B45F2FFF96}"/>
            </a:ext>
          </a:extLst>
        </p:cNvPr>
        <p:cNvGrpSpPr/>
        <p:nvPr/>
      </p:nvGrpSpPr>
      <p:grpSpPr>
        <a:xfrm>
          <a:off x="0" y="0"/>
          <a:ext cx="0" cy="0"/>
          <a:chOff x="0" y="0"/>
          <a:chExt cx="0" cy="0"/>
        </a:xfrm>
      </p:grpSpPr>
      <p:sp>
        <p:nvSpPr>
          <p:cNvPr id="18" name="Arrow: Right 17">
            <a:extLst>
              <a:ext uri="{FF2B5EF4-FFF2-40B4-BE49-F238E27FC236}">
                <a16:creationId xmlns:a16="http://schemas.microsoft.com/office/drawing/2014/main" id="{AB0AAC23-7B27-0997-25EE-D48CA4A6BE35}"/>
              </a:ext>
            </a:extLst>
          </p:cNvPr>
          <p:cNvSpPr/>
          <p:nvPr/>
        </p:nvSpPr>
        <p:spPr>
          <a:xfrm>
            <a:off x="478900" y="434566"/>
            <a:ext cx="178356"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Rounded Corners 83">
            <a:extLst>
              <a:ext uri="{FF2B5EF4-FFF2-40B4-BE49-F238E27FC236}">
                <a16:creationId xmlns:a16="http://schemas.microsoft.com/office/drawing/2014/main" id="{745E91D9-7293-EEAC-E3B1-911B0CE04F02}"/>
              </a:ext>
            </a:extLst>
          </p:cNvPr>
          <p:cNvSpPr/>
          <p:nvPr/>
        </p:nvSpPr>
        <p:spPr>
          <a:xfrm>
            <a:off x="5756332" y="81174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1982</a:t>
            </a:r>
            <a:endParaRPr lang="en-US" sz="1400" dirty="0">
              <a:solidFill>
                <a:schemeClr val="bg1">
                  <a:lumMod val="95000"/>
                </a:schemeClr>
              </a:solidFill>
            </a:endParaRPr>
          </a:p>
        </p:txBody>
      </p:sp>
      <p:cxnSp>
        <p:nvCxnSpPr>
          <p:cNvPr id="85" name="Straight Connector 84">
            <a:extLst>
              <a:ext uri="{FF2B5EF4-FFF2-40B4-BE49-F238E27FC236}">
                <a16:creationId xmlns:a16="http://schemas.microsoft.com/office/drawing/2014/main" id="{F83D0EB4-582D-FD0A-1116-5C76B148FA8A}"/>
              </a:ext>
            </a:extLst>
          </p:cNvPr>
          <p:cNvCxnSpPr>
            <a:cxnSpLocks/>
            <a:stCxn id="89" idx="0"/>
            <a:endCxn id="84" idx="0"/>
          </p:cNvCxnSpPr>
          <p:nvPr/>
        </p:nvCxnSpPr>
        <p:spPr>
          <a:xfrm>
            <a:off x="6095999" y="724929"/>
            <a:ext cx="0" cy="86818"/>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86" name="Rectangle: Rounded Corners 85">
            <a:extLst>
              <a:ext uri="{FF2B5EF4-FFF2-40B4-BE49-F238E27FC236}">
                <a16:creationId xmlns:a16="http://schemas.microsoft.com/office/drawing/2014/main" id="{7D312010-DFCA-4428-E079-CD5CD61C2421}"/>
              </a:ext>
            </a:extLst>
          </p:cNvPr>
          <p:cNvSpPr/>
          <p:nvPr/>
        </p:nvSpPr>
        <p:spPr>
          <a:xfrm>
            <a:off x="10521587" y="81174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1990</a:t>
            </a:r>
            <a:endParaRPr lang="en-US" sz="1400" dirty="0">
              <a:solidFill>
                <a:schemeClr val="bg1">
                  <a:lumMod val="95000"/>
                </a:schemeClr>
              </a:solidFill>
            </a:endParaRPr>
          </a:p>
        </p:txBody>
      </p:sp>
      <p:cxnSp>
        <p:nvCxnSpPr>
          <p:cNvPr id="87" name="Straight Connector 86">
            <a:extLst>
              <a:ext uri="{FF2B5EF4-FFF2-40B4-BE49-F238E27FC236}">
                <a16:creationId xmlns:a16="http://schemas.microsoft.com/office/drawing/2014/main" id="{6B125DC3-FD30-8658-BDC2-9A14E9EB8B17}"/>
              </a:ext>
            </a:extLst>
          </p:cNvPr>
          <p:cNvCxnSpPr>
            <a:cxnSpLocks/>
            <a:stCxn id="90" idx="7"/>
            <a:endCxn id="86" idx="3"/>
          </p:cNvCxnSpPr>
          <p:nvPr/>
        </p:nvCxnSpPr>
        <p:spPr>
          <a:xfrm flipH="1">
            <a:off x="11200920" y="653275"/>
            <a:ext cx="250010" cy="305080"/>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88" name="Oval 87">
            <a:extLst>
              <a:ext uri="{FF2B5EF4-FFF2-40B4-BE49-F238E27FC236}">
                <a16:creationId xmlns:a16="http://schemas.microsoft.com/office/drawing/2014/main" id="{54BAE762-E057-0A11-B4BC-D45449C7D330}"/>
              </a:ext>
            </a:extLst>
          </p:cNvPr>
          <p:cNvSpPr>
            <a:spLocks noChangeAspect="1"/>
          </p:cNvSpPr>
          <p:nvPr/>
        </p:nvSpPr>
        <p:spPr>
          <a:xfrm rot="10800000">
            <a:off x="323436" y="23564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123AAA52-4C11-E13E-0604-A8CDD38F67FD}"/>
              </a:ext>
            </a:extLst>
          </p:cNvPr>
          <p:cNvSpPr>
            <a:spLocks noChangeAspect="1"/>
          </p:cNvSpPr>
          <p:nvPr/>
        </p:nvSpPr>
        <p:spPr>
          <a:xfrm rot="10800000">
            <a:off x="585135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AD16E07-1A7F-8188-DB60-206F59880990}"/>
              </a:ext>
            </a:extLst>
          </p:cNvPr>
          <p:cNvSpPr>
            <a:spLocks noChangeAspect="1"/>
          </p:cNvSpPr>
          <p:nvPr/>
        </p:nvSpPr>
        <p:spPr>
          <a:xfrm rot="10800000">
            <a:off x="1137927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850CAF8-4D6B-6158-6366-2D21C3C36BBC}"/>
              </a:ext>
            </a:extLst>
          </p:cNvPr>
          <p:cNvSpPr>
            <a:spLocks noChangeAspect="1"/>
          </p:cNvSpPr>
          <p:nvPr/>
        </p:nvSpPr>
        <p:spPr>
          <a:xfrm>
            <a:off x="11379275" y="613307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388E554C-52EC-65EC-4C40-8073160977F1}"/>
              </a:ext>
            </a:extLst>
          </p:cNvPr>
          <p:cNvSpPr>
            <a:spLocks noChangeAspect="1"/>
          </p:cNvSpPr>
          <p:nvPr/>
        </p:nvSpPr>
        <p:spPr>
          <a:xfrm>
            <a:off x="585135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6487846-7C32-8592-4693-2B72006A373E}"/>
              </a:ext>
            </a:extLst>
          </p:cNvPr>
          <p:cNvSpPr>
            <a:spLocks noChangeAspect="1"/>
          </p:cNvSpPr>
          <p:nvPr/>
        </p:nvSpPr>
        <p:spPr>
          <a:xfrm>
            <a:off x="32343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8ED9B0E2-FBAB-4B6A-7118-7044CF7D5646}"/>
              </a:ext>
            </a:extLst>
          </p:cNvPr>
          <p:cNvSpPr/>
          <p:nvPr/>
        </p:nvSpPr>
        <p:spPr>
          <a:xfrm>
            <a:off x="10646592" y="5753038"/>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1999</a:t>
            </a:r>
            <a:endParaRPr lang="en-US" sz="1400" dirty="0">
              <a:solidFill>
                <a:schemeClr val="bg1">
                  <a:lumMod val="95000"/>
                </a:schemeClr>
              </a:solidFill>
            </a:endParaRPr>
          </a:p>
        </p:txBody>
      </p:sp>
      <p:sp>
        <p:nvSpPr>
          <p:cNvPr id="100" name="Rectangle: Rounded Corners 99">
            <a:extLst>
              <a:ext uri="{FF2B5EF4-FFF2-40B4-BE49-F238E27FC236}">
                <a16:creationId xmlns:a16="http://schemas.microsoft.com/office/drawing/2014/main" id="{764B53ED-24F7-3A97-C514-2EAEA6F3360E}"/>
              </a:ext>
            </a:extLst>
          </p:cNvPr>
          <p:cNvSpPr/>
          <p:nvPr/>
        </p:nvSpPr>
        <p:spPr>
          <a:xfrm>
            <a:off x="5756332" y="5760326"/>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2000</a:t>
            </a:r>
            <a:endParaRPr lang="en-US" sz="1400" dirty="0">
              <a:solidFill>
                <a:schemeClr val="bg1">
                  <a:lumMod val="95000"/>
                </a:schemeClr>
              </a:solidFill>
            </a:endParaRPr>
          </a:p>
        </p:txBody>
      </p:sp>
      <p:sp>
        <p:nvSpPr>
          <p:cNvPr id="101" name="Rectangle: Rounded Corners 100">
            <a:extLst>
              <a:ext uri="{FF2B5EF4-FFF2-40B4-BE49-F238E27FC236}">
                <a16:creationId xmlns:a16="http://schemas.microsoft.com/office/drawing/2014/main" id="{22F05B3C-0BEE-F924-4F75-E53C00359C9E}"/>
              </a:ext>
            </a:extLst>
          </p:cNvPr>
          <p:cNvSpPr/>
          <p:nvPr/>
        </p:nvSpPr>
        <p:spPr>
          <a:xfrm>
            <a:off x="866072" y="5760325"/>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2008</a:t>
            </a:r>
          </a:p>
        </p:txBody>
      </p:sp>
      <p:cxnSp>
        <p:nvCxnSpPr>
          <p:cNvPr id="102" name="Straight Connector 101">
            <a:extLst>
              <a:ext uri="{FF2B5EF4-FFF2-40B4-BE49-F238E27FC236}">
                <a16:creationId xmlns:a16="http://schemas.microsoft.com/office/drawing/2014/main" id="{FD39FD3A-AE04-9310-5BCA-C01DA12C0F4F}"/>
              </a:ext>
            </a:extLst>
          </p:cNvPr>
          <p:cNvCxnSpPr>
            <a:cxnSpLocks/>
            <a:stCxn id="99" idx="3"/>
            <a:endCxn id="93" idx="1"/>
          </p:cNvCxnSpPr>
          <p:nvPr/>
        </p:nvCxnSpPr>
        <p:spPr>
          <a:xfrm>
            <a:off x="11325925" y="5899646"/>
            <a:ext cx="125004" cy="30507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DF994CE-497A-1F76-C542-5941139CFA57}"/>
              </a:ext>
            </a:extLst>
          </p:cNvPr>
          <p:cNvCxnSpPr>
            <a:cxnSpLocks/>
            <a:stCxn id="100" idx="2"/>
            <a:endCxn id="94" idx="0"/>
          </p:cNvCxnSpPr>
          <p:nvPr/>
        </p:nvCxnSpPr>
        <p:spPr>
          <a:xfrm>
            <a:off x="6095999" y="6053541"/>
            <a:ext cx="0" cy="7952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40842B9-036D-AC0B-A30C-4C4511D15A6D}"/>
              </a:ext>
            </a:extLst>
          </p:cNvPr>
          <p:cNvCxnSpPr>
            <a:cxnSpLocks/>
            <a:stCxn id="101" idx="1"/>
            <a:endCxn id="95" idx="7"/>
          </p:cNvCxnSpPr>
          <p:nvPr/>
        </p:nvCxnSpPr>
        <p:spPr>
          <a:xfrm flipH="1">
            <a:off x="741068" y="5906933"/>
            <a:ext cx="125004" cy="297791"/>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0658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1F6329"/>
            </a:gs>
            <a:gs pos="0">
              <a:srgbClr val="80AE95"/>
            </a:gs>
          </a:gsLst>
          <a:lin ang="18900000" scaled="1"/>
          <a:tileRect/>
        </a:gradFill>
        <a:effectLst/>
      </p:bgPr>
    </p:bg>
    <p:spTree>
      <p:nvGrpSpPr>
        <p:cNvPr id="1" name="">
          <a:extLst>
            <a:ext uri="{FF2B5EF4-FFF2-40B4-BE49-F238E27FC236}">
              <a16:creationId xmlns:a16="http://schemas.microsoft.com/office/drawing/2014/main" id="{83205970-25AF-5F26-3C9B-563DD0C592F0}"/>
            </a:ext>
          </a:extLst>
        </p:cNvPr>
        <p:cNvGrpSpPr/>
        <p:nvPr/>
      </p:nvGrpSpPr>
      <p:grpSpPr>
        <a:xfrm>
          <a:off x="0" y="0"/>
          <a:ext cx="0" cy="0"/>
          <a:chOff x="0" y="0"/>
          <a:chExt cx="0" cy="0"/>
        </a:xfrm>
      </p:grpSpPr>
      <p:sp>
        <p:nvSpPr>
          <p:cNvPr id="99" name="Arrow: Right 98">
            <a:extLst>
              <a:ext uri="{FF2B5EF4-FFF2-40B4-BE49-F238E27FC236}">
                <a16:creationId xmlns:a16="http://schemas.microsoft.com/office/drawing/2014/main" id="{9CA6805D-7D9B-12BE-1506-22A6ADA1B1DD}"/>
              </a:ext>
            </a:extLst>
          </p:cNvPr>
          <p:cNvSpPr/>
          <p:nvPr/>
        </p:nvSpPr>
        <p:spPr>
          <a:xfrm>
            <a:off x="6095997" y="393531"/>
            <a:ext cx="178356" cy="113687"/>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C99D52E-456D-D5DF-A002-CF24C402F462}"/>
              </a:ext>
            </a:extLst>
          </p:cNvPr>
          <p:cNvSpPr txBox="1"/>
          <p:nvPr/>
        </p:nvSpPr>
        <p:spPr>
          <a:xfrm>
            <a:off x="2691061" y="1570580"/>
            <a:ext cx="6809872" cy="584775"/>
          </a:xfrm>
          <a:prstGeom prst="rect">
            <a:avLst/>
          </a:prstGeom>
          <a:noFill/>
        </p:spPr>
        <p:txBody>
          <a:bodyPr wrap="square">
            <a:spAutoFit/>
          </a:bodyPr>
          <a:lstStyle>
            <a:defPPr>
              <a:defRPr lang="en-US"/>
            </a:defPPr>
            <a:lvl1pPr algn="r" rtl="1">
              <a:defRPr sz="3200"/>
            </a:lvl1pPr>
          </a:lstStyle>
          <a:p>
            <a:pPr algn="ctr"/>
            <a:r>
              <a:rPr lang="fa-IR" dirty="0"/>
              <a:t>اولین دستگاه متصل به اینترنت</a:t>
            </a:r>
            <a:endParaRPr lang="en-US" dirty="0"/>
          </a:p>
        </p:txBody>
      </p:sp>
      <p:sp>
        <p:nvSpPr>
          <p:cNvPr id="35" name="TextBox 34">
            <a:extLst>
              <a:ext uri="{FF2B5EF4-FFF2-40B4-BE49-F238E27FC236}">
                <a16:creationId xmlns:a16="http://schemas.microsoft.com/office/drawing/2014/main" id="{EBF551B6-761E-205D-BF98-C9D1F2CC1636}"/>
              </a:ext>
            </a:extLst>
          </p:cNvPr>
          <p:cNvSpPr txBox="1"/>
          <p:nvPr/>
        </p:nvSpPr>
        <p:spPr>
          <a:xfrm>
            <a:off x="1705676" y="2301642"/>
            <a:ext cx="8780646" cy="1569660"/>
          </a:xfrm>
          <a:prstGeom prst="rect">
            <a:avLst/>
          </a:prstGeom>
          <a:noFill/>
        </p:spPr>
        <p:txBody>
          <a:bodyPr wrap="square">
            <a:spAutoFit/>
          </a:bodyPr>
          <a:lstStyle>
            <a:defPPr>
              <a:defRPr lang="en-US"/>
            </a:defPPr>
            <a:lvl1pPr algn="justLow" rtl="1">
              <a:defRPr sz="2400"/>
            </a:lvl1pPr>
          </a:lstStyle>
          <a:p>
            <a:r>
              <a:rPr lang="fa-IR" dirty="0"/>
              <a:t> پژوهشگران دانشگاه کارنگی ملون یک دستگاه فروش نوشابه را به اینترنت متصل کردند تا از راه دور وضعیت موجودی و دمای نوشابه‌ها را بررسی کنند. این اقدام به‌عنوان یکی از نخستین نمونه‌های عملی از اتصال اشیاء به شبکه اینترنت شناخته می‌شود.</a:t>
            </a:r>
            <a:endParaRPr lang="en-US" dirty="0"/>
          </a:p>
        </p:txBody>
      </p:sp>
      <p:sp>
        <p:nvSpPr>
          <p:cNvPr id="70" name="Rectangle: Rounded Corners 69">
            <a:extLst>
              <a:ext uri="{FF2B5EF4-FFF2-40B4-BE49-F238E27FC236}">
                <a16:creationId xmlns:a16="http://schemas.microsoft.com/office/drawing/2014/main" id="{8A80E5E8-B6EC-EFB4-70E3-3AC7FFD83258}"/>
              </a:ext>
            </a:extLst>
          </p:cNvPr>
          <p:cNvSpPr/>
          <p:nvPr/>
        </p:nvSpPr>
        <p:spPr>
          <a:xfrm>
            <a:off x="5542425" y="952039"/>
            <a:ext cx="1107144" cy="43362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400" dirty="0">
                <a:solidFill>
                  <a:schemeClr val="bg1">
                    <a:lumMod val="95000"/>
                  </a:schemeClr>
                </a:solidFill>
              </a:rPr>
              <a:t>1982</a:t>
            </a:r>
            <a:endParaRPr lang="en-US" sz="2400" dirty="0">
              <a:solidFill>
                <a:schemeClr val="bg1">
                  <a:lumMod val="95000"/>
                </a:schemeClr>
              </a:solidFill>
            </a:endParaRPr>
          </a:p>
        </p:txBody>
      </p:sp>
      <p:cxnSp>
        <p:nvCxnSpPr>
          <p:cNvPr id="71" name="Straight Connector 70">
            <a:extLst>
              <a:ext uri="{FF2B5EF4-FFF2-40B4-BE49-F238E27FC236}">
                <a16:creationId xmlns:a16="http://schemas.microsoft.com/office/drawing/2014/main" id="{51AE445B-7FC5-2F99-ACFE-10E42E165188}"/>
              </a:ext>
            </a:extLst>
          </p:cNvPr>
          <p:cNvCxnSpPr>
            <a:cxnSpLocks/>
            <a:stCxn id="75" idx="0"/>
            <a:endCxn id="70" idx="0"/>
          </p:cNvCxnSpPr>
          <p:nvPr/>
        </p:nvCxnSpPr>
        <p:spPr>
          <a:xfrm flipH="1">
            <a:off x="6095997" y="724929"/>
            <a:ext cx="2" cy="227110"/>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72" name="Rectangle: Rounded Corners 71">
            <a:extLst>
              <a:ext uri="{FF2B5EF4-FFF2-40B4-BE49-F238E27FC236}">
                <a16:creationId xmlns:a16="http://schemas.microsoft.com/office/drawing/2014/main" id="{1B17E76E-4C70-011B-5442-30C547B5F1BF}"/>
              </a:ext>
            </a:extLst>
          </p:cNvPr>
          <p:cNvSpPr/>
          <p:nvPr/>
        </p:nvSpPr>
        <p:spPr>
          <a:xfrm>
            <a:off x="10521587" y="81174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1990</a:t>
            </a:r>
            <a:endParaRPr lang="en-US" sz="1400" dirty="0">
              <a:solidFill>
                <a:schemeClr val="bg1">
                  <a:lumMod val="95000"/>
                </a:schemeClr>
              </a:solidFill>
            </a:endParaRPr>
          </a:p>
        </p:txBody>
      </p:sp>
      <p:cxnSp>
        <p:nvCxnSpPr>
          <p:cNvPr id="73" name="Straight Connector 72">
            <a:extLst>
              <a:ext uri="{FF2B5EF4-FFF2-40B4-BE49-F238E27FC236}">
                <a16:creationId xmlns:a16="http://schemas.microsoft.com/office/drawing/2014/main" id="{649AB6B8-0519-0D25-3681-19F5091AFA3E}"/>
              </a:ext>
            </a:extLst>
          </p:cNvPr>
          <p:cNvCxnSpPr>
            <a:cxnSpLocks/>
            <a:stCxn id="76" idx="7"/>
            <a:endCxn id="72" idx="3"/>
          </p:cNvCxnSpPr>
          <p:nvPr/>
        </p:nvCxnSpPr>
        <p:spPr>
          <a:xfrm flipH="1">
            <a:off x="11200920" y="653275"/>
            <a:ext cx="250010" cy="305080"/>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74" name="Oval 73">
            <a:extLst>
              <a:ext uri="{FF2B5EF4-FFF2-40B4-BE49-F238E27FC236}">
                <a16:creationId xmlns:a16="http://schemas.microsoft.com/office/drawing/2014/main" id="{C2FCFB7E-8478-5B29-7868-0184D6A6FB1D}"/>
              </a:ext>
            </a:extLst>
          </p:cNvPr>
          <p:cNvSpPr>
            <a:spLocks noChangeAspect="1"/>
          </p:cNvSpPr>
          <p:nvPr/>
        </p:nvSpPr>
        <p:spPr>
          <a:xfrm rot="10800000">
            <a:off x="323436" y="23564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712DD4B-3842-399E-B273-AD1F1D67EC5F}"/>
              </a:ext>
            </a:extLst>
          </p:cNvPr>
          <p:cNvSpPr>
            <a:spLocks noChangeAspect="1"/>
          </p:cNvSpPr>
          <p:nvPr/>
        </p:nvSpPr>
        <p:spPr>
          <a:xfrm rot="10800000">
            <a:off x="585135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6BFD6F6-DC3F-70C0-FC38-3283C57296C1}"/>
              </a:ext>
            </a:extLst>
          </p:cNvPr>
          <p:cNvSpPr>
            <a:spLocks noChangeAspect="1"/>
          </p:cNvSpPr>
          <p:nvPr/>
        </p:nvSpPr>
        <p:spPr>
          <a:xfrm rot="10800000">
            <a:off x="1137927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D3404665-6914-7F2C-ED17-9B63B9FBC70C}"/>
              </a:ext>
            </a:extLst>
          </p:cNvPr>
          <p:cNvSpPr/>
          <p:nvPr/>
        </p:nvSpPr>
        <p:spPr>
          <a:xfrm>
            <a:off x="812723" y="460865"/>
            <a:ext cx="5038633"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BFF634E7-416B-81B3-D718-1D87D8632140}"/>
              </a:ext>
            </a:extLst>
          </p:cNvPr>
          <p:cNvSpPr>
            <a:spLocks noChangeAspect="1"/>
          </p:cNvSpPr>
          <p:nvPr/>
        </p:nvSpPr>
        <p:spPr>
          <a:xfrm>
            <a:off x="11379275" y="613307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4E6FEBB-FCB9-F32F-7671-23AF89C9CA99}"/>
              </a:ext>
            </a:extLst>
          </p:cNvPr>
          <p:cNvSpPr>
            <a:spLocks noChangeAspect="1"/>
          </p:cNvSpPr>
          <p:nvPr/>
        </p:nvSpPr>
        <p:spPr>
          <a:xfrm>
            <a:off x="585135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7A9B121-CEF5-C43C-95A8-3D1229486D59}"/>
              </a:ext>
            </a:extLst>
          </p:cNvPr>
          <p:cNvSpPr>
            <a:spLocks noChangeAspect="1"/>
          </p:cNvSpPr>
          <p:nvPr/>
        </p:nvSpPr>
        <p:spPr>
          <a:xfrm>
            <a:off x="32343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5D60BC80-CC27-175C-2854-096A4421730C}"/>
              </a:ext>
            </a:extLst>
          </p:cNvPr>
          <p:cNvSpPr/>
          <p:nvPr/>
        </p:nvSpPr>
        <p:spPr>
          <a:xfrm>
            <a:off x="10646592" y="5753038"/>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1999</a:t>
            </a:r>
            <a:endParaRPr lang="en-US" sz="1400" dirty="0">
              <a:solidFill>
                <a:schemeClr val="bg1">
                  <a:lumMod val="95000"/>
                </a:schemeClr>
              </a:solidFill>
            </a:endParaRPr>
          </a:p>
        </p:txBody>
      </p:sp>
      <p:sp>
        <p:nvSpPr>
          <p:cNvPr id="86" name="Rectangle: Rounded Corners 85">
            <a:extLst>
              <a:ext uri="{FF2B5EF4-FFF2-40B4-BE49-F238E27FC236}">
                <a16:creationId xmlns:a16="http://schemas.microsoft.com/office/drawing/2014/main" id="{0AD22502-3B63-30D2-8ADB-D17A47BC36C7}"/>
              </a:ext>
            </a:extLst>
          </p:cNvPr>
          <p:cNvSpPr/>
          <p:nvPr/>
        </p:nvSpPr>
        <p:spPr>
          <a:xfrm>
            <a:off x="5756332" y="5760326"/>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2000</a:t>
            </a:r>
            <a:endParaRPr lang="en-US" sz="1400" dirty="0">
              <a:solidFill>
                <a:schemeClr val="bg1">
                  <a:lumMod val="95000"/>
                </a:schemeClr>
              </a:solidFill>
            </a:endParaRPr>
          </a:p>
        </p:txBody>
      </p:sp>
      <p:sp>
        <p:nvSpPr>
          <p:cNvPr id="87" name="Rectangle: Rounded Corners 86">
            <a:extLst>
              <a:ext uri="{FF2B5EF4-FFF2-40B4-BE49-F238E27FC236}">
                <a16:creationId xmlns:a16="http://schemas.microsoft.com/office/drawing/2014/main" id="{099F6976-4B63-236A-C413-C4E81D933395}"/>
              </a:ext>
            </a:extLst>
          </p:cNvPr>
          <p:cNvSpPr/>
          <p:nvPr/>
        </p:nvSpPr>
        <p:spPr>
          <a:xfrm>
            <a:off x="866072" y="5760325"/>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2008</a:t>
            </a:r>
          </a:p>
        </p:txBody>
      </p:sp>
      <p:cxnSp>
        <p:nvCxnSpPr>
          <p:cNvPr id="88" name="Straight Connector 87">
            <a:extLst>
              <a:ext uri="{FF2B5EF4-FFF2-40B4-BE49-F238E27FC236}">
                <a16:creationId xmlns:a16="http://schemas.microsoft.com/office/drawing/2014/main" id="{196A5CFB-783E-F1B1-A073-16124ED8C076}"/>
              </a:ext>
            </a:extLst>
          </p:cNvPr>
          <p:cNvCxnSpPr>
            <a:cxnSpLocks/>
            <a:stCxn id="85" idx="3"/>
            <a:endCxn id="79" idx="1"/>
          </p:cNvCxnSpPr>
          <p:nvPr/>
        </p:nvCxnSpPr>
        <p:spPr>
          <a:xfrm>
            <a:off x="11325925" y="5899646"/>
            <a:ext cx="125004" cy="30507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CEA34AD4-45CB-17E7-9458-6FCF41602A50}"/>
              </a:ext>
            </a:extLst>
          </p:cNvPr>
          <p:cNvCxnSpPr>
            <a:cxnSpLocks/>
            <a:stCxn id="86" idx="2"/>
            <a:endCxn id="80" idx="0"/>
          </p:cNvCxnSpPr>
          <p:nvPr/>
        </p:nvCxnSpPr>
        <p:spPr>
          <a:xfrm>
            <a:off x="6095999" y="6053541"/>
            <a:ext cx="0" cy="7952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143E1AEC-1E90-9E75-DE45-1422662E3F9E}"/>
              </a:ext>
            </a:extLst>
          </p:cNvPr>
          <p:cNvCxnSpPr>
            <a:cxnSpLocks/>
            <a:stCxn id="87" idx="1"/>
            <a:endCxn id="81" idx="7"/>
          </p:cNvCxnSpPr>
          <p:nvPr/>
        </p:nvCxnSpPr>
        <p:spPr>
          <a:xfrm flipH="1">
            <a:off x="741068" y="5906933"/>
            <a:ext cx="125004" cy="297791"/>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7539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1F6329"/>
            </a:gs>
            <a:gs pos="0">
              <a:srgbClr val="80AE95"/>
            </a:gs>
          </a:gsLst>
          <a:lin ang="18900000" scaled="1"/>
          <a:tileRect/>
        </a:gradFill>
        <a:effectLst/>
      </p:bgPr>
    </p:bg>
    <p:spTree>
      <p:nvGrpSpPr>
        <p:cNvPr id="1" name="">
          <a:extLst>
            <a:ext uri="{FF2B5EF4-FFF2-40B4-BE49-F238E27FC236}">
              <a16:creationId xmlns:a16="http://schemas.microsoft.com/office/drawing/2014/main" id="{C78FD128-BBAE-5C19-ADD3-2069779B9308}"/>
            </a:ext>
          </a:extLst>
        </p:cNvPr>
        <p:cNvGrpSpPr/>
        <p:nvPr/>
      </p:nvGrpSpPr>
      <p:grpSpPr>
        <a:xfrm>
          <a:off x="0" y="0"/>
          <a:ext cx="0" cy="0"/>
          <a:chOff x="0" y="0"/>
          <a:chExt cx="0" cy="0"/>
        </a:xfrm>
      </p:grpSpPr>
      <p:sp>
        <p:nvSpPr>
          <p:cNvPr id="65" name="Arrow: Right 64">
            <a:extLst>
              <a:ext uri="{FF2B5EF4-FFF2-40B4-BE49-F238E27FC236}">
                <a16:creationId xmlns:a16="http://schemas.microsoft.com/office/drawing/2014/main" id="{C94907A9-7D2D-A9E1-21A7-52182ABF2EEA}"/>
              </a:ext>
            </a:extLst>
          </p:cNvPr>
          <p:cNvSpPr/>
          <p:nvPr/>
        </p:nvSpPr>
        <p:spPr>
          <a:xfrm rot="5400000">
            <a:off x="11520467" y="483725"/>
            <a:ext cx="165150"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288E21F-3744-5BCC-5BAF-F17B638B438E}"/>
              </a:ext>
            </a:extLst>
          </p:cNvPr>
          <p:cNvSpPr txBox="1"/>
          <p:nvPr/>
        </p:nvSpPr>
        <p:spPr>
          <a:xfrm>
            <a:off x="2691063" y="1618226"/>
            <a:ext cx="6809872" cy="584775"/>
          </a:xfrm>
          <a:prstGeom prst="rect">
            <a:avLst/>
          </a:prstGeom>
          <a:noFill/>
        </p:spPr>
        <p:txBody>
          <a:bodyPr wrap="square">
            <a:spAutoFit/>
          </a:bodyPr>
          <a:lstStyle>
            <a:defPPr>
              <a:defRPr lang="en-US"/>
            </a:defPPr>
            <a:lvl1pPr algn="ctr" rtl="1">
              <a:defRPr sz="3200"/>
            </a:lvl1pPr>
          </a:lstStyle>
          <a:p>
            <a:r>
              <a:rPr lang="fa-IR" dirty="0"/>
              <a:t>توستر اینترنتی</a:t>
            </a:r>
            <a:endParaRPr lang="en-US" dirty="0"/>
          </a:p>
        </p:txBody>
      </p:sp>
      <p:sp>
        <p:nvSpPr>
          <p:cNvPr id="7" name="TextBox 6">
            <a:extLst>
              <a:ext uri="{FF2B5EF4-FFF2-40B4-BE49-F238E27FC236}">
                <a16:creationId xmlns:a16="http://schemas.microsoft.com/office/drawing/2014/main" id="{4407FE1B-64D6-753A-FEA5-99E9169E072C}"/>
              </a:ext>
            </a:extLst>
          </p:cNvPr>
          <p:cNvSpPr txBox="1"/>
          <p:nvPr/>
        </p:nvSpPr>
        <p:spPr>
          <a:xfrm>
            <a:off x="1330290" y="2221067"/>
            <a:ext cx="9531417" cy="1569660"/>
          </a:xfrm>
          <a:prstGeom prst="rect">
            <a:avLst/>
          </a:prstGeom>
          <a:noFill/>
        </p:spPr>
        <p:txBody>
          <a:bodyPr wrap="square">
            <a:spAutoFit/>
          </a:bodyPr>
          <a:lstStyle>
            <a:defPPr>
              <a:defRPr lang="en-US"/>
            </a:defPPr>
            <a:lvl1pPr algn="justLow" rtl="1">
              <a:defRPr sz="2400"/>
            </a:lvl1pPr>
          </a:lstStyle>
          <a:p>
            <a:r>
              <a:rPr lang="fa-IR" dirty="0"/>
              <a:t>جان رومکی، مهندس نرم‌افزار، در سال 1990 یک توستر را به اینترنت متصل کرد که می‌توانست از راه دور روشن و </a:t>
            </a:r>
            <a:r>
              <a:rPr lang="fa-IR"/>
              <a:t>خاموش شود</a:t>
            </a:r>
            <a:r>
              <a:rPr lang="fa-IR" dirty="0"/>
              <a:t>.</a:t>
            </a:r>
          </a:p>
          <a:p>
            <a:r>
              <a:rPr lang="fa-IR"/>
              <a:t>این </a:t>
            </a:r>
            <a:r>
              <a:rPr lang="fa-IR" dirty="0"/>
              <a:t>پروژه به‌عنوان یکی از نخستین نمونه‌های دستگاه‌های خانگی هوشمند و متصل به اینترنت مطرح شد.</a:t>
            </a:r>
            <a:endParaRPr lang="en-US" dirty="0"/>
          </a:p>
        </p:txBody>
      </p:sp>
      <p:sp>
        <p:nvSpPr>
          <p:cNvPr id="43" name="Rectangle: Rounded Corners 42">
            <a:extLst>
              <a:ext uri="{FF2B5EF4-FFF2-40B4-BE49-F238E27FC236}">
                <a16:creationId xmlns:a16="http://schemas.microsoft.com/office/drawing/2014/main" id="{AD3236FE-1C65-CD49-992C-DA2577128134}"/>
              </a:ext>
            </a:extLst>
          </p:cNvPr>
          <p:cNvSpPr/>
          <p:nvPr/>
        </p:nvSpPr>
        <p:spPr>
          <a:xfrm>
            <a:off x="5756332" y="81174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1982</a:t>
            </a:r>
            <a:endParaRPr lang="en-US" sz="1400" dirty="0">
              <a:solidFill>
                <a:schemeClr val="bg1">
                  <a:lumMod val="95000"/>
                </a:schemeClr>
              </a:solidFill>
            </a:endParaRPr>
          </a:p>
        </p:txBody>
      </p:sp>
      <p:cxnSp>
        <p:nvCxnSpPr>
          <p:cNvPr id="44" name="Straight Connector 43">
            <a:extLst>
              <a:ext uri="{FF2B5EF4-FFF2-40B4-BE49-F238E27FC236}">
                <a16:creationId xmlns:a16="http://schemas.microsoft.com/office/drawing/2014/main" id="{B9A07C9C-72F9-0990-FA33-01B9E0E79F60}"/>
              </a:ext>
            </a:extLst>
          </p:cNvPr>
          <p:cNvCxnSpPr>
            <a:cxnSpLocks/>
            <a:stCxn id="48" idx="0"/>
            <a:endCxn id="43" idx="0"/>
          </p:cNvCxnSpPr>
          <p:nvPr/>
        </p:nvCxnSpPr>
        <p:spPr>
          <a:xfrm>
            <a:off x="6095999" y="724929"/>
            <a:ext cx="0" cy="86818"/>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45" name="Rectangle: Rounded Corners 44">
            <a:extLst>
              <a:ext uri="{FF2B5EF4-FFF2-40B4-BE49-F238E27FC236}">
                <a16:creationId xmlns:a16="http://schemas.microsoft.com/office/drawing/2014/main" id="{3A78DF39-AE93-A3D7-1420-1668DDFA3E62}"/>
              </a:ext>
            </a:extLst>
          </p:cNvPr>
          <p:cNvSpPr/>
          <p:nvPr/>
        </p:nvSpPr>
        <p:spPr>
          <a:xfrm>
            <a:off x="10093380" y="890078"/>
            <a:ext cx="1106424" cy="429768"/>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400" dirty="0">
                <a:solidFill>
                  <a:schemeClr val="bg1">
                    <a:lumMod val="95000"/>
                  </a:schemeClr>
                </a:solidFill>
              </a:rPr>
              <a:t>1990</a:t>
            </a:r>
            <a:endParaRPr lang="en-US" sz="2400" dirty="0">
              <a:solidFill>
                <a:schemeClr val="bg1">
                  <a:lumMod val="95000"/>
                </a:schemeClr>
              </a:solidFill>
            </a:endParaRPr>
          </a:p>
        </p:txBody>
      </p:sp>
      <p:cxnSp>
        <p:nvCxnSpPr>
          <p:cNvPr id="46" name="Straight Connector 45">
            <a:extLst>
              <a:ext uri="{FF2B5EF4-FFF2-40B4-BE49-F238E27FC236}">
                <a16:creationId xmlns:a16="http://schemas.microsoft.com/office/drawing/2014/main" id="{54BD3855-DDD5-053C-6F1F-39065D98A24C}"/>
              </a:ext>
            </a:extLst>
          </p:cNvPr>
          <p:cNvCxnSpPr>
            <a:cxnSpLocks/>
            <a:stCxn id="49" idx="7"/>
            <a:endCxn id="45" idx="3"/>
          </p:cNvCxnSpPr>
          <p:nvPr/>
        </p:nvCxnSpPr>
        <p:spPr>
          <a:xfrm flipH="1">
            <a:off x="11199804" y="653275"/>
            <a:ext cx="251126" cy="451687"/>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088E9EC6-A91F-0A35-FBFA-4C3BB09C86C6}"/>
              </a:ext>
            </a:extLst>
          </p:cNvPr>
          <p:cNvSpPr>
            <a:spLocks noChangeAspect="1"/>
          </p:cNvSpPr>
          <p:nvPr/>
        </p:nvSpPr>
        <p:spPr>
          <a:xfrm rot="10800000">
            <a:off x="323436" y="23564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146B977-AAF1-4888-F534-91827CDDDB7D}"/>
              </a:ext>
            </a:extLst>
          </p:cNvPr>
          <p:cNvSpPr>
            <a:spLocks noChangeAspect="1"/>
          </p:cNvSpPr>
          <p:nvPr/>
        </p:nvSpPr>
        <p:spPr>
          <a:xfrm rot="10800000">
            <a:off x="585135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EAF314F-F78C-0DD1-345B-9EADC0BF31FE}"/>
              </a:ext>
            </a:extLst>
          </p:cNvPr>
          <p:cNvSpPr>
            <a:spLocks noChangeAspect="1"/>
          </p:cNvSpPr>
          <p:nvPr/>
        </p:nvSpPr>
        <p:spPr>
          <a:xfrm rot="10800000">
            <a:off x="1137927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BA70A112-B4A4-5AB3-86AD-CBA3493A288F}"/>
              </a:ext>
            </a:extLst>
          </p:cNvPr>
          <p:cNvSpPr/>
          <p:nvPr/>
        </p:nvSpPr>
        <p:spPr>
          <a:xfrm>
            <a:off x="812723" y="460865"/>
            <a:ext cx="5038633"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Arrow: Right 50">
            <a:extLst>
              <a:ext uri="{FF2B5EF4-FFF2-40B4-BE49-F238E27FC236}">
                <a16:creationId xmlns:a16="http://schemas.microsoft.com/office/drawing/2014/main" id="{1AF1D0DF-DE26-14E6-10BE-890812C1F0C8}"/>
              </a:ext>
            </a:extLst>
          </p:cNvPr>
          <p:cNvSpPr/>
          <p:nvPr/>
        </p:nvSpPr>
        <p:spPr>
          <a:xfrm>
            <a:off x="6340643" y="432628"/>
            <a:ext cx="5042599" cy="93677"/>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2640D6BD-2473-9B1D-8B6C-4D01BAC19D94}"/>
              </a:ext>
            </a:extLst>
          </p:cNvPr>
          <p:cNvSpPr>
            <a:spLocks noChangeAspect="1"/>
          </p:cNvSpPr>
          <p:nvPr/>
        </p:nvSpPr>
        <p:spPr>
          <a:xfrm>
            <a:off x="11379275" y="613307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C213EA0-EF02-DB90-04EC-597B9E0D1B17}"/>
              </a:ext>
            </a:extLst>
          </p:cNvPr>
          <p:cNvSpPr>
            <a:spLocks noChangeAspect="1"/>
          </p:cNvSpPr>
          <p:nvPr/>
        </p:nvSpPr>
        <p:spPr>
          <a:xfrm>
            <a:off x="585135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ED8FF91-3979-126E-1AA6-1C73CA360E12}"/>
              </a:ext>
            </a:extLst>
          </p:cNvPr>
          <p:cNvSpPr>
            <a:spLocks noChangeAspect="1"/>
          </p:cNvSpPr>
          <p:nvPr/>
        </p:nvSpPr>
        <p:spPr>
          <a:xfrm>
            <a:off x="32343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D3DEBB0C-2B71-DC05-0D6A-BA6721595DBD}"/>
              </a:ext>
            </a:extLst>
          </p:cNvPr>
          <p:cNvSpPr/>
          <p:nvPr/>
        </p:nvSpPr>
        <p:spPr>
          <a:xfrm>
            <a:off x="10646592" y="5753038"/>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1999</a:t>
            </a:r>
            <a:endParaRPr lang="en-US" sz="1400" dirty="0">
              <a:solidFill>
                <a:schemeClr val="bg1">
                  <a:lumMod val="95000"/>
                </a:schemeClr>
              </a:solidFill>
            </a:endParaRPr>
          </a:p>
        </p:txBody>
      </p:sp>
      <p:sp>
        <p:nvSpPr>
          <p:cNvPr id="59" name="Rectangle: Rounded Corners 58">
            <a:extLst>
              <a:ext uri="{FF2B5EF4-FFF2-40B4-BE49-F238E27FC236}">
                <a16:creationId xmlns:a16="http://schemas.microsoft.com/office/drawing/2014/main" id="{4A388906-2FAE-446E-F43E-986A3CBA4FAD}"/>
              </a:ext>
            </a:extLst>
          </p:cNvPr>
          <p:cNvSpPr/>
          <p:nvPr/>
        </p:nvSpPr>
        <p:spPr>
          <a:xfrm>
            <a:off x="5756332" y="5760326"/>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2000</a:t>
            </a:r>
            <a:endParaRPr lang="en-US" sz="1400" dirty="0">
              <a:solidFill>
                <a:schemeClr val="bg1">
                  <a:lumMod val="95000"/>
                </a:schemeClr>
              </a:solidFill>
            </a:endParaRPr>
          </a:p>
        </p:txBody>
      </p:sp>
      <p:sp>
        <p:nvSpPr>
          <p:cNvPr id="60" name="Rectangle: Rounded Corners 59">
            <a:extLst>
              <a:ext uri="{FF2B5EF4-FFF2-40B4-BE49-F238E27FC236}">
                <a16:creationId xmlns:a16="http://schemas.microsoft.com/office/drawing/2014/main" id="{A097A3B4-08D5-07C3-0C29-B58C102FA016}"/>
              </a:ext>
            </a:extLst>
          </p:cNvPr>
          <p:cNvSpPr/>
          <p:nvPr/>
        </p:nvSpPr>
        <p:spPr>
          <a:xfrm>
            <a:off x="866072" y="5760325"/>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2008</a:t>
            </a:r>
          </a:p>
        </p:txBody>
      </p:sp>
      <p:cxnSp>
        <p:nvCxnSpPr>
          <p:cNvPr id="61" name="Straight Connector 60">
            <a:extLst>
              <a:ext uri="{FF2B5EF4-FFF2-40B4-BE49-F238E27FC236}">
                <a16:creationId xmlns:a16="http://schemas.microsoft.com/office/drawing/2014/main" id="{24CFF76A-CC74-FBB6-713E-C0FE1CAA8B1A}"/>
              </a:ext>
            </a:extLst>
          </p:cNvPr>
          <p:cNvCxnSpPr>
            <a:cxnSpLocks/>
            <a:stCxn id="58" idx="3"/>
            <a:endCxn id="52" idx="1"/>
          </p:cNvCxnSpPr>
          <p:nvPr/>
        </p:nvCxnSpPr>
        <p:spPr>
          <a:xfrm>
            <a:off x="11325925" y="5899646"/>
            <a:ext cx="125004" cy="30507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778AB2A2-949F-36DD-2912-4E9FFA23FAF5}"/>
              </a:ext>
            </a:extLst>
          </p:cNvPr>
          <p:cNvCxnSpPr>
            <a:cxnSpLocks/>
            <a:stCxn id="59" idx="2"/>
            <a:endCxn id="53" idx="0"/>
          </p:cNvCxnSpPr>
          <p:nvPr/>
        </p:nvCxnSpPr>
        <p:spPr>
          <a:xfrm>
            <a:off x="6095999" y="6053541"/>
            <a:ext cx="0" cy="7952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D726C04-695B-CBE1-42FD-8D518649D143}"/>
              </a:ext>
            </a:extLst>
          </p:cNvPr>
          <p:cNvCxnSpPr>
            <a:cxnSpLocks/>
            <a:stCxn id="60" idx="1"/>
            <a:endCxn id="54" idx="7"/>
          </p:cNvCxnSpPr>
          <p:nvPr/>
        </p:nvCxnSpPr>
        <p:spPr>
          <a:xfrm flipH="1">
            <a:off x="741068" y="5906933"/>
            <a:ext cx="125004" cy="297791"/>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693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1F6329"/>
            </a:gs>
            <a:gs pos="0">
              <a:srgbClr val="80AE95"/>
            </a:gs>
          </a:gsLst>
          <a:lin ang="18900000" scaled="1"/>
          <a:tileRect/>
        </a:gradFill>
        <a:effectLst/>
      </p:bgPr>
    </p:bg>
    <p:spTree>
      <p:nvGrpSpPr>
        <p:cNvPr id="1" name="">
          <a:extLst>
            <a:ext uri="{FF2B5EF4-FFF2-40B4-BE49-F238E27FC236}">
              <a16:creationId xmlns:a16="http://schemas.microsoft.com/office/drawing/2014/main" id="{E9F03170-24E7-D02D-A111-D0CEB4B7DD3A}"/>
            </a:ext>
          </a:extLst>
        </p:cNvPr>
        <p:cNvGrpSpPr/>
        <p:nvPr/>
      </p:nvGrpSpPr>
      <p:grpSpPr>
        <a:xfrm>
          <a:off x="0" y="0"/>
          <a:ext cx="0" cy="0"/>
          <a:chOff x="0" y="0"/>
          <a:chExt cx="0" cy="0"/>
        </a:xfrm>
      </p:grpSpPr>
      <p:sp>
        <p:nvSpPr>
          <p:cNvPr id="26" name="Arrow: Right 25">
            <a:extLst>
              <a:ext uri="{FF2B5EF4-FFF2-40B4-BE49-F238E27FC236}">
                <a16:creationId xmlns:a16="http://schemas.microsoft.com/office/drawing/2014/main" id="{E0A87FD7-5A1E-72F0-647B-D1962B24EC34}"/>
              </a:ext>
            </a:extLst>
          </p:cNvPr>
          <p:cNvSpPr/>
          <p:nvPr/>
        </p:nvSpPr>
        <p:spPr>
          <a:xfrm rot="10800000">
            <a:off x="11470312" y="6366275"/>
            <a:ext cx="179471"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803CAFF-87C5-6C73-6A22-A5CF7CE4FD27}"/>
              </a:ext>
            </a:extLst>
          </p:cNvPr>
          <p:cNvSpPr txBox="1"/>
          <p:nvPr/>
        </p:nvSpPr>
        <p:spPr>
          <a:xfrm>
            <a:off x="2691063" y="1618226"/>
            <a:ext cx="6809872" cy="584775"/>
          </a:xfrm>
          <a:prstGeom prst="rect">
            <a:avLst/>
          </a:prstGeom>
          <a:noFill/>
        </p:spPr>
        <p:txBody>
          <a:bodyPr wrap="square">
            <a:spAutoFit/>
          </a:bodyPr>
          <a:lstStyle>
            <a:defPPr>
              <a:defRPr lang="en-US"/>
            </a:defPPr>
            <a:lvl1pPr algn="ctr" rtl="1">
              <a:defRPr sz="3200"/>
            </a:lvl1pPr>
          </a:lstStyle>
          <a:p>
            <a:r>
              <a:rPr lang="fa-IR" dirty="0"/>
              <a:t>ابداع اصطلاح «اینترنت اشیاء»</a:t>
            </a:r>
            <a:endParaRPr lang="en-US" dirty="0"/>
          </a:p>
        </p:txBody>
      </p:sp>
      <p:sp>
        <p:nvSpPr>
          <p:cNvPr id="7" name="TextBox 6">
            <a:extLst>
              <a:ext uri="{FF2B5EF4-FFF2-40B4-BE49-F238E27FC236}">
                <a16:creationId xmlns:a16="http://schemas.microsoft.com/office/drawing/2014/main" id="{CB5BCFF2-59F9-B2FF-4A2B-D19879F10AF3}"/>
              </a:ext>
            </a:extLst>
          </p:cNvPr>
          <p:cNvSpPr txBox="1"/>
          <p:nvPr/>
        </p:nvSpPr>
        <p:spPr>
          <a:xfrm>
            <a:off x="1330290" y="2221067"/>
            <a:ext cx="9531417" cy="1569660"/>
          </a:xfrm>
          <a:prstGeom prst="rect">
            <a:avLst/>
          </a:prstGeom>
          <a:noFill/>
        </p:spPr>
        <p:txBody>
          <a:bodyPr wrap="square">
            <a:spAutoFit/>
          </a:bodyPr>
          <a:lstStyle>
            <a:defPPr>
              <a:defRPr lang="en-US"/>
            </a:defPPr>
            <a:lvl1pPr algn="justLow" rtl="1">
              <a:defRPr sz="2400"/>
            </a:lvl1pPr>
          </a:lstStyle>
          <a:p>
            <a:r>
              <a:rPr lang="fa-IR" dirty="0"/>
              <a:t>کوین اشتون، پژوهشگر در مرکز </a:t>
            </a:r>
            <a:r>
              <a:rPr lang="en-US" dirty="0"/>
              <a:t>Auto-ID MIT، </a:t>
            </a:r>
            <a:r>
              <a:rPr lang="fa-IR" dirty="0"/>
              <a:t>در سال 1999 اصطلاح «</a:t>
            </a:r>
            <a:r>
              <a:rPr lang="en-US" dirty="0"/>
              <a:t>Internet of Things» </a:t>
            </a:r>
            <a:r>
              <a:rPr lang="fa-IR" dirty="0"/>
              <a:t>را در ارائه‌ای برای شرکت </a:t>
            </a:r>
            <a:r>
              <a:rPr lang="en-US" dirty="0"/>
              <a:t>Procter &amp; Gamble </a:t>
            </a:r>
            <a:r>
              <a:rPr lang="fa-IR" dirty="0"/>
              <a:t>معرفی کرد. او این مفهوم را برای توصیف سیستمی استفاده کرد که در آن حسگرها مانند چشم و گوش برای رایانه‌ها عمل می‌کنند. </a:t>
            </a:r>
            <a:endParaRPr lang="en-US" dirty="0"/>
          </a:p>
        </p:txBody>
      </p:sp>
      <p:sp>
        <p:nvSpPr>
          <p:cNvPr id="2" name="Rectangle: Rounded Corners 1">
            <a:extLst>
              <a:ext uri="{FF2B5EF4-FFF2-40B4-BE49-F238E27FC236}">
                <a16:creationId xmlns:a16="http://schemas.microsoft.com/office/drawing/2014/main" id="{BC952001-D12F-5286-30B6-03B5CCD2169B}"/>
              </a:ext>
            </a:extLst>
          </p:cNvPr>
          <p:cNvSpPr/>
          <p:nvPr/>
        </p:nvSpPr>
        <p:spPr>
          <a:xfrm>
            <a:off x="5756332" y="81174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1982</a:t>
            </a:r>
            <a:endParaRPr lang="en-US" sz="1400" dirty="0">
              <a:solidFill>
                <a:schemeClr val="bg1">
                  <a:lumMod val="95000"/>
                </a:schemeClr>
              </a:solidFill>
            </a:endParaRPr>
          </a:p>
        </p:txBody>
      </p:sp>
      <p:cxnSp>
        <p:nvCxnSpPr>
          <p:cNvPr id="4" name="Straight Connector 3">
            <a:extLst>
              <a:ext uri="{FF2B5EF4-FFF2-40B4-BE49-F238E27FC236}">
                <a16:creationId xmlns:a16="http://schemas.microsoft.com/office/drawing/2014/main" id="{2AAB7065-87D1-E0DE-7930-A39D257D050D}"/>
              </a:ext>
            </a:extLst>
          </p:cNvPr>
          <p:cNvCxnSpPr>
            <a:cxnSpLocks/>
            <a:stCxn id="9" idx="0"/>
            <a:endCxn id="2" idx="0"/>
          </p:cNvCxnSpPr>
          <p:nvPr/>
        </p:nvCxnSpPr>
        <p:spPr>
          <a:xfrm>
            <a:off x="6095999" y="724929"/>
            <a:ext cx="0" cy="86818"/>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D94922E5-EB87-BB90-FA97-FC950419AA0E}"/>
              </a:ext>
            </a:extLst>
          </p:cNvPr>
          <p:cNvSpPr/>
          <p:nvPr/>
        </p:nvSpPr>
        <p:spPr>
          <a:xfrm>
            <a:off x="10521587" y="81174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1990</a:t>
            </a:r>
            <a:endParaRPr lang="en-US" sz="1400" dirty="0">
              <a:solidFill>
                <a:schemeClr val="bg1">
                  <a:lumMod val="95000"/>
                </a:schemeClr>
              </a:solidFill>
            </a:endParaRPr>
          </a:p>
        </p:txBody>
      </p:sp>
      <p:cxnSp>
        <p:nvCxnSpPr>
          <p:cNvPr id="6" name="Straight Connector 5">
            <a:extLst>
              <a:ext uri="{FF2B5EF4-FFF2-40B4-BE49-F238E27FC236}">
                <a16:creationId xmlns:a16="http://schemas.microsoft.com/office/drawing/2014/main" id="{D756B89E-96D8-009C-B206-CC565F05B223}"/>
              </a:ext>
            </a:extLst>
          </p:cNvPr>
          <p:cNvCxnSpPr>
            <a:cxnSpLocks/>
            <a:stCxn id="10" idx="7"/>
            <a:endCxn id="5" idx="3"/>
          </p:cNvCxnSpPr>
          <p:nvPr/>
        </p:nvCxnSpPr>
        <p:spPr>
          <a:xfrm flipH="1">
            <a:off x="11200920" y="653275"/>
            <a:ext cx="250010" cy="305080"/>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59D7BDF8-23C3-7F4F-B69F-4BC77A7105A9}"/>
              </a:ext>
            </a:extLst>
          </p:cNvPr>
          <p:cNvSpPr>
            <a:spLocks noChangeAspect="1"/>
          </p:cNvSpPr>
          <p:nvPr/>
        </p:nvSpPr>
        <p:spPr>
          <a:xfrm rot="10800000">
            <a:off x="323436" y="23564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246BFA2-F652-D598-1F3A-75E5F780FB21}"/>
              </a:ext>
            </a:extLst>
          </p:cNvPr>
          <p:cNvSpPr>
            <a:spLocks noChangeAspect="1"/>
          </p:cNvSpPr>
          <p:nvPr/>
        </p:nvSpPr>
        <p:spPr>
          <a:xfrm rot="10800000">
            <a:off x="585135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F3A8F1-1016-1444-6606-0300339E4C32}"/>
              </a:ext>
            </a:extLst>
          </p:cNvPr>
          <p:cNvSpPr>
            <a:spLocks noChangeAspect="1"/>
          </p:cNvSpPr>
          <p:nvPr/>
        </p:nvSpPr>
        <p:spPr>
          <a:xfrm rot="10800000">
            <a:off x="1137927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136EB84-3341-FCFD-674D-3AC4E9F6ADA8}"/>
              </a:ext>
            </a:extLst>
          </p:cNvPr>
          <p:cNvSpPr/>
          <p:nvPr/>
        </p:nvSpPr>
        <p:spPr>
          <a:xfrm>
            <a:off x="812723" y="460865"/>
            <a:ext cx="5038633"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2DAAC4FC-ABA1-6243-AAFE-801398A4735B}"/>
              </a:ext>
            </a:extLst>
          </p:cNvPr>
          <p:cNvSpPr/>
          <p:nvPr/>
        </p:nvSpPr>
        <p:spPr>
          <a:xfrm>
            <a:off x="6340643" y="432628"/>
            <a:ext cx="5042599" cy="93677"/>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DD7B1F4-2840-D643-29A3-3FD04B6C619D}"/>
              </a:ext>
            </a:extLst>
          </p:cNvPr>
          <p:cNvSpPr>
            <a:spLocks noChangeAspect="1"/>
          </p:cNvSpPr>
          <p:nvPr/>
        </p:nvSpPr>
        <p:spPr>
          <a:xfrm>
            <a:off x="11379275" y="613307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DCBF132-CB29-5925-DF5D-6896C3D3238C}"/>
              </a:ext>
            </a:extLst>
          </p:cNvPr>
          <p:cNvSpPr>
            <a:spLocks noChangeAspect="1"/>
          </p:cNvSpPr>
          <p:nvPr/>
        </p:nvSpPr>
        <p:spPr>
          <a:xfrm>
            <a:off x="585135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D49EB0B-62F5-012E-6B77-26B3203B5293}"/>
              </a:ext>
            </a:extLst>
          </p:cNvPr>
          <p:cNvSpPr>
            <a:spLocks noChangeAspect="1"/>
          </p:cNvSpPr>
          <p:nvPr/>
        </p:nvSpPr>
        <p:spPr>
          <a:xfrm>
            <a:off x="32343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440069C-569A-8777-7E6C-942A821B0D85}"/>
              </a:ext>
            </a:extLst>
          </p:cNvPr>
          <p:cNvSpPr/>
          <p:nvPr/>
        </p:nvSpPr>
        <p:spPr>
          <a:xfrm rot="5400000">
            <a:off x="8919847" y="3394508"/>
            <a:ext cx="5408141" cy="68983"/>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8EEAA1A2-D3AF-AE56-6224-8524EB626B83}"/>
              </a:ext>
            </a:extLst>
          </p:cNvPr>
          <p:cNvSpPr/>
          <p:nvPr/>
        </p:nvSpPr>
        <p:spPr>
          <a:xfrm>
            <a:off x="10093380" y="5545441"/>
            <a:ext cx="1106424" cy="429768"/>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400" dirty="0">
                <a:solidFill>
                  <a:schemeClr val="bg1">
                    <a:lumMod val="95000"/>
                  </a:schemeClr>
                </a:solidFill>
              </a:rPr>
              <a:t>1999</a:t>
            </a:r>
            <a:endParaRPr lang="en-US" sz="2400" dirty="0">
              <a:solidFill>
                <a:schemeClr val="bg1">
                  <a:lumMod val="95000"/>
                </a:schemeClr>
              </a:solidFill>
            </a:endParaRPr>
          </a:p>
        </p:txBody>
      </p:sp>
      <p:sp>
        <p:nvSpPr>
          <p:cNvPr id="20" name="Rectangle: Rounded Corners 19">
            <a:extLst>
              <a:ext uri="{FF2B5EF4-FFF2-40B4-BE49-F238E27FC236}">
                <a16:creationId xmlns:a16="http://schemas.microsoft.com/office/drawing/2014/main" id="{1436C5B1-0965-3E31-D62A-CD8F3F3E36CE}"/>
              </a:ext>
            </a:extLst>
          </p:cNvPr>
          <p:cNvSpPr/>
          <p:nvPr/>
        </p:nvSpPr>
        <p:spPr>
          <a:xfrm>
            <a:off x="5756332" y="5760326"/>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2000</a:t>
            </a:r>
            <a:endParaRPr lang="en-US" sz="1400" dirty="0">
              <a:solidFill>
                <a:schemeClr val="bg1">
                  <a:lumMod val="95000"/>
                </a:schemeClr>
              </a:solidFill>
            </a:endParaRPr>
          </a:p>
        </p:txBody>
      </p:sp>
      <p:sp>
        <p:nvSpPr>
          <p:cNvPr id="21" name="Rectangle: Rounded Corners 20">
            <a:extLst>
              <a:ext uri="{FF2B5EF4-FFF2-40B4-BE49-F238E27FC236}">
                <a16:creationId xmlns:a16="http://schemas.microsoft.com/office/drawing/2014/main" id="{E31A7ED0-187C-D01B-9BCD-CE01CB3BB2C8}"/>
              </a:ext>
            </a:extLst>
          </p:cNvPr>
          <p:cNvSpPr/>
          <p:nvPr/>
        </p:nvSpPr>
        <p:spPr>
          <a:xfrm>
            <a:off x="866072" y="5760325"/>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2008</a:t>
            </a:r>
          </a:p>
        </p:txBody>
      </p:sp>
      <p:cxnSp>
        <p:nvCxnSpPr>
          <p:cNvPr id="22" name="Straight Connector 21">
            <a:extLst>
              <a:ext uri="{FF2B5EF4-FFF2-40B4-BE49-F238E27FC236}">
                <a16:creationId xmlns:a16="http://schemas.microsoft.com/office/drawing/2014/main" id="{2984436B-7D25-6BB0-B875-FF3507D1D9CA}"/>
              </a:ext>
            </a:extLst>
          </p:cNvPr>
          <p:cNvCxnSpPr>
            <a:cxnSpLocks/>
            <a:stCxn id="19" idx="3"/>
            <a:endCxn id="13" idx="1"/>
          </p:cNvCxnSpPr>
          <p:nvPr/>
        </p:nvCxnSpPr>
        <p:spPr>
          <a:xfrm>
            <a:off x="11199804" y="5760325"/>
            <a:ext cx="251125" cy="444400"/>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8E4E9E1-7614-E572-4E66-8F64E22F5227}"/>
              </a:ext>
            </a:extLst>
          </p:cNvPr>
          <p:cNvCxnSpPr>
            <a:cxnSpLocks/>
            <a:stCxn id="20" idx="2"/>
            <a:endCxn id="14" idx="0"/>
          </p:cNvCxnSpPr>
          <p:nvPr/>
        </p:nvCxnSpPr>
        <p:spPr>
          <a:xfrm>
            <a:off x="6095999" y="6053541"/>
            <a:ext cx="0" cy="7952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7B5332E-F3FB-C250-9728-93088A530817}"/>
              </a:ext>
            </a:extLst>
          </p:cNvPr>
          <p:cNvCxnSpPr>
            <a:cxnSpLocks/>
            <a:stCxn id="21" idx="1"/>
            <a:endCxn id="15" idx="7"/>
          </p:cNvCxnSpPr>
          <p:nvPr/>
        </p:nvCxnSpPr>
        <p:spPr>
          <a:xfrm flipH="1">
            <a:off x="741068" y="5906933"/>
            <a:ext cx="125004" cy="297791"/>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48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1F6329"/>
            </a:gs>
            <a:gs pos="0">
              <a:srgbClr val="80AE95"/>
            </a:gs>
          </a:gsLst>
          <a:lin ang="18900000" scaled="1"/>
          <a:tileRect/>
        </a:gradFill>
        <a:effectLst/>
      </p:bgPr>
    </p:bg>
    <p:spTree>
      <p:nvGrpSpPr>
        <p:cNvPr id="1" name="">
          <a:extLst>
            <a:ext uri="{FF2B5EF4-FFF2-40B4-BE49-F238E27FC236}">
              <a16:creationId xmlns:a16="http://schemas.microsoft.com/office/drawing/2014/main" id="{5B5960CB-7331-224D-16A5-71FC73A654E0}"/>
            </a:ext>
          </a:extLst>
        </p:cNvPr>
        <p:cNvGrpSpPr/>
        <p:nvPr/>
      </p:nvGrpSpPr>
      <p:grpSpPr>
        <a:xfrm>
          <a:off x="0" y="0"/>
          <a:ext cx="0" cy="0"/>
          <a:chOff x="0" y="0"/>
          <a:chExt cx="0" cy="0"/>
        </a:xfrm>
      </p:grpSpPr>
      <p:sp>
        <p:nvSpPr>
          <p:cNvPr id="26" name="Arrow: Right 25">
            <a:extLst>
              <a:ext uri="{FF2B5EF4-FFF2-40B4-BE49-F238E27FC236}">
                <a16:creationId xmlns:a16="http://schemas.microsoft.com/office/drawing/2014/main" id="{6FA488C7-54ED-9111-1FEF-5B79AFED1D1D}"/>
              </a:ext>
            </a:extLst>
          </p:cNvPr>
          <p:cNvSpPr/>
          <p:nvPr/>
        </p:nvSpPr>
        <p:spPr>
          <a:xfrm rot="10800000">
            <a:off x="6000975" y="6351416"/>
            <a:ext cx="95023"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AB29F0F-5549-B755-F6A9-340ED13CB747}"/>
              </a:ext>
            </a:extLst>
          </p:cNvPr>
          <p:cNvSpPr txBox="1"/>
          <p:nvPr/>
        </p:nvSpPr>
        <p:spPr>
          <a:xfrm>
            <a:off x="2691063" y="1618226"/>
            <a:ext cx="6809872" cy="584775"/>
          </a:xfrm>
          <a:prstGeom prst="rect">
            <a:avLst/>
          </a:prstGeom>
          <a:noFill/>
        </p:spPr>
        <p:txBody>
          <a:bodyPr wrap="square">
            <a:spAutoFit/>
          </a:bodyPr>
          <a:lstStyle>
            <a:defPPr>
              <a:defRPr lang="en-US"/>
            </a:defPPr>
            <a:lvl1pPr algn="ctr" rtl="1">
              <a:defRPr sz="3200"/>
            </a:lvl1pPr>
          </a:lstStyle>
          <a:p>
            <a:r>
              <a:rPr lang="fa-IR" dirty="0"/>
              <a:t>معرفی یخچال متصل به اینترنت</a:t>
            </a:r>
            <a:endParaRPr lang="en-US" dirty="0"/>
          </a:p>
        </p:txBody>
      </p:sp>
      <p:sp>
        <p:nvSpPr>
          <p:cNvPr id="7" name="TextBox 6">
            <a:extLst>
              <a:ext uri="{FF2B5EF4-FFF2-40B4-BE49-F238E27FC236}">
                <a16:creationId xmlns:a16="http://schemas.microsoft.com/office/drawing/2014/main" id="{97E02BCE-2267-36F6-F4CD-6EF598E50778}"/>
              </a:ext>
            </a:extLst>
          </p:cNvPr>
          <p:cNvSpPr txBox="1"/>
          <p:nvPr/>
        </p:nvSpPr>
        <p:spPr>
          <a:xfrm>
            <a:off x="1330290" y="2221067"/>
            <a:ext cx="9531417" cy="1569660"/>
          </a:xfrm>
          <a:prstGeom prst="rect">
            <a:avLst/>
          </a:prstGeom>
          <a:noFill/>
        </p:spPr>
        <p:txBody>
          <a:bodyPr wrap="square">
            <a:spAutoFit/>
          </a:bodyPr>
          <a:lstStyle>
            <a:defPPr>
              <a:defRPr lang="en-US"/>
            </a:defPPr>
            <a:lvl1pPr algn="justLow" rtl="1">
              <a:defRPr sz="2400"/>
            </a:lvl1pPr>
          </a:lstStyle>
          <a:p>
            <a:r>
              <a:rPr lang="fa-IR" dirty="0"/>
              <a:t>شرکت </a:t>
            </a:r>
            <a:r>
              <a:rPr lang="en-US" dirty="0"/>
              <a:t>LG </a:t>
            </a:r>
            <a:r>
              <a:rPr lang="fa-IR" dirty="0"/>
              <a:t>در سال 2000 اولین یخچال متصل به اینترنت را معرفی کرد. این یخچال می‌توانست موجودی مواد غذایی را پیگیری کند، تاریخ انقضا را بررسی کند و حتی به کاربر هشدار دهد. هرچند قیمت بالای آن مانع از پذیرش گسترده شد، اما این محصول نقطه عطفی در توسعه دستگاه‌های خانگی هوشمند بود.</a:t>
            </a:r>
            <a:endParaRPr lang="en-US" dirty="0"/>
          </a:p>
        </p:txBody>
      </p:sp>
      <p:sp>
        <p:nvSpPr>
          <p:cNvPr id="2" name="Rectangle: Rounded Corners 1">
            <a:extLst>
              <a:ext uri="{FF2B5EF4-FFF2-40B4-BE49-F238E27FC236}">
                <a16:creationId xmlns:a16="http://schemas.microsoft.com/office/drawing/2014/main" id="{B434CEEC-FD0F-5404-BE6E-C7F396A379A7}"/>
              </a:ext>
            </a:extLst>
          </p:cNvPr>
          <p:cNvSpPr/>
          <p:nvPr/>
        </p:nvSpPr>
        <p:spPr>
          <a:xfrm>
            <a:off x="5756332" y="81174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1982</a:t>
            </a:r>
            <a:endParaRPr lang="en-US" sz="1400" dirty="0">
              <a:solidFill>
                <a:schemeClr val="bg1">
                  <a:lumMod val="95000"/>
                </a:schemeClr>
              </a:solidFill>
            </a:endParaRPr>
          </a:p>
        </p:txBody>
      </p:sp>
      <p:cxnSp>
        <p:nvCxnSpPr>
          <p:cNvPr id="4" name="Straight Connector 3">
            <a:extLst>
              <a:ext uri="{FF2B5EF4-FFF2-40B4-BE49-F238E27FC236}">
                <a16:creationId xmlns:a16="http://schemas.microsoft.com/office/drawing/2014/main" id="{6BAC6F13-BF61-AB78-525D-777889164124}"/>
              </a:ext>
            </a:extLst>
          </p:cNvPr>
          <p:cNvCxnSpPr>
            <a:cxnSpLocks/>
            <a:stCxn id="9" idx="0"/>
            <a:endCxn id="2" idx="0"/>
          </p:cNvCxnSpPr>
          <p:nvPr/>
        </p:nvCxnSpPr>
        <p:spPr>
          <a:xfrm>
            <a:off x="6095999" y="724929"/>
            <a:ext cx="0" cy="86818"/>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4FDFDD22-BEFD-1E91-74F5-5A9664862FAD}"/>
              </a:ext>
            </a:extLst>
          </p:cNvPr>
          <p:cNvSpPr/>
          <p:nvPr/>
        </p:nvSpPr>
        <p:spPr>
          <a:xfrm>
            <a:off x="10521587" y="81174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1990</a:t>
            </a:r>
            <a:endParaRPr lang="en-US" sz="1400" dirty="0">
              <a:solidFill>
                <a:schemeClr val="bg1">
                  <a:lumMod val="95000"/>
                </a:schemeClr>
              </a:solidFill>
            </a:endParaRPr>
          </a:p>
        </p:txBody>
      </p:sp>
      <p:cxnSp>
        <p:nvCxnSpPr>
          <p:cNvPr id="6" name="Straight Connector 5">
            <a:extLst>
              <a:ext uri="{FF2B5EF4-FFF2-40B4-BE49-F238E27FC236}">
                <a16:creationId xmlns:a16="http://schemas.microsoft.com/office/drawing/2014/main" id="{E142DE8D-B3DB-7A99-C226-FDD3B7B21CA8}"/>
              </a:ext>
            </a:extLst>
          </p:cNvPr>
          <p:cNvCxnSpPr>
            <a:cxnSpLocks/>
            <a:stCxn id="10" idx="7"/>
            <a:endCxn id="5" idx="3"/>
          </p:cNvCxnSpPr>
          <p:nvPr/>
        </p:nvCxnSpPr>
        <p:spPr>
          <a:xfrm flipH="1">
            <a:off x="11200920" y="653275"/>
            <a:ext cx="250010" cy="305080"/>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761ABF4A-A031-1208-AAB5-2A38C0428E79}"/>
              </a:ext>
            </a:extLst>
          </p:cNvPr>
          <p:cNvSpPr>
            <a:spLocks noChangeAspect="1"/>
          </p:cNvSpPr>
          <p:nvPr/>
        </p:nvSpPr>
        <p:spPr>
          <a:xfrm rot="10800000">
            <a:off x="323436" y="23564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64BF1AA-86DD-1395-F786-162AF6F6D47E}"/>
              </a:ext>
            </a:extLst>
          </p:cNvPr>
          <p:cNvSpPr>
            <a:spLocks noChangeAspect="1"/>
          </p:cNvSpPr>
          <p:nvPr/>
        </p:nvSpPr>
        <p:spPr>
          <a:xfrm rot="10800000">
            <a:off x="585135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824A011-34C7-54CB-51C5-83BE31A698E4}"/>
              </a:ext>
            </a:extLst>
          </p:cNvPr>
          <p:cNvSpPr>
            <a:spLocks noChangeAspect="1"/>
          </p:cNvSpPr>
          <p:nvPr/>
        </p:nvSpPr>
        <p:spPr>
          <a:xfrm rot="10800000">
            <a:off x="1137927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1DF116C-8C17-4155-60A6-8E4D55A92962}"/>
              </a:ext>
            </a:extLst>
          </p:cNvPr>
          <p:cNvSpPr/>
          <p:nvPr/>
        </p:nvSpPr>
        <p:spPr>
          <a:xfrm>
            <a:off x="812723" y="460865"/>
            <a:ext cx="5038633"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1C22464E-2267-F405-48E3-1C954BA2172F}"/>
              </a:ext>
            </a:extLst>
          </p:cNvPr>
          <p:cNvSpPr/>
          <p:nvPr/>
        </p:nvSpPr>
        <p:spPr>
          <a:xfrm>
            <a:off x="6340643" y="432628"/>
            <a:ext cx="5042599" cy="93677"/>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1417D0-59CE-DECC-2916-911929674798}"/>
              </a:ext>
            </a:extLst>
          </p:cNvPr>
          <p:cNvSpPr>
            <a:spLocks noChangeAspect="1"/>
          </p:cNvSpPr>
          <p:nvPr/>
        </p:nvSpPr>
        <p:spPr>
          <a:xfrm>
            <a:off x="11379275" y="613307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DF85CE-2F70-D5A4-5492-575E87BB88A8}"/>
              </a:ext>
            </a:extLst>
          </p:cNvPr>
          <p:cNvSpPr>
            <a:spLocks noChangeAspect="1"/>
          </p:cNvSpPr>
          <p:nvPr/>
        </p:nvSpPr>
        <p:spPr>
          <a:xfrm>
            <a:off x="585135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D9BCC14-3B72-CA0E-50C9-422E50D53B35}"/>
              </a:ext>
            </a:extLst>
          </p:cNvPr>
          <p:cNvSpPr>
            <a:spLocks noChangeAspect="1"/>
          </p:cNvSpPr>
          <p:nvPr/>
        </p:nvSpPr>
        <p:spPr>
          <a:xfrm>
            <a:off x="32343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BEA11840-ED1E-C5C7-863A-5C470D6303ED}"/>
              </a:ext>
            </a:extLst>
          </p:cNvPr>
          <p:cNvSpPr/>
          <p:nvPr/>
        </p:nvSpPr>
        <p:spPr>
          <a:xfrm rot="10800000">
            <a:off x="6340642" y="6351415"/>
            <a:ext cx="5038633"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2F7E63FA-2F1C-0CB4-F33F-84C50F964FD2}"/>
              </a:ext>
            </a:extLst>
          </p:cNvPr>
          <p:cNvSpPr/>
          <p:nvPr/>
        </p:nvSpPr>
        <p:spPr>
          <a:xfrm rot="5400000">
            <a:off x="8919847" y="3394508"/>
            <a:ext cx="5408141" cy="68983"/>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AC73C3DD-F658-64AB-F835-B8BD38B3CB52}"/>
              </a:ext>
            </a:extLst>
          </p:cNvPr>
          <p:cNvSpPr/>
          <p:nvPr/>
        </p:nvSpPr>
        <p:spPr>
          <a:xfrm>
            <a:off x="10646592" y="5753038"/>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1999</a:t>
            </a:r>
            <a:endParaRPr lang="en-US" sz="1400" dirty="0">
              <a:solidFill>
                <a:schemeClr val="bg1">
                  <a:lumMod val="95000"/>
                </a:schemeClr>
              </a:solidFill>
            </a:endParaRPr>
          </a:p>
        </p:txBody>
      </p:sp>
      <p:sp>
        <p:nvSpPr>
          <p:cNvPr id="20" name="Rectangle: Rounded Corners 19">
            <a:extLst>
              <a:ext uri="{FF2B5EF4-FFF2-40B4-BE49-F238E27FC236}">
                <a16:creationId xmlns:a16="http://schemas.microsoft.com/office/drawing/2014/main" id="{494CD912-7305-1E70-2882-C511EA98E040}"/>
              </a:ext>
            </a:extLst>
          </p:cNvPr>
          <p:cNvSpPr/>
          <p:nvPr/>
        </p:nvSpPr>
        <p:spPr>
          <a:xfrm>
            <a:off x="5542786" y="5490026"/>
            <a:ext cx="1106424" cy="429768"/>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400" dirty="0">
                <a:solidFill>
                  <a:schemeClr val="bg1">
                    <a:lumMod val="95000"/>
                  </a:schemeClr>
                </a:solidFill>
              </a:rPr>
              <a:t>2000</a:t>
            </a:r>
            <a:endParaRPr lang="en-US" sz="2400" dirty="0">
              <a:solidFill>
                <a:schemeClr val="bg1">
                  <a:lumMod val="95000"/>
                </a:schemeClr>
              </a:solidFill>
            </a:endParaRPr>
          </a:p>
        </p:txBody>
      </p:sp>
      <p:sp>
        <p:nvSpPr>
          <p:cNvPr id="21" name="Rectangle: Rounded Corners 20">
            <a:extLst>
              <a:ext uri="{FF2B5EF4-FFF2-40B4-BE49-F238E27FC236}">
                <a16:creationId xmlns:a16="http://schemas.microsoft.com/office/drawing/2014/main" id="{01D274EC-958D-7906-C07E-658E186D1A61}"/>
              </a:ext>
            </a:extLst>
          </p:cNvPr>
          <p:cNvSpPr/>
          <p:nvPr/>
        </p:nvSpPr>
        <p:spPr>
          <a:xfrm>
            <a:off x="866072" y="5760325"/>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2008</a:t>
            </a:r>
          </a:p>
        </p:txBody>
      </p:sp>
      <p:cxnSp>
        <p:nvCxnSpPr>
          <p:cNvPr id="22" name="Straight Connector 21">
            <a:extLst>
              <a:ext uri="{FF2B5EF4-FFF2-40B4-BE49-F238E27FC236}">
                <a16:creationId xmlns:a16="http://schemas.microsoft.com/office/drawing/2014/main" id="{CEA3E035-819F-FFD3-041F-F3CC20BE5CF3}"/>
              </a:ext>
            </a:extLst>
          </p:cNvPr>
          <p:cNvCxnSpPr>
            <a:cxnSpLocks/>
            <a:stCxn id="19" idx="3"/>
            <a:endCxn id="13" idx="1"/>
          </p:cNvCxnSpPr>
          <p:nvPr/>
        </p:nvCxnSpPr>
        <p:spPr>
          <a:xfrm>
            <a:off x="11325925" y="5899646"/>
            <a:ext cx="125004" cy="30507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E3B07A9-FD75-A794-10F5-E4C5C7B5150C}"/>
              </a:ext>
            </a:extLst>
          </p:cNvPr>
          <p:cNvCxnSpPr>
            <a:cxnSpLocks/>
            <a:stCxn id="20" idx="2"/>
            <a:endCxn id="14" idx="0"/>
          </p:cNvCxnSpPr>
          <p:nvPr/>
        </p:nvCxnSpPr>
        <p:spPr>
          <a:xfrm>
            <a:off x="6095998" y="5919794"/>
            <a:ext cx="1" cy="213276"/>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B291731-C435-E918-83BF-E194617BC83B}"/>
              </a:ext>
            </a:extLst>
          </p:cNvPr>
          <p:cNvCxnSpPr>
            <a:cxnSpLocks/>
            <a:stCxn id="21" idx="1"/>
            <a:endCxn id="15" idx="7"/>
          </p:cNvCxnSpPr>
          <p:nvPr/>
        </p:nvCxnSpPr>
        <p:spPr>
          <a:xfrm flipH="1">
            <a:off x="741068" y="5906933"/>
            <a:ext cx="125004" cy="297791"/>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0853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1F6329"/>
            </a:gs>
            <a:gs pos="0">
              <a:srgbClr val="80AE95"/>
            </a:gs>
          </a:gsLst>
          <a:lin ang="18900000" scaled="1"/>
          <a:tileRect/>
        </a:gradFill>
        <a:effectLst/>
      </p:bgPr>
    </p:bg>
    <p:spTree>
      <p:nvGrpSpPr>
        <p:cNvPr id="1" name="">
          <a:extLst>
            <a:ext uri="{FF2B5EF4-FFF2-40B4-BE49-F238E27FC236}">
              <a16:creationId xmlns:a16="http://schemas.microsoft.com/office/drawing/2014/main" id="{E144B18B-BD7C-4C09-4C08-84F64F9E39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1DE2A0-5447-751A-6394-71F35F5D3CB5}"/>
              </a:ext>
            </a:extLst>
          </p:cNvPr>
          <p:cNvSpPr txBox="1"/>
          <p:nvPr/>
        </p:nvSpPr>
        <p:spPr>
          <a:xfrm>
            <a:off x="2416563" y="1567426"/>
            <a:ext cx="7358870" cy="584775"/>
          </a:xfrm>
          <a:prstGeom prst="rect">
            <a:avLst/>
          </a:prstGeom>
          <a:noFill/>
        </p:spPr>
        <p:txBody>
          <a:bodyPr wrap="square">
            <a:spAutoFit/>
          </a:bodyPr>
          <a:lstStyle>
            <a:defPPr>
              <a:defRPr lang="en-US"/>
            </a:defPPr>
            <a:lvl1pPr algn="ctr" rtl="1">
              <a:defRPr sz="3200"/>
            </a:lvl1pPr>
          </a:lstStyle>
          <a:p>
            <a:r>
              <a:rPr lang="fa-IR" dirty="0"/>
              <a:t>تعداد دستگاه‌های متصل از جمعیت جهان پیشی گرفت</a:t>
            </a:r>
            <a:endParaRPr lang="en-US" dirty="0"/>
          </a:p>
        </p:txBody>
      </p:sp>
      <p:sp>
        <p:nvSpPr>
          <p:cNvPr id="7" name="TextBox 6">
            <a:extLst>
              <a:ext uri="{FF2B5EF4-FFF2-40B4-BE49-F238E27FC236}">
                <a16:creationId xmlns:a16="http://schemas.microsoft.com/office/drawing/2014/main" id="{9A5CF556-F076-F278-81F0-C26C97683CFA}"/>
              </a:ext>
            </a:extLst>
          </p:cNvPr>
          <p:cNvSpPr txBox="1"/>
          <p:nvPr/>
        </p:nvSpPr>
        <p:spPr>
          <a:xfrm>
            <a:off x="1330290" y="2221067"/>
            <a:ext cx="9531417" cy="1200329"/>
          </a:xfrm>
          <a:prstGeom prst="rect">
            <a:avLst/>
          </a:prstGeom>
          <a:noFill/>
        </p:spPr>
        <p:txBody>
          <a:bodyPr wrap="square">
            <a:spAutoFit/>
          </a:bodyPr>
          <a:lstStyle>
            <a:defPPr>
              <a:defRPr lang="en-US"/>
            </a:defPPr>
            <a:lvl1pPr algn="justLow" rtl="1">
              <a:defRPr sz="2400"/>
            </a:lvl1pPr>
          </a:lstStyle>
          <a:p>
            <a:r>
              <a:rPr lang="fa-IR" dirty="0"/>
              <a:t>در سال 2008 ، برای اولین بار در تاریخ، تعداد دستگاه‌های متصل به اینترنت از جمعیت انسانی جهان بیشتر شد. این رویداد به‌عنوان نقطه عطفی در پذیرش گسترده فناوری </a:t>
            </a:r>
            <a:r>
              <a:rPr lang="en-US" dirty="0"/>
              <a:t>IoT</a:t>
            </a:r>
            <a:r>
              <a:rPr lang="fa-IR" dirty="0"/>
              <a:t> </a:t>
            </a:r>
            <a:r>
              <a:rPr lang="en-US" dirty="0"/>
              <a:t> </a:t>
            </a:r>
            <a:r>
              <a:rPr lang="fa-IR" dirty="0"/>
              <a:t>و آغاز دوران جدیدی از اتصال اشیاء به اینترنت شناخته می‌شود.</a:t>
            </a:r>
            <a:endParaRPr lang="en-US" dirty="0"/>
          </a:p>
        </p:txBody>
      </p:sp>
      <p:sp>
        <p:nvSpPr>
          <p:cNvPr id="2" name="Rectangle: Rounded Corners 1">
            <a:extLst>
              <a:ext uri="{FF2B5EF4-FFF2-40B4-BE49-F238E27FC236}">
                <a16:creationId xmlns:a16="http://schemas.microsoft.com/office/drawing/2014/main" id="{072DB741-69C6-09CF-2F1C-BD6B0F08A3E0}"/>
              </a:ext>
            </a:extLst>
          </p:cNvPr>
          <p:cNvSpPr/>
          <p:nvPr/>
        </p:nvSpPr>
        <p:spPr>
          <a:xfrm>
            <a:off x="5756332" y="81174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1982</a:t>
            </a:r>
            <a:endParaRPr lang="en-US" sz="1400" dirty="0">
              <a:solidFill>
                <a:schemeClr val="bg1">
                  <a:lumMod val="95000"/>
                </a:schemeClr>
              </a:solidFill>
            </a:endParaRPr>
          </a:p>
        </p:txBody>
      </p:sp>
      <p:cxnSp>
        <p:nvCxnSpPr>
          <p:cNvPr id="4" name="Straight Connector 3">
            <a:extLst>
              <a:ext uri="{FF2B5EF4-FFF2-40B4-BE49-F238E27FC236}">
                <a16:creationId xmlns:a16="http://schemas.microsoft.com/office/drawing/2014/main" id="{67B0BBD1-1D11-C60D-E6ED-3C0F949099C8}"/>
              </a:ext>
            </a:extLst>
          </p:cNvPr>
          <p:cNvCxnSpPr>
            <a:cxnSpLocks/>
            <a:stCxn id="9" idx="0"/>
            <a:endCxn id="2" idx="0"/>
          </p:cNvCxnSpPr>
          <p:nvPr/>
        </p:nvCxnSpPr>
        <p:spPr>
          <a:xfrm>
            <a:off x="6095999" y="724929"/>
            <a:ext cx="0" cy="86818"/>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0F1D695B-3E5E-1A20-2CDD-1DC0912D15B9}"/>
              </a:ext>
            </a:extLst>
          </p:cNvPr>
          <p:cNvSpPr/>
          <p:nvPr/>
        </p:nvSpPr>
        <p:spPr>
          <a:xfrm>
            <a:off x="10521587" y="81174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1990</a:t>
            </a:r>
            <a:endParaRPr lang="en-US" sz="1400" dirty="0">
              <a:solidFill>
                <a:schemeClr val="bg1">
                  <a:lumMod val="95000"/>
                </a:schemeClr>
              </a:solidFill>
            </a:endParaRPr>
          </a:p>
        </p:txBody>
      </p:sp>
      <p:cxnSp>
        <p:nvCxnSpPr>
          <p:cNvPr id="6" name="Straight Connector 5">
            <a:extLst>
              <a:ext uri="{FF2B5EF4-FFF2-40B4-BE49-F238E27FC236}">
                <a16:creationId xmlns:a16="http://schemas.microsoft.com/office/drawing/2014/main" id="{F58A69F7-52CC-8689-80FB-399EB7ECAE8E}"/>
              </a:ext>
            </a:extLst>
          </p:cNvPr>
          <p:cNvCxnSpPr>
            <a:cxnSpLocks/>
            <a:stCxn id="10" idx="7"/>
            <a:endCxn id="5" idx="3"/>
          </p:cNvCxnSpPr>
          <p:nvPr/>
        </p:nvCxnSpPr>
        <p:spPr>
          <a:xfrm flipH="1">
            <a:off x="11200920" y="653275"/>
            <a:ext cx="250010" cy="305080"/>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8" name="Oval 7">
            <a:extLst>
              <a:ext uri="{FF2B5EF4-FFF2-40B4-BE49-F238E27FC236}">
                <a16:creationId xmlns:a16="http://schemas.microsoft.com/office/drawing/2014/main" id="{B417C893-6F59-BBB6-6664-004F312D7A4D}"/>
              </a:ext>
            </a:extLst>
          </p:cNvPr>
          <p:cNvSpPr>
            <a:spLocks noChangeAspect="1"/>
          </p:cNvSpPr>
          <p:nvPr/>
        </p:nvSpPr>
        <p:spPr>
          <a:xfrm rot="10800000">
            <a:off x="323436" y="23564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3977A71-0548-FBAC-CDC2-D4F191213322}"/>
              </a:ext>
            </a:extLst>
          </p:cNvPr>
          <p:cNvSpPr>
            <a:spLocks noChangeAspect="1"/>
          </p:cNvSpPr>
          <p:nvPr/>
        </p:nvSpPr>
        <p:spPr>
          <a:xfrm rot="10800000">
            <a:off x="585135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E9CF62-DB9A-04B1-022D-6FFA5E154AF7}"/>
              </a:ext>
            </a:extLst>
          </p:cNvPr>
          <p:cNvSpPr>
            <a:spLocks noChangeAspect="1"/>
          </p:cNvSpPr>
          <p:nvPr/>
        </p:nvSpPr>
        <p:spPr>
          <a:xfrm rot="10800000">
            <a:off x="11379276" y="23564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DB61F6EF-7B2E-9C90-C8A3-345763689474}"/>
              </a:ext>
            </a:extLst>
          </p:cNvPr>
          <p:cNvSpPr/>
          <p:nvPr/>
        </p:nvSpPr>
        <p:spPr>
          <a:xfrm>
            <a:off x="812723" y="460865"/>
            <a:ext cx="5038633"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5ACB01C1-BDD1-0E8F-75CD-D32176F3F007}"/>
              </a:ext>
            </a:extLst>
          </p:cNvPr>
          <p:cNvSpPr/>
          <p:nvPr/>
        </p:nvSpPr>
        <p:spPr>
          <a:xfrm>
            <a:off x="6340643" y="432628"/>
            <a:ext cx="5042599" cy="93677"/>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97DAB065-FCE7-6AF5-4E75-47975389EAE0}"/>
              </a:ext>
            </a:extLst>
          </p:cNvPr>
          <p:cNvSpPr>
            <a:spLocks noChangeAspect="1"/>
          </p:cNvSpPr>
          <p:nvPr/>
        </p:nvSpPr>
        <p:spPr>
          <a:xfrm>
            <a:off x="11379275" y="6133071"/>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C4A7900-292F-A822-60B6-D2EA04480F84}"/>
              </a:ext>
            </a:extLst>
          </p:cNvPr>
          <p:cNvSpPr>
            <a:spLocks noChangeAspect="1"/>
          </p:cNvSpPr>
          <p:nvPr/>
        </p:nvSpPr>
        <p:spPr>
          <a:xfrm>
            <a:off x="585135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F5AFD8A-958F-AB13-04C2-FF896E04B532}"/>
              </a:ext>
            </a:extLst>
          </p:cNvPr>
          <p:cNvSpPr>
            <a:spLocks noChangeAspect="1"/>
          </p:cNvSpPr>
          <p:nvPr/>
        </p:nvSpPr>
        <p:spPr>
          <a:xfrm>
            <a:off x="323435" y="6133070"/>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C06CB00E-E6F9-D2D8-8E82-2104BA8949C6}"/>
              </a:ext>
            </a:extLst>
          </p:cNvPr>
          <p:cNvSpPr/>
          <p:nvPr/>
        </p:nvSpPr>
        <p:spPr>
          <a:xfrm rot="10800000">
            <a:off x="6340642" y="6351415"/>
            <a:ext cx="5038633"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7E48BDB0-E76B-B436-02C4-E731DE60B69B}"/>
              </a:ext>
            </a:extLst>
          </p:cNvPr>
          <p:cNvSpPr/>
          <p:nvPr/>
        </p:nvSpPr>
        <p:spPr>
          <a:xfrm rot="10800000">
            <a:off x="808756" y="6331694"/>
            <a:ext cx="5042599" cy="93677"/>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0E293D4E-35AC-630D-B73F-565B1E963B25}"/>
              </a:ext>
            </a:extLst>
          </p:cNvPr>
          <p:cNvSpPr/>
          <p:nvPr/>
        </p:nvSpPr>
        <p:spPr>
          <a:xfrm rot="5400000">
            <a:off x="8919847" y="3394508"/>
            <a:ext cx="5408141" cy="68983"/>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BC7810C2-9FC7-3DBD-F4CC-49EFFD1619AE}"/>
              </a:ext>
            </a:extLst>
          </p:cNvPr>
          <p:cNvSpPr/>
          <p:nvPr/>
        </p:nvSpPr>
        <p:spPr>
          <a:xfrm>
            <a:off x="10646592" y="5753038"/>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1999</a:t>
            </a:r>
            <a:endParaRPr lang="en-US" sz="1400" dirty="0">
              <a:solidFill>
                <a:schemeClr val="bg1">
                  <a:lumMod val="95000"/>
                </a:schemeClr>
              </a:solidFill>
            </a:endParaRPr>
          </a:p>
        </p:txBody>
      </p:sp>
      <p:sp>
        <p:nvSpPr>
          <p:cNvPr id="20" name="Rectangle: Rounded Corners 19">
            <a:extLst>
              <a:ext uri="{FF2B5EF4-FFF2-40B4-BE49-F238E27FC236}">
                <a16:creationId xmlns:a16="http://schemas.microsoft.com/office/drawing/2014/main" id="{E7A34D37-AF5E-610D-5CFF-95F56A9DE8B4}"/>
              </a:ext>
            </a:extLst>
          </p:cNvPr>
          <p:cNvSpPr/>
          <p:nvPr/>
        </p:nvSpPr>
        <p:spPr>
          <a:xfrm>
            <a:off x="5756332" y="5760326"/>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2000</a:t>
            </a:r>
            <a:endParaRPr lang="en-US" sz="1400" dirty="0">
              <a:solidFill>
                <a:schemeClr val="bg1">
                  <a:lumMod val="95000"/>
                </a:schemeClr>
              </a:solidFill>
            </a:endParaRPr>
          </a:p>
        </p:txBody>
      </p:sp>
      <p:sp>
        <p:nvSpPr>
          <p:cNvPr id="21" name="Rectangle: Rounded Corners 20">
            <a:extLst>
              <a:ext uri="{FF2B5EF4-FFF2-40B4-BE49-F238E27FC236}">
                <a16:creationId xmlns:a16="http://schemas.microsoft.com/office/drawing/2014/main" id="{1B730E47-2510-01EA-5E13-C2FE89C0C405}"/>
              </a:ext>
            </a:extLst>
          </p:cNvPr>
          <p:cNvSpPr/>
          <p:nvPr/>
        </p:nvSpPr>
        <p:spPr>
          <a:xfrm>
            <a:off x="992193" y="5606393"/>
            <a:ext cx="1106424" cy="429768"/>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400" dirty="0">
                <a:solidFill>
                  <a:schemeClr val="bg1">
                    <a:lumMod val="95000"/>
                  </a:schemeClr>
                </a:solidFill>
              </a:rPr>
              <a:t>2008</a:t>
            </a:r>
          </a:p>
        </p:txBody>
      </p:sp>
      <p:cxnSp>
        <p:nvCxnSpPr>
          <p:cNvPr id="22" name="Straight Connector 21">
            <a:extLst>
              <a:ext uri="{FF2B5EF4-FFF2-40B4-BE49-F238E27FC236}">
                <a16:creationId xmlns:a16="http://schemas.microsoft.com/office/drawing/2014/main" id="{95F09F76-BDE7-EC70-DCF5-89A0A39051D8}"/>
              </a:ext>
            </a:extLst>
          </p:cNvPr>
          <p:cNvCxnSpPr>
            <a:cxnSpLocks/>
            <a:stCxn id="19" idx="3"/>
            <a:endCxn id="13" idx="1"/>
          </p:cNvCxnSpPr>
          <p:nvPr/>
        </p:nvCxnSpPr>
        <p:spPr>
          <a:xfrm>
            <a:off x="11325925" y="5899646"/>
            <a:ext cx="125004" cy="30507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E8C66EE-DCE2-3DAC-17C8-F4C2C6B85055}"/>
              </a:ext>
            </a:extLst>
          </p:cNvPr>
          <p:cNvCxnSpPr>
            <a:cxnSpLocks/>
            <a:stCxn id="20" idx="2"/>
            <a:endCxn id="14" idx="0"/>
          </p:cNvCxnSpPr>
          <p:nvPr/>
        </p:nvCxnSpPr>
        <p:spPr>
          <a:xfrm>
            <a:off x="6095999" y="6053541"/>
            <a:ext cx="0" cy="7952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C008A30-7CD8-2107-2454-CEF970800BE8}"/>
              </a:ext>
            </a:extLst>
          </p:cNvPr>
          <p:cNvCxnSpPr>
            <a:cxnSpLocks/>
            <a:stCxn id="21" idx="1"/>
            <a:endCxn id="15" idx="7"/>
          </p:cNvCxnSpPr>
          <p:nvPr/>
        </p:nvCxnSpPr>
        <p:spPr>
          <a:xfrm flipH="1">
            <a:off x="741068" y="5821277"/>
            <a:ext cx="251125" cy="383447"/>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grpSp>
        <p:nvGrpSpPr>
          <p:cNvPr id="112" name="Group 111">
            <a:extLst>
              <a:ext uri="{FF2B5EF4-FFF2-40B4-BE49-F238E27FC236}">
                <a16:creationId xmlns:a16="http://schemas.microsoft.com/office/drawing/2014/main" id="{49FA4B22-768A-16B0-B418-3A20E16CA206}"/>
              </a:ext>
            </a:extLst>
          </p:cNvPr>
          <p:cNvGrpSpPr>
            <a:grpSpLocks noChangeAspect="1"/>
          </p:cNvGrpSpPr>
          <p:nvPr/>
        </p:nvGrpSpPr>
        <p:grpSpPr>
          <a:xfrm rot="19709680">
            <a:off x="-4929748" y="10106981"/>
            <a:ext cx="7893798" cy="4384471"/>
            <a:chOff x="-582473" y="-8529"/>
            <a:chExt cx="12822986" cy="7067465"/>
          </a:xfrm>
        </p:grpSpPr>
        <p:sp>
          <p:nvSpPr>
            <p:cNvPr id="113" name="Rectangle 112">
              <a:extLst>
                <a:ext uri="{FF2B5EF4-FFF2-40B4-BE49-F238E27FC236}">
                  <a16:creationId xmlns:a16="http://schemas.microsoft.com/office/drawing/2014/main" id="{29A3A5B0-3CD5-C36D-B4B2-BDC26D67EB92}"/>
                </a:ext>
              </a:extLst>
            </p:cNvPr>
            <p:cNvSpPr/>
            <p:nvPr/>
          </p:nvSpPr>
          <p:spPr>
            <a:xfrm>
              <a:off x="51561" y="-8529"/>
              <a:ext cx="12188952" cy="68580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Freeform: Shape 113">
              <a:extLst>
                <a:ext uri="{FF2B5EF4-FFF2-40B4-BE49-F238E27FC236}">
                  <a16:creationId xmlns:a16="http://schemas.microsoft.com/office/drawing/2014/main" id="{75CC8861-D4D7-051C-BC80-E3304F99AF77}"/>
                </a:ext>
              </a:extLst>
            </p:cNvPr>
            <p:cNvSpPr/>
            <p:nvPr/>
          </p:nvSpPr>
          <p:spPr>
            <a:xfrm rot="16200000">
              <a:off x="-710426" y="258003"/>
              <a:ext cx="914400" cy="658494"/>
            </a:xfrm>
            <a:custGeom>
              <a:avLst/>
              <a:gdLst/>
              <a:ahLst/>
              <a:cxnLst/>
              <a:rect l="l" t="t" r="r" b="b"/>
              <a:pathLst>
                <a:path w="914400" h="658494">
                  <a:moveTo>
                    <a:pt x="654934" y="348468"/>
                  </a:moveTo>
                  <a:cubicBezTo>
                    <a:pt x="646203" y="342317"/>
                    <a:pt x="637075" y="333833"/>
                    <a:pt x="627550" y="323019"/>
                  </a:cubicBezTo>
                  <a:cubicBezTo>
                    <a:pt x="618025" y="312204"/>
                    <a:pt x="609591" y="299702"/>
                    <a:pt x="602249" y="285514"/>
                  </a:cubicBezTo>
                  <a:cubicBezTo>
                    <a:pt x="594907" y="271326"/>
                    <a:pt x="589847" y="255996"/>
                    <a:pt x="587069" y="239526"/>
                  </a:cubicBezTo>
                  <a:lnTo>
                    <a:pt x="540039" y="239526"/>
                  </a:lnTo>
                  <a:cubicBezTo>
                    <a:pt x="542420" y="256195"/>
                    <a:pt x="546290" y="271276"/>
                    <a:pt x="551647" y="284770"/>
                  </a:cubicBezTo>
                  <a:cubicBezTo>
                    <a:pt x="557005" y="298264"/>
                    <a:pt x="563107" y="309922"/>
                    <a:pt x="569953" y="319744"/>
                  </a:cubicBezTo>
                  <a:cubicBezTo>
                    <a:pt x="576799" y="329567"/>
                    <a:pt x="583894" y="337157"/>
                    <a:pt x="591236" y="342515"/>
                  </a:cubicBezTo>
                  <a:lnTo>
                    <a:pt x="265005" y="342515"/>
                  </a:lnTo>
                  <a:lnTo>
                    <a:pt x="265005" y="394605"/>
                  </a:lnTo>
                  <a:lnTo>
                    <a:pt x="654934" y="394605"/>
                  </a:lnTo>
                  <a:close/>
                  <a:moveTo>
                    <a:pt x="914400" y="216276"/>
                  </a:moveTo>
                  <a:lnTo>
                    <a:pt x="914400" y="658494"/>
                  </a:lnTo>
                  <a:lnTo>
                    <a:pt x="0" y="658494"/>
                  </a:lnTo>
                  <a:lnTo>
                    <a:pt x="0" y="216276"/>
                  </a:lnTo>
                  <a:cubicBezTo>
                    <a:pt x="0" y="96830"/>
                    <a:pt x="96830" y="0"/>
                    <a:pt x="216276" y="0"/>
                  </a:cubicBezTo>
                  <a:lnTo>
                    <a:pt x="698124" y="0"/>
                  </a:lnTo>
                  <a:cubicBezTo>
                    <a:pt x="817570" y="0"/>
                    <a:pt x="914400" y="96830"/>
                    <a:pt x="914400" y="216276"/>
                  </a:cubicBezTo>
                  <a:close/>
                </a:path>
              </a:pathLst>
            </a:custGeom>
            <a:solidFill>
              <a:srgbClr val="0A6B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5" name="TextBox 114">
              <a:extLst>
                <a:ext uri="{FF2B5EF4-FFF2-40B4-BE49-F238E27FC236}">
                  <a16:creationId xmlns:a16="http://schemas.microsoft.com/office/drawing/2014/main" id="{4DDD05F3-460B-6328-F5D0-66BF74B8AC0E}"/>
                </a:ext>
              </a:extLst>
            </p:cNvPr>
            <p:cNvSpPr txBox="1"/>
            <p:nvPr/>
          </p:nvSpPr>
          <p:spPr>
            <a:xfrm>
              <a:off x="3866937" y="721190"/>
              <a:ext cx="6080906" cy="584775"/>
            </a:xfrm>
            <a:prstGeom prst="rect">
              <a:avLst/>
            </a:prstGeom>
            <a:noFill/>
          </p:spPr>
          <p:txBody>
            <a:bodyPr wrap="square">
              <a:spAutoFit/>
            </a:bodyPr>
            <a:lstStyle/>
            <a:p>
              <a:pPr algn="r" rtl="1"/>
              <a:r>
                <a:rPr lang="fa-IR" sz="3200" dirty="0"/>
                <a:t>۱. لایه ادراک (</a:t>
              </a:r>
              <a:r>
                <a:rPr lang="en-US" sz="3200" dirty="0"/>
                <a:t>Perception Layer</a:t>
              </a:r>
              <a:r>
                <a:rPr lang="fa-IR" sz="3200" dirty="0"/>
                <a:t>)</a:t>
              </a:r>
              <a:endParaRPr lang="en-US" sz="3200" dirty="0"/>
            </a:p>
          </p:txBody>
        </p:sp>
        <p:sp>
          <p:nvSpPr>
            <p:cNvPr id="116" name="TextBox 115">
              <a:extLst>
                <a:ext uri="{FF2B5EF4-FFF2-40B4-BE49-F238E27FC236}">
                  <a16:creationId xmlns:a16="http://schemas.microsoft.com/office/drawing/2014/main" id="{CD5306CA-89AE-43D8-5AF2-C039C5BDF585}"/>
                </a:ext>
              </a:extLst>
            </p:cNvPr>
            <p:cNvSpPr txBox="1"/>
            <p:nvPr/>
          </p:nvSpPr>
          <p:spPr>
            <a:xfrm>
              <a:off x="904291" y="1519631"/>
              <a:ext cx="8354009" cy="1938992"/>
            </a:xfrm>
            <a:prstGeom prst="rect">
              <a:avLst/>
            </a:prstGeom>
            <a:noFill/>
          </p:spPr>
          <p:txBody>
            <a:bodyPr wrap="square">
              <a:spAutoFit/>
            </a:bodyPr>
            <a:lstStyle/>
            <a:p>
              <a:pPr algn="justLow" rtl="1"/>
              <a:r>
                <a:rPr lang="en-US" sz="2400" dirty="0"/>
                <a:t>  </a:t>
              </a:r>
              <a:r>
                <a:rPr lang="fa-IR" sz="2400" dirty="0"/>
                <a:t>این لایه به‌عنوان پایه‌ای‌ترین سطح در معماری </a:t>
              </a:r>
              <a:r>
                <a:rPr lang="en-US" sz="2400" dirty="0"/>
                <a:t>IoT، </a:t>
              </a:r>
              <a:r>
                <a:rPr lang="fa-IR" sz="2400" dirty="0"/>
                <a:t>مسئول جمع‌آوری داده‌ها از محیط فیزیکی است.</a:t>
              </a:r>
            </a:p>
            <a:p>
              <a:pPr algn="justLow" rtl="1"/>
              <a:r>
                <a:rPr lang="fa-IR" sz="2400" dirty="0"/>
                <a:t> </a:t>
              </a:r>
              <a:r>
                <a:rPr lang="en-US" sz="2400" dirty="0"/>
                <a:t> </a:t>
              </a:r>
              <a:r>
                <a:rPr lang="fa-IR" sz="2400" dirty="0"/>
                <a:t>سنسورها، دوربین‌ها، </a:t>
              </a:r>
              <a:r>
                <a:rPr lang="en-US" sz="2400" dirty="0"/>
                <a:t>RFID</a:t>
              </a:r>
              <a:r>
                <a:rPr lang="fa-IR" sz="2400" dirty="0"/>
                <a:t>ها و سایر دستگاه‌های جمع‌آوری اطلاعات در این لایه قرار دارند. هدف اصلی این لایه، تبدیل اطلاعات فیزیکی به سیگنال‌های دیجیتال قابل پردازش است. </a:t>
              </a:r>
              <a:endParaRPr lang="en-US" sz="2400" dirty="0"/>
            </a:p>
          </p:txBody>
        </p:sp>
        <p:pic>
          <p:nvPicPr>
            <p:cNvPr id="117" name="Picture 2" descr="What is RFID?">
              <a:extLst>
                <a:ext uri="{FF2B5EF4-FFF2-40B4-BE49-F238E27FC236}">
                  <a16:creationId xmlns:a16="http://schemas.microsoft.com/office/drawing/2014/main" id="{990D0901-2270-F272-D06D-396C5EBE0DE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19529">
              <a:off x="-191868" y="3633583"/>
              <a:ext cx="4563446" cy="2806519"/>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Light Sensor Definition, Types and Applications - Renke">
              <a:extLst>
                <a:ext uri="{FF2B5EF4-FFF2-40B4-BE49-F238E27FC236}">
                  <a16:creationId xmlns:a16="http://schemas.microsoft.com/office/drawing/2014/main" id="{0A8A8D7E-85DF-A4C1-9901-1C4B391788E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7500" y1="38000" x2="18750" y2="28750"/>
                          <a14:foregroundMark x1="18750" y1="28750" x2="32000" y2="30750"/>
                          <a14:foregroundMark x1="32000" y1="30750" x2="32500" y2="32750"/>
                          <a14:foregroundMark x1="69250" y1="49750" x2="69750" y2="55500"/>
                          <a14:foregroundMark x1="69750" y1="63500" x2="66500" y2="70500"/>
                          <a14:foregroundMark x1="80500" y1="60750" x2="65500" y2="75500"/>
                          <a14:foregroundMark x1="82500" y1="61750" x2="65500" y2="78000"/>
                          <a14:foregroundMark x1="75500" y1="72000" x2="82750" y2="77000"/>
                          <a14:foregroundMark x1="82500" y1="61750" x2="79000" y2="76750"/>
                          <a14:foregroundMark x1="79000" y1="76750" x2="77500" y2="79500"/>
                          <a14:foregroundMark x1="82250" y1="62000" x2="80750" y2="75500"/>
                          <a14:foregroundMark x1="80750" y1="75500" x2="80250" y2="76000"/>
                          <a14:foregroundMark x1="89750" y1="67000" x2="84250" y2="64750"/>
                          <a14:foregroundMark x1="87250" y1="68500" x2="82750" y2="73000"/>
                          <a14:foregroundMark x1="85250" y1="64500" x2="85250" y2="64500"/>
                          <a14:foregroundMark x1="84750" y1="63750" x2="84750" y2="63750"/>
                          <a14:foregroundMark x1="84250" y1="63000" x2="84250" y2="63000"/>
                          <a14:foregroundMark x1="83750" y1="62750" x2="83750" y2="62750"/>
                        </a14:backgroundRemoval>
                      </a14:imgEffect>
                    </a14:imgLayer>
                  </a14:imgProps>
                </a:ext>
                <a:ext uri="{28A0092B-C50C-407E-A947-70E740481C1C}">
                  <a14:useLocalDpi xmlns:a14="http://schemas.microsoft.com/office/drawing/2010/main" val="0"/>
                </a:ext>
              </a:extLst>
            </a:blip>
            <a:srcRect/>
            <a:stretch>
              <a:fillRect/>
            </a:stretch>
          </p:blipFill>
          <p:spPr bwMode="auto">
            <a:xfrm rot="2194324">
              <a:off x="4611933" y="3221986"/>
              <a:ext cx="3529593" cy="3529593"/>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Sound Sensor Module - ADIY">
              <a:extLst>
                <a:ext uri="{FF2B5EF4-FFF2-40B4-BE49-F238E27FC236}">
                  <a16:creationId xmlns:a16="http://schemas.microsoft.com/office/drawing/2014/main" id="{1F453FD6-655F-7C8A-5956-ECEEC874248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97728">
              <a:off x="6462560" y="3127841"/>
              <a:ext cx="3931095" cy="3931095"/>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8" descr="What is ultrasonic sensor? How to use ultrasonic sensor? (2020)">
              <a:extLst>
                <a:ext uri="{FF2B5EF4-FFF2-40B4-BE49-F238E27FC236}">
                  <a16:creationId xmlns:a16="http://schemas.microsoft.com/office/drawing/2014/main" id="{9FDC20B2-FF13-618F-9A4A-858123F73E5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000" b="89778" l="9778" r="89778">
                          <a14:foregroundMark x1="47556" y1="19556" x2="69778" y2="9333"/>
                          <a14:foregroundMark x1="69778" y1="9333" x2="73778" y2="24889"/>
                          <a14:foregroundMark x1="75111" y1="19111" x2="75111" y2="19111"/>
                          <a14:foregroundMark x1="81333" y1="18667" x2="80444" y2="16889"/>
                          <a14:foregroundMark x1="79111" y1="15556" x2="79111" y2="15556"/>
                          <a14:foregroundMark x1="78667" y1="14222" x2="76000" y2="12444"/>
                          <a14:foregroundMark x1="75556" y1="12000" x2="72444" y2="10222"/>
                          <a14:foregroundMark x1="72444" y1="10222" x2="70222" y2="9778"/>
                          <a14:foregroundMark x1="69778" y1="9778" x2="66222" y2="9778"/>
                          <a14:foregroundMark x1="64444" y1="9778" x2="61778" y2="9778"/>
                          <a14:foregroundMark x1="60889" y1="9778" x2="58222" y2="9778"/>
                          <a14:foregroundMark x1="63556" y1="8000" x2="63556" y2="8000"/>
                          <a14:foregroundMark x1="63556" y1="8000" x2="63556" y2="8000"/>
                          <a14:foregroundMark x1="63556" y1="8000" x2="63556" y2="8000"/>
                          <a14:foregroundMark x1="61333" y1="8444" x2="59556" y2="8889"/>
                          <a14:foregroundMark x1="59556" y1="8889" x2="57778" y2="8889"/>
                          <a14:foregroundMark x1="57333" y1="9778" x2="54667" y2="12000"/>
                          <a14:foregroundMark x1="53778" y1="13333" x2="53778" y2="13333"/>
                          <a14:foregroundMark x1="52000" y1="15111" x2="50222" y2="16889"/>
                          <a14:foregroundMark x1="47556" y1="18667" x2="47556" y2="18667"/>
                          <a14:foregroundMark x1="48444" y1="15111" x2="50667" y2="13333"/>
                          <a14:foregroundMark x1="52444" y1="12444" x2="56444" y2="10222"/>
                          <a14:foregroundMark x1="59111" y1="8889" x2="63111" y2="8889"/>
                          <a14:foregroundMark x1="64889" y1="8889" x2="64889" y2="8889"/>
                          <a14:foregroundMark x1="68444" y1="8889" x2="68444" y2="8889"/>
                          <a14:foregroundMark x1="41333" y1="46222" x2="40000" y2="42667"/>
                          <a14:foregroundMark x1="39556" y1="41778" x2="39556" y2="41778"/>
                          <a14:foregroundMark x1="37778" y1="40889" x2="37778" y2="40889"/>
                          <a14:foregroundMark x1="36444" y1="40000" x2="32444" y2="40000"/>
                          <a14:foregroundMark x1="32444" y1="40000" x2="29333" y2="40000"/>
                          <a14:foregroundMark x1="26222" y1="41778" x2="26222" y2="41778"/>
                          <a14:foregroundMark x1="21778" y1="45333" x2="19111" y2="47111"/>
                          <a14:foregroundMark x1="16889" y1="48889" x2="15556" y2="50667"/>
                          <a14:foregroundMark x1="15111" y1="53333" x2="15111" y2="56444"/>
                          <a14:foregroundMark x1="15111" y1="58222" x2="14667" y2="56444"/>
                          <a14:foregroundMark x1="19111" y1="47111" x2="23556" y2="43556"/>
                          <a14:foregroundMark x1="25333" y1="41778" x2="32444" y2="41778"/>
                          <a14:foregroundMark x1="36444" y1="41778" x2="40000"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112434" y="3843360"/>
              <a:ext cx="2500058" cy="2500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E8838647-1F5F-094E-DD37-91CCF5FCBB9C}"/>
              </a:ext>
            </a:extLst>
          </p:cNvPr>
          <p:cNvGrpSpPr>
            <a:grpSpLocks noChangeAspect="1"/>
          </p:cNvGrpSpPr>
          <p:nvPr/>
        </p:nvGrpSpPr>
        <p:grpSpPr>
          <a:xfrm rot="18993597">
            <a:off x="8648677" y="9355115"/>
            <a:ext cx="7892059" cy="4239985"/>
            <a:chOff x="97382" y="15820"/>
            <a:chExt cx="12820160" cy="6858000"/>
          </a:xfrm>
        </p:grpSpPr>
        <p:grpSp>
          <p:nvGrpSpPr>
            <p:cNvPr id="122" name="Group 121">
              <a:extLst>
                <a:ext uri="{FF2B5EF4-FFF2-40B4-BE49-F238E27FC236}">
                  <a16:creationId xmlns:a16="http://schemas.microsoft.com/office/drawing/2014/main" id="{4261351D-9250-F7E5-E6AC-9B59DD127D7F}"/>
                </a:ext>
              </a:extLst>
            </p:cNvPr>
            <p:cNvGrpSpPr/>
            <p:nvPr/>
          </p:nvGrpSpPr>
          <p:grpSpPr>
            <a:xfrm>
              <a:off x="97382" y="15820"/>
              <a:ext cx="12820160" cy="6858000"/>
              <a:chOff x="10396339" y="-1"/>
              <a:chExt cx="12820160" cy="6858000"/>
            </a:xfrm>
          </p:grpSpPr>
          <p:sp>
            <p:nvSpPr>
              <p:cNvPr id="129" name="Freeform: Shape 128">
                <a:extLst>
                  <a:ext uri="{FF2B5EF4-FFF2-40B4-BE49-F238E27FC236}">
                    <a16:creationId xmlns:a16="http://schemas.microsoft.com/office/drawing/2014/main" id="{F5C313C2-3790-F7F3-8063-AB85B4D435B6}"/>
                  </a:ext>
                </a:extLst>
              </p:cNvPr>
              <p:cNvSpPr/>
              <p:nvPr/>
            </p:nvSpPr>
            <p:spPr>
              <a:xfrm rot="16200000">
                <a:off x="10268386" y="1674984"/>
                <a:ext cx="914400" cy="658494"/>
              </a:xfrm>
              <a:custGeom>
                <a:avLst/>
                <a:gdLst/>
                <a:ahLst/>
                <a:cxnLst/>
                <a:rect l="l" t="t" r="r" b="b"/>
                <a:pathLst>
                  <a:path w="914400" h="658494">
                    <a:moveTo>
                      <a:pt x="658506" y="381559"/>
                    </a:moveTo>
                    <a:cubicBezTo>
                      <a:pt x="658506" y="353380"/>
                      <a:pt x="653545" y="329816"/>
                      <a:pt x="643623" y="310865"/>
                    </a:cubicBezTo>
                    <a:cubicBezTo>
                      <a:pt x="633701" y="291914"/>
                      <a:pt x="619712" y="277726"/>
                      <a:pt x="601654" y="268300"/>
                    </a:cubicBezTo>
                    <a:cubicBezTo>
                      <a:pt x="583596" y="258875"/>
                      <a:pt x="562462" y="254162"/>
                      <a:pt x="538253" y="254162"/>
                    </a:cubicBezTo>
                    <a:lnTo>
                      <a:pt x="538253" y="303870"/>
                    </a:lnTo>
                    <a:cubicBezTo>
                      <a:pt x="560081" y="303870"/>
                      <a:pt x="578189" y="309873"/>
                      <a:pt x="592575" y="321879"/>
                    </a:cubicBezTo>
                    <a:cubicBezTo>
                      <a:pt x="606962" y="333884"/>
                      <a:pt x="614155" y="353777"/>
                      <a:pt x="614155" y="381559"/>
                    </a:cubicBezTo>
                    <a:cubicBezTo>
                      <a:pt x="614155" y="406165"/>
                      <a:pt x="607656" y="423875"/>
                      <a:pt x="594659" y="434690"/>
                    </a:cubicBezTo>
                    <a:cubicBezTo>
                      <a:pt x="581661" y="445505"/>
                      <a:pt x="565042" y="450912"/>
                      <a:pt x="544801" y="450912"/>
                    </a:cubicBezTo>
                    <a:cubicBezTo>
                      <a:pt x="525354" y="450912"/>
                      <a:pt x="506800" y="445555"/>
                      <a:pt x="489140" y="434839"/>
                    </a:cubicBezTo>
                    <a:cubicBezTo>
                      <a:pt x="471479" y="424123"/>
                      <a:pt x="451833" y="406859"/>
                      <a:pt x="430204" y="383047"/>
                    </a:cubicBezTo>
                    <a:lnTo>
                      <a:pt x="304295" y="245232"/>
                    </a:lnTo>
                    <a:lnTo>
                      <a:pt x="265005" y="245232"/>
                    </a:lnTo>
                    <a:lnTo>
                      <a:pt x="265005" y="514016"/>
                    </a:lnTo>
                    <a:lnTo>
                      <a:pt x="309058" y="514016"/>
                    </a:lnTo>
                    <a:lnTo>
                      <a:pt x="309058" y="313098"/>
                    </a:lnTo>
                    <a:lnTo>
                      <a:pt x="400736" y="415194"/>
                    </a:lnTo>
                    <a:cubicBezTo>
                      <a:pt x="415222" y="431267"/>
                      <a:pt x="429807" y="445952"/>
                      <a:pt x="444491" y="459247"/>
                    </a:cubicBezTo>
                    <a:cubicBezTo>
                      <a:pt x="459175" y="472542"/>
                      <a:pt x="474852" y="483109"/>
                      <a:pt x="491521" y="490947"/>
                    </a:cubicBezTo>
                    <a:cubicBezTo>
                      <a:pt x="508190" y="498786"/>
                      <a:pt x="526644" y="502705"/>
                      <a:pt x="546885" y="502705"/>
                    </a:cubicBezTo>
                    <a:cubicBezTo>
                      <a:pt x="569507" y="502705"/>
                      <a:pt x="589152" y="497992"/>
                      <a:pt x="605821" y="488566"/>
                    </a:cubicBezTo>
                    <a:cubicBezTo>
                      <a:pt x="622490" y="479140"/>
                      <a:pt x="635438" y="465398"/>
                      <a:pt x="644665" y="447341"/>
                    </a:cubicBezTo>
                    <a:cubicBezTo>
                      <a:pt x="653892" y="429283"/>
                      <a:pt x="658506" y="407355"/>
                      <a:pt x="658506" y="381559"/>
                    </a:cubicBezTo>
                    <a:close/>
                    <a:moveTo>
                      <a:pt x="914400" y="206590"/>
                    </a:moveTo>
                    <a:lnTo>
                      <a:pt x="914400" y="658494"/>
                    </a:lnTo>
                    <a:lnTo>
                      <a:pt x="0" y="658494"/>
                    </a:lnTo>
                    <a:lnTo>
                      <a:pt x="0" y="206590"/>
                    </a:lnTo>
                    <a:cubicBezTo>
                      <a:pt x="0" y="92492"/>
                      <a:pt x="92493" y="0"/>
                      <a:pt x="206590" y="0"/>
                    </a:cubicBezTo>
                    <a:lnTo>
                      <a:pt x="707810" y="0"/>
                    </a:lnTo>
                    <a:cubicBezTo>
                      <a:pt x="821907" y="0"/>
                      <a:pt x="914400" y="92492"/>
                      <a:pt x="914400" y="206590"/>
                    </a:cubicBezTo>
                    <a:close/>
                  </a:path>
                </a:pathLst>
              </a:custGeom>
              <a:solidFill>
                <a:srgbClr val="9B04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justLow"/>
                <a:endParaRPr lang="en-US"/>
              </a:p>
            </p:txBody>
          </p:sp>
          <p:sp>
            <p:nvSpPr>
              <p:cNvPr id="130" name="Rectangle 129">
                <a:extLst>
                  <a:ext uri="{FF2B5EF4-FFF2-40B4-BE49-F238E27FC236}">
                    <a16:creationId xmlns:a16="http://schemas.microsoft.com/office/drawing/2014/main" id="{9190E1B3-9F5C-D2E1-F22C-B20810790201}"/>
                  </a:ext>
                </a:extLst>
              </p:cNvPr>
              <p:cNvSpPr/>
              <p:nvPr/>
            </p:nvSpPr>
            <p:spPr>
              <a:xfrm>
                <a:off x="11027546" y="-1"/>
                <a:ext cx="12188953" cy="6858000"/>
              </a:xfrm>
              <a:prstGeom prst="rect">
                <a:avLst/>
              </a:prstGeom>
              <a:gradFill flip="none" rotWithShape="1">
                <a:gsLst>
                  <a:gs pos="0">
                    <a:srgbClr val="9900FF"/>
                  </a:gs>
                  <a:gs pos="38000">
                    <a:srgbClr val="B13DFF"/>
                  </a:gs>
                  <a:gs pos="100000">
                    <a:srgbClr val="E3B9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Low"/>
                <a:endParaRPr lang="en-US" dirty="0"/>
              </a:p>
            </p:txBody>
          </p:sp>
        </p:grpSp>
        <p:sp>
          <p:nvSpPr>
            <p:cNvPr id="123" name="TextBox 122">
              <a:extLst>
                <a:ext uri="{FF2B5EF4-FFF2-40B4-BE49-F238E27FC236}">
                  <a16:creationId xmlns:a16="http://schemas.microsoft.com/office/drawing/2014/main" id="{74C1D94E-B645-A185-7192-4EDC686D1691}"/>
                </a:ext>
              </a:extLst>
            </p:cNvPr>
            <p:cNvSpPr txBox="1"/>
            <p:nvPr/>
          </p:nvSpPr>
          <p:spPr>
            <a:xfrm>
              <a:off x="3941499" y="518263"/>
              <a:ext cx="6264612" cy="584775"/>
            </a:xfrm>
            <a:prstGeom prst="rect">
              <a:avLst/>
            </a:prstGeom>
            <a:noFill/>
          </p:spPr>
          <p:txBody>
            <a:bodyPr wrap="square">
              <a:spAutoFit/>
            </a:bodyPr>
            <a:lstStyle>
              <a:defPPr>
                <a:defRPr lang="en-US"/>
              </a:defPPr>
              <a:lvl1pPr algn="r" rtl="1">
                <a:defRPr sz="3200"/>
              </a:lvl1pPr>
            </a:lstStyle>
            <a:p>
              <a:pPr marL="177800" indent="-177800"/>
              <a:r>
                <a:rPr lang="fa-IR" dirty="0"/>
                <a:t>۲. لایه شبکه (</a:t>
              </a:r>
              <a:r>
                <a:rPr lang="en-US" dirty="0"/>
                <a:t>(Network Layer</a:t>
              </a:r>
            </a:p>
          </p:txBody>
        </p:sp>
        <p:sp>
          <p:nvSpPr>
            <p:cNvPr id="124" name="TextBox 123">
              <a:extLst>
                <a:ext uri="{FF2B5EF4-FFF2-40B4-BE49-F238E27FC236}">
                  <a16:creationId xmlns:a16="http://schemas.microsoft.com/office/drawing/2014/main" id="{75DD103B-9940-9020-DC76-A6525915ED8A}"/>
                </a:ext>
              </a:extLst>
            </p:cNvPr>
            <p:cNvSpPr txBox="1"/>
            <p:nvPr/>
          </p:nvSpPr>
          <p:spPr>
            <a:xfrm>
              <a:off x="1581319" y="1543981"/>
              <a:ext cx="8438982" cy="2308324"/>
            </a:xfrm>
            <a:prstGeom prst="rect">
              <a:avLst/>
            </a:prstGeom>
            <a:noFill/>
          </p:spPr>
          <p:txBody>
            <a:bodyPr wrap="square">
              <a:spAutoFit/>
            </a:bodyPr>
            <a:lstStyle>
              <a:defPPr>
                <a:defRPr lang="en-US"/>
              </a:defPPr>
              <a:lvl1pPr algn="r" rtl="1">
                <a:defRPr sz="2400"/>
              </a:lvl1pPr>
            </a:lstStyle>
            <a:p>
              <a:pPr algn="justLow"/>
              <a:r>
                <a:rPr lang="en-US" dirty="0"/>
                <a:t>   </a:t>
              </a:r>
              <a:r>
                <a:rPr lang="fa-IR" dirty="0"/>
                <a:t>پس از جمع‌آوری داده‌ها، این لایه وظیفه انتقال اطلاعات به مراکز پردازش را بر عهده دارد. استفاده از فناوری‌های ارتباطی مانند </a:t>
              </a:r>
              <a:r>
                <a:rPr lang="en-US" dirty="0"/>
                <a:t> Wi-Fi، </a:t>
              </a:r>
              <a:r>
                <a:rPr lang="fa-IR" dirty="0"/>
                <a:t>بلوتوث</a:t>
              </a:r>
              <a:r>
                <a:rPr lang="en-US" dirty="0"/>
                <a:t> </a:t>
              </a:r>
              <a:r>
                <a:rPr lang="fa-IR" dirty="0"/>
                <a:t>، </a:t>
              </a:r>
              <a:r>
                <a:rPr lang="en-US" dirty="0"/>
                <a:t> Zigbee </a:t>
              </a:r>
              <a:r>
                <a:rPr lang="fa-IR" dirty="0"/>
                <a:t>و شبکه‌های سلولی در این لایه رایج است.</a:t>
              </a:r>
              <a:endParaRPr lang="en-US" dirty="0"/>
            </a:p>
            <a:p>
              <a:pPr algn="justLow"/>
              <a:r>
                <a:rPr lang="fa-IR" dirty="0"/>
                <a:t> </a:t>
              </a:r>
              <a:r>
                <a:rPr lang="en-US" dirty="0"/>
                <a:t> </a:t>
              </a:r>
              <a:r>
                <a:rPr lang="fa-IR" dirty="0"/>
                <a:t>این لایه همچنین شامل مدیریت آدرس‌دهی و مسیریابی داده‌ها می‌شود تا اطلاعات به‌صورت امن و مؤثر به مقصد برسند. در سیستم‌های حمل‌ونقل هوشمند، این لایه اطلاعات ترافیکی را از حسگرهای جاده به مراکز کنترل منتقل می‌کند.</a:t>
              </a:r>
              <a:endParaRPr lang="en-US" dirty="0"/>
            </a:p>
          </p:txBody>
        </p:sp>
        <p:pic>
          <p:nvPicPr>
            <p:cNvPr id="125" name="Picture 10" descr="What is Zigbee? | Homey">
              <a:extLst>
                <a:ext uri="{FF2B5EF4-FFF2-40B4-BE49-F238E27FC236}">
                  <a16:creationId xmlns:a16="http://schemas.microsoft.com/office/drawing/2014/main" id="{9F8B799C-2CAE-2F15-4800-07102EE17C9F}"/>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3977" b="94971" l="4167" r="95500">
                          <a14:foregroundMark x1="35333" y1="24094" x2="13000" y2="36023"/>
                          <a14:foregroundMark x1="38500" y1="7602" x2="60000" y2="8187"/>
                          <a14:foregroundMark x1="95500" y1="35205" x2="95500" y2="35205"/>
                          <a14:foregroundMark x1="49500" y1="3977" x2="49500" y2="3977"/>
                          <a14:foregroundMark x1="4167" y1="36842" x2="4167" y2="36842"/>
                          <a14:foregroundMark x1="11833" y1="89942" x2="11833" y2="89942"/>
                          <a14:foregroundMark x1="21167" y1="85380" x2="21167" y2="85380"/>
                          <a14:foregroundMark x1="37333" y1="81988" x2="37333" y2="81988"/>
                          <a14:foregroundMark x1="37333" y1="81988" x2="37333" y2="81988"/>
                          <a14:foregroundMark x1="39833" y1="82222" x2="40000" y2="90877"/>
                          <a14:foregroundMark x1="33194" y1="93618" x2="29833" y2="94971"/>
                          <a14:foregroundMark x1="37966" y1="91696" x2="37131" y2="92032"/>
                          <a14:foregroundMark x1="40000" y1="90877" x2="37966" y2="91696"/>
                          <a14:foregroundMark x1="29833" y1="94971" x2="27667" y2="94503"/>
                          <a14:foregroundMark x1="47000" y1="76842" x2="47500" y2="89942"/>
                          <a14:foregroundMark x1="72224" y1="81404" x2="74739" y2="79773"/>
                          <a14:foregroundMark x1="64833" y1="86199" x2="66917" y2="84847"/>
                          <a14:foregroundMark x1="65527" y1="86505" x2="64333" y2="86784"/>
                          <a14:foregroundMark x1="66360" y1="86310" x2="66027" y2="86388"/>
                          <a14:foregroundMark x1="94333" y1="83977" x2="81000" y2="86550"/>
                          <a14:foregroundMark x1="22000" y1="76257" x2="22000" y2="76257"/>
                          <a14:foregroundMark x1="22000" y1="76608" x2="22000" y2="76608"/>
                          <a14:foregroundMark x1="22000" y1="76608" x2="22000" y2="76608"/>
                          <a14:backgroundMark x1="70333" y1="83158" x2="70333" y2="83158"/>
                          <a14:backgroundMark x1="70333" y1="82924" x2="70333" y2="82924"/>
                          <a14:backgroundMark x1="70333" y1="82924" x2="70333" y2="82924"/>
                          <a14:backgroundMark x1="69000" y1="83392" x2="68667" y2="83509"/>
                          <a14:backgroundMark x1="37000" y1="91930" x2="32833" y2="93333"/>
                          <a14:backgroundMark x1="37167" y1="91696" x2="37167" y2="91696"/>
                          <a14:backgroundMark x1="37167" y1="91696" x2="37167" y2="91696"/>
                          <a14:backgroundMark x1="73333" y1="83392" x2="72667" y2="82690"/>
                          <a14:backgroundMark x1="70833" y1="83158" x2="69333" y2="83977"/>
                          <a14:backgroundMark x1="71000" y1="83158" x2="70167" y2="82924"/>
                          <a14:backgroundMark x1="70667" y1="82807" x2="70667" y2="82807"/>
                          <a14:backgroundMark x1="70833" y1="82807" x2="71167" y2="82924"/>
                          <a14:backgroundMark x1="71333" y1="82924" x2="71333" y2="82924"/>
                          <a14:backgroundMark x1="71333" y1="82690" x2="71333" y2="82690"/>
                          <a14:backgroundMark x1="71167" y1="82573" x2="70833" y2="82456"/>
                          <a14:backgroundMark x1="70500" y1="82456" x2="70500" y2="82456"/>
                          <a14:backgroundMark x1="70500" y1="82456" x2="70500" y2="82456"/>
                          <a14:backgroundMark x1="70667" y1="82456" x2="71000" y2="82456"/>
                          <a14:backgroundMark x1="71000" y1="82456" x2="71000" y2="82456"/>
                          <a14:backgroundMark x1="71167" y1="82456" x2="71167" y2="82456"/>
                          <a14:backgroundMark x1="68000" y1="84211" x2="68000" y2="84211"/>
                          <a14:backgroundMark x1="68000" y1="84327" x2="68000" y2="84327"/>
                          <a14:backgroundMark x1="68000" y1="84327" x2="68000" y2="84327"/>
                          <a14:backgroundMark x1="68000" y1="84444" x2="68000" y2="84444"/>
                          <a14:backgroundMark x1="67833" y1="84678" x2="67833" y2="84678"/>
                          <a14:backgroundMark x1="67667" y1="84678" x2="67333" y2="84678"/>
                          <a14:backgroundMark x1="67333" y1="84678" x2="67333" y2="84678"/>
                          <a14:backgroundMark x1="67667" y1="84444" x2="68000" y2="84327"/>
                          <a14:backgroundMark x1="68167" y1="84211" x2="68167" y2="84211"/>
                          <a14:backgroundMark x1="68333" y1="83977" x2="68000" y2="83860"/>
                          <a14:backgroundMark x1="67667" y1="83977" x2="67667" y2="83977"/>
                          <a14:backgroundMark x1="68167" y1="84094" x2="68167" y2="84094"/>
                          <a14:backgroundMark x1="68500" y1="83977" x2="68500" y2="83977"/>
                          <a14:backgroundMark x1="68500" y1="83977" x2="68500" y2="83743"/>
                          <a14:backgroundMark x1="68500" y1="83626" x2="68167" y2="83392"/>
                          <a14:backgroundMark x1="68167" y1="83509" x2="68167" y2="83509"/>
                          <a14:backgroundMark x1="69667" y1="83626" x2="69500" y2="83392"/>
                          <a14:backgroundMark x1="68667" y1="83392" x2="69333" y2="83509"/>
                          <a14:backgroundMark x1="75000" y1="79649" x2="75000" y2="79649"/>
                          <a14:backgroundMark x1="75000" y1="79883" x2="75000" y2="79883"/>
                          <a14:backgroundMark x1="74833" y1="79883" x2="74833" y2="79883"/>
                          <a14:backgroundMark x1="74833" y1="79766" x2="74833" y2="79766"/>
                          <a14:backgroundMark x1="68000" y1="84327" x2="67667" y2="84561"/>
                          <a14:backgroundMark x1="67000" y1="85029" x2="67000" y2="84795"/>
                          <a14:backgroundMark x1="67167" y1="84327" x2="67667" y2="84211"/>
                        </a14:backgroundRemoval>
                      </a14:imgEffect>
                    </a14:imgLayer>
                  </a14:imgProps>
                </a:ext>
                <a:ext uri="{28A0092B-C50C-407E-A947-70E740481C1C}">
                  <a14:useLocalDpi xmlns:a14="http://schemas.microsoft.com/office/drawing/2010/main" val="0"/>
                </a:ext>
              </a:extLst>
            </a:blip>
            <a:srcRect/>
            <a:stretch>
              <a:fillRect/>
            </a:stretch>
          </p:blipFill>
          <p:spPr bwMode="auto">
            <a:xfrm>
              <a:off x="1891834" y="4063945"/>
              <a:ext cx="1689566" cy="2407297"/>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2" descr="How To Enable Bluetooth on Android and iPhone - PrepWizard">
              <a:extLst>
                <a:ext uri="{FF2B5EF4-FFF2-40B4-BE49-F238E27FC236}">
                  <a16:creationId xmlns:a16="http://schemas.microsoft.com/office/drawing/2014/main" id="{4A797B93-A561-1618-BFF6-38CC7332534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0442" y1="39865" x2="50442" y2="39865"/>
                          <a14:foregroundMark x1="51327" y1="59459" x2="51327" y2="59459"/>
                          <a14:backgroundMark x1="50147" y1="40541" x2="50147" y2="40541"/>
                          <a14:backgroundMark x1="50147" y1="39865" x2="50147" y2="39865"/>
                        </a14:backgroundRemoval>
                      </a14:imgEffect>
                    </a14:imgLayer>
                  </a14:imgProps>
                </a:ext>
                <a:ext uri="{28A0092B-C50C-407E-A947-70E740481C1C}">
                  <a14:useLocalDpi xmlns:a14="http://schemas.microsoft.com/office/drawing/2010/main" val="0"/>
                </a:ext>
              </a:extLst>
            </a:blip>
            <a:srcRect/>
            <a:stretch>
              <a:fillRect/>
            </a:stretch>
          </p:blipFill>
          <p:spPr bwMode="auto">
            <a:xfrm>
              <a:off x="2740114" y="4056617"/>
              <a:ext cx="5266002" cy="2299022"/>
            </a:xfrm>
            <a:prstGeom prst="rect">
              <a:avLst/>
            </a:prstGeom>
            <a:noFill/>
            <a:extLst>
              <a:ext uri="{909E8E84-426E-40DD-AFC4-6F175D3DCCD1}">
                <a14:hiddenFill xmlns:a14="http://schemas.microsoft.com/office/drawing/2010/main">
                  <a:solidFill>
                    <a:srgbClr val="FFFFFF"/>
                  </a:solidFill>
                </a14:hiddenFill>
              </a:ext>
            </a:extLst>
          </p:spPr>
        </p:pic>
        <p:sp>
          <p:nvSpPr>
            <p:cNvPr id="127" name="AutoShape 14" descr="Wi-Fi - Wikipedia">
              <a:extLst>
                <a:ext uri="{FF2B5EF4-FFF2-40B4-BE49-F238E27FC236}">
                  <a16:creationId xmlns:a16="http://schemas.microsoft.com/office/drawing/2014/main" id="{7DA846F3-99F3-CFA2-7128-AF4A31A1F4CD}"/>
                </a:ext>
              </a:extLst>
            </p:cNvPr>
            <p:cNvSpPr>
              <a:spLocks noChangeAspect="1" noChangeArrowheads="1"/>
            </p:cNvSpPr>
            <p:nvPr/>
          </p:nvSpPr>
          <p:spPr bwMode="auto">
            <a:xfrm>
              <a:off x="5927706" y="32924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8" name="Picture 26" descr="A round black-and-white yin-yang logo stating 'Wi-Fi Alliance'">
              <a:extLst>
                <a:ext uri="{FF2B5EF4-FFF2-40B4-BE49-F238E27FC236}">
                  <a16:creationId xmlns:a16="http://schemas.microsoft.com/office/drawing/2014/main" id="{7C972E94-EFA6-1C6A-5D1A-2740EB3C825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33007" y="4293248"/>
              <a:ext cx="3027844" cy="17924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1" name="Group 130">
            <a:extLst>
              <a:ext uri="{FF2B5EF4-FFF2-40B4-BE49-F238E27FC236}">
                <a16:creationId xmlns:a16="http://schemas.microsoft.com/office/drawing/2014/main" id="{1D6C9FDA-21E3-66C9-4DFC-15161AB7CBB0}"/>
              </a:ext>
            </a:extLst>
          </p:cNvPr>
          <p:cNvGrpSpPr>
            <a:grpSpLocks noChangeAspect="1"/>
          </p:cNvGrpSpPr>
          <p:nvPr/>
        </p:nvGrpSpPr>
        <p:grpSpPr>
          <a:xfrm rot="1346783">
            <a:off x="-6564704" y="-7032322"/>
            <a:ext cx="7901440" cy="4391350"/>
            <a:chOff x="10164394" y="-7417324"/>
            <a:chExt cx="12835399" cy="7133476"/>
          </a:xfrm>
        </p:grpSpPr>
        <p:sp>
          <p:nvSpPr>
            <p:cNvPr id="132" name="Rectangle 131">
              <a:extLst>
                <a:ext uri="{FF2B5EF4-FFF2-40B4-BE49-F238E27FC236}">
                  <a16:creationId xmlns:a16="http://schemas.microsoft.com/office/drawing/2014/main" id="{B9F46D85-E41D-A7F0-6A8D-3A824CA673BD}"/>
                </a:ext>
              </a:extLst>
            </p:cNvPr>
            <p:cNvSpPr/>
            <p:nvPr/>
          </p:nvSpPr>
          <p:spPr>
            <a:xfrm>
              <a:off x="10810841" y="-7417324"/>
              <a:ext cx="12188952" cy="6858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Freeform: Shape 132">
              <a:extLst>
                <a:ext uri="{FF2B5EF4-FFF2-40B4-BE49-F238E27FC236}">
                  <a16:creationId xmlns:a16="http://schemas.microsoft.com/office/drawing/2014/main" id="{207D07E6-0CB2-CD64-23D2-327B6A8FC452}"/>
                </a:ext>
              </a:extLst>
            </p:cNvPr>
            <p:cNvSpPr/>
            <p:nvPr/>
          </p:nvSpPr>
          <p:spPr>
            <a:xfrm rot="16200000">
              <a:off x="10036441" y="-4333888"/>
              <a:ext cx="914400" cy="658494"/>
            </a:xfrm>
            <a:custGeom>
              <a:avLst/>
              <a:gdLst/>
              <a:ahLst/>
              <a:cxnLst/>
              <a:rect l="l" t="t" r="r" b="b"/>
              <a:pathLst>
                <a:path w="914400" h="658494">
                  <a:moveTo>
                    <a:pt x="661477" y="381986"/>
                  </a:moveTo>
                  <a:cubicBezTo>
                    <a:pt x="661477" y="357380"/>
                    <a:pt x="656913" y="335800"/>
                    <a:pt x="647785" y="317246"/>
                  </a:cubicBezTo>
                  <a:cubicBezTo>
                    <a:pt x="638657" y="298692"/>
                    <a:pt x="625709" y="284157"/>
                    <a:pt x="608941" y="273639"/>
                  </a:cubicBezTo>
                  <a:cubicBezTo>
                    <a:pt x="592173" y="263122"/>
                    <a:pt x="572279" y="257864"/>
                    <a:pt x="549260" y="257864"/>
                  </a:cubicBezTo>
                  <a:lnTo>
                    <a:pt x="549260" y="307572"/>
                  </a:lnTo>
                  <a:cubicBezTo>
                    <a:pt x="569898" y="307572"/>
                    <a:pt x="586567" y="314121"/>
                    <a:pt x="599267" y="327218"/>
                  </a:cubicBezTo>
                  <a:cubicBezTo>
                    <a:pt x="611967" y="340314"/>
                    <a:pt x="618317" y="358769"/>
                    <a:pt x="618317" y="382582"/>
                  </a:cubicBezTo>
                  <a:cubicBezTo>
                    <a:pt x="618317" y="403616"/>
                    <a:pt x="613505" y="420582"/>
                    <a:pt x="603880" y="433481"/>
                  </a:cubicBezTo>
                  <a:cubicBezTo>
                    <a:pt x="594256" y="446379"/>
                    <a:pt x="579721" y="452828"/>
                    <a:pt x="560274" y="452828"/>
                  </a:cubicBezTo>
                  <a:cubicBezTo>
                    <a:pt x="539835" y="452828"/>
                    <a:pt x="523464" y="446280"/>
                    <a:pt x="511160" y="433183"/>
                  </a:cubicBezTo>
                  <a:cubicBezTo>
                    <a:pt x="498857" y="420086"/>
                    <a:pt x="492706" y="401136"/>
                    <a:pt x="492706" y="376331"/>
                  </a:cubicBezTo>
                  <a:lnTo>
                    <a:pt x="492706" y="352221"/>
                  </a:lnTo>
                  <a:lnTo>
                    <a:pt x="450439" y="352221"/>
                  </a:lnTo>
                  <a:lnTo>
                    <a:pt x="450439" y="375140"/>
                  </a:lnTo>
                  <a:cubicBezTo>
                    <a:pt x="450439" y="402723"/>
                    <a:pt x="444684" y="424452"/>
                    <a:pt x="433175" y="440327"/>
                  </a:cubicBezTo>
                  <a:cubicBezTo>
                    <a:pt x="421665" y="456202"/>
                    <a:pt x="403707" y="464139"/>
                    <a:pt x="379299" y="464139"/>
                  </a:cubicBezTo>
                  <a:cubicBezTo>
                    <a:pt x="353899" y="464139"/>
                    <a:pt x="335146" y="456946"/>
                    <a:pt x="323042" y="442559"/>
                  </a:cubicBezTo>
                  <a:cubicBezTo>
                    <a:pt x="310937" y="428173"/>
                    <a:pt x="304885" y="408478"/>
                    <a:pt x="304885" y="383475"/>
                  </a:cubicBezTo>
                  <a:cubicBezTo>
                    <a:pt x="304885" y="356487"/>
                    <a:pt x="312078" y="335403"/>
                    <a:pt x="326465" y="320223"/>
                  </a:cubicBezTo>
                  <a:cubicBezTo>
                    <a:pt x="340851" y="305042"/>
                    <a:pt x="360150" y="297452"/>
                    <a:pt x="384359" y="297452"/>
                  </a:cubicBezTo>
                  <a:lnTo>
                    <a:pt x="384359" y="247743"/>
                  </a:lnTo>
                  <a:cubicBezTo>
                    <a:pt x="345068" y="247743"/>
                    <a:pt x="314906" y="260146"/>
                    <a:pt x="293871" y="284950"/>
                  </a:cubicBezTo>
                  <a:cubicBezTo>
                    <a:pt x="272837" y="309755"/>
                    <a:pt x="262320" y="342795"/>
                    <a:pt x="262320" y="384070"/>
                  </a:cubicBezTo>
                  <a:cubicBezTo>
                    <a:pt x="262320" y="410264"/>
                    <a:pt x="266785" y="433233"/>
                    <a:pt x="275714" y="452977"/>
                  </a:cubicBezTo>
                  <a:cubicBezTo>
                    <a:pt x="284644" y="472722"/>
                    <a:pt x="297642" y="488101"/>
                    <a:pt x="314707" y="499114"/>
                  </a:cubicBezTo>
                  <a:cubicBezTo>
                    <a:pt x="331773" y="510127"/>
                    <a:pt x="352609" y="515634"/>
                    <a:pt x="377215" y="515634"/>
                  </a:cubicBezTo>
                  <a:cubicBezTo>
                    <a:pt x="404798" y="515634"/>
                    <a:pt x="426725" y="507746"/>
                    <a:pt x="442997" y="491970"/>
                  </a:cubicBezTo>
                  <a:cubicBezTo>
                    <a:pt x="459269" y="476194"/>
                    <a:pt x="469588" y="456301"/>
                    <a:pt x="473953" y="432290"/>
                  </a:cubicBezTo>
                  <a:cubicBezTo>
                    <a:pt x="479907" y="453325"/>
                    <a:pt x="490374" y="470291"/>
                    <a:pt x="505356" y="483189"/>
                  </a:cubicBezTo>
                  <a:cubicBezTo>
                    <a:pt x="520338" y="496088"/>
                    <a:pt x="539438" y="502537"/>
                    <a:pt x="562655" y="502537"/>
                  </a:cubicBezTo>
                  <a:cubicBezTo>
                    <a:pt x="584483" y="502537"/>
                    <a:pt x="602690" y="497130"/>
                    <a:pt x="617275" y="486315"/>
                  </a:cubicBezTo>
                  <a:cubicBezTo>
                    <a:pt x="631860" y="475500"/>
                    <a:pt x="642873" y="460964"/>
                    <a:pt x="650315" y="442708"/>
                  </a:cubicBezTo>
                  <a:cubicBezTo>
                    <a:pt x="657756" y="424452"/>
                    <a:pt x="661477" y="404211"/>
                    <a:pt x="661477" y="381986"/>
                  </a:cubicBezTo>
                  <a:close/>
                  <a:moveTo>
                    <a:pt x="914400" y="167856"/>
                  </a:moveTo>
                  <a:lnTo>
                    <a:pt x="914400" y="658494"/>
                  </a:lnTo>
                  <a:lnTo>
                    <a:pt x="0" y="658494"/>
                  </a:lnTo>
                  <a:lnTo>
                    <a:pt x="0" y="167856"/>
                  </a:lnTo>
                  <a:cubicBezTo>
                    <a:pt x="0" y="75152"/>
                    <a:pt x="75152" y="0"/>
                    <a:pt x="167857" y="0"/>
                  </a:cubicBezTo>
                  <a:lnTo>
                    <a:pt x="746543" y="0"/>
                  </a:lnTo>
                  <a:cubicBezTo>
                    <a:pt x="839248" y="0"/>
                    <a:pt x="914400" y="75152"/>
                    <a:pt x="914400" y="167856"/>
                  </a:cubicBezTo>
                  <a:close/>
                </a:path>
              </a:pathLst>
            </a:custGeom>
            <a:solidFill>
              <a:srgbClr val="AC481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4" name="TextBox 133">
              <a:extLst>
                <a:ext uri="{FF2B5EF4-FFF2-40B4-BE49-F238E27FC236}">
                  <a16:creationId xmlns:a16="http://schemas.microsoft.com/office/drawing/2014/main" id="{5D4CBA68-A911-4462-075A-9F2353420010}"/>
                </a:ext>
              </a:extLst>
            </p:cNvPr>
            <p:cNvSpPr txBox="1"/>
            <p:nvPr/>
          </p:nvSpPr>
          <p:spPr>
            <a:xfrm>
              <a:off x="11550949" y="-5869823"/>
              <a:ext cx="9157261" cy="1938992"/>
            </a:xfrm>
            <a:prstGeom prst="rect">
              <a:avLst/>
            </a:prstGeom>
            <a:noFill/>
          </p:spPr>
          <p:txBody>
            <a:bodyPr wrap="square">
              <a:spAutoFit/>
            </a:bodyPr>
            <a:lstStyle>
              <a:defPPr>
                <a:defRPr lang="en-US"/>
              </a:defPPr>
              <a:lvl1pPr algn="r" rtl="1">
                <a:defRPr sz="2400"/>
              </a:lvl1pPr>
            </a:lstStyle>
            <a:p>
              <a:pPr algn="justLow"/>
              <a:r>
                <a:rPr lang="fa-IR" dirty="0"/>
                <a:t>  در این لایه، داده‌های جمع‌آوری‌شده تجزیه ‌وتحلیل می‌شوند تا اطلاعات معناداری استخراج شود. استفاده از فناوری‌های پردازش ابری و محاسبات لبه‌ ای (</a:t>
              </a:r>
              <a:r>
                <a:rPr lang="en-US" dirty="0"/>
                <a:t>Edge Computing</a:t>
              </a:r>
              <a:r>
                <a:rPr lang="fa-IR" dirty="0"/>
                <a:t>) برای تحلیل سریع و مؤثر داده‌ها در این لایه اهمیت دارد.</a:t>
              </a:r>
            </a:p>
            <a:p>
              <a:pPr algn="justLow"/>
              <a:r>
                <a:rPr lang="fa-IR" dirty="0"/>
                <a:t>به‌عنوان مثال، در یک کارخانه هوشمند، این لایه می‌تواند با تحلیل داده‌های حسگرها، نیاز به تعمیرات پیشگیرانه را شناسایی کند.</a:t>
              </a:r>
            </a:p>
          </p:txBody>
        </p:sp>
        <p:pic>
          <p:nvPicPr>
            <p:cNvPr id="135" name="Picture 134" descr="The Power of Edge Computing Solutions for Enhanced Performance">
              <a:extLst>
                <a:ext uri="{FF2B5EF4-FFF2-40B4-BE49-F238E27FC236}">
                  <a16:creationId xmlns:a16="http://schemas.microsoft.com/office/drawing/2014/main" id="{5A69183E-2C9A-4E56-CCC7-F8E528BBA01C}"/>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9331" b="89047" l="34941" r="96362">
                          <a14:foregroundMark x1="48562" y1="25355" x2="39848" y2="38540"/>
                          <a14:foregroundMark x1="39848" y1="38540" x2="36379" y2="27181"/>
                          <a14:foregroundMark x1="36379" y1="27181" x2="40102" y2="18053"/>
                          <a14:foregroundMark x1="40102" y1="18053" x2="45685" y2="18458"/>
                          <a14:foregroundMark x1="45685" y1="18458" x2="46616" y2="30426"/>
                          <a14:foregroundMark x1="34941" y1="25355" x2="34941" y2="36105"/>
                          <a14:foregroundMark x1="57022" y1="57809" x2="52538" y2="80527"/>
                          <a14:foregroundMark x1="52538" y1="80527" x2="60745" y2="81542"/>
                          <a14:foregroundMark x1="60745" y1="81542" x2="60914" y2="61663"/>
                          <a14:foregroundMark x1="60914" y1="61663" x2="55922" y2="54970"/>
                          <a14:foregroundMark x1="55922" y1="54970" x2="54992" y2="54767"/>
                          <a14:foregroundMark x1="89340" y1="58621" x2="82995" y2="77890"/>
                          <a14:foregroundMark x1="82995" y1="77890" x2="90271" y2="84381"/>
                          <a14:foregroundMark x1="90271" y1="84381" x2="92132" y2="67748"/>
                          <a14:foregroundMark x1="92132" y1="67748" x2="87733" y2="58215"/>
                          <a14:foregroundMark x1="87733" y1="58215" x2="85025" y2="57809"/>
                          <a14:foregroundMark x1="74281" y1="9331" x2="69966" y2="9736"/>
                          <a14:foregroundMark x1="69966" y1="9736" x2="69966" y2="10142"/>
                          <a14:foregroundMark x1="95008" y1="65112" x2="94162" y2="82353"/>
                          <a14:foregroundMark x1="94162" y1="82353" x2="92809" y2="84178"/>
                          <a14:foregroundMark x1="96447" y1="66531" x2="96362" y2="77485"/>
                          <a14:foregroundMark x1="96362" y1="77485" x2="96108" y2="79310"/>
                          <a14:foregroundMark x1="54484" y1="28398" x2="59137" y2="29006"/>
                          <a14:foregroundMark x1="68443" y1="50913" x2="65398" y2="57606"/>
                          <a14:foregroundMark x1="77242" y1="50710" x2="80034" y2="58215"/>
                          <a14:backgroundMark x1="60745" y1="48276" x2="54399" y2="44016"/>
                          <a14:backgroundMark x1="54399" y1="44016" x2="63283" y2="42394"/>
                          <a14:backgroundMark x1="63283" y1="42394" x2="60491" y2="50101"/>
                          <a14:backgroundMark x1="72927" y1="62272" x2="72673" y2="62677"/>
                          <a14:backgroundMark x1="72420" y1="63489" x2="72420" y2="63489"/>
                          <a14:backgroundMark x1="72927" y1="63083" x2="72927" y2="63083"/>
                          <a14:backgroundMark x1="73519" y1="63083" x2="73519" y2="63083"/>
                          <a14:backgroundMark x1="73519" y1="63083" x2="73519" y2="63083"/>
                          <a14:backgroundMark x1="73773" y1="63083" x2="74196" y2="62880"/>
                          <a14:backgroundMark x1="74365" y1="62677" x2="73773" y2="62677"/>
                          <a14:backgroundMark x1="73012" y1="62880" x2="73012" y2="62880"/>
                          <a14:backgroundMark x1="73604" y1="63083" x2="72927" y2="62677"/>
                          <a14:backgroundMark x1="72927" y1="63083" x2="72927" y2="63083"/>
                          <a14:backgroundMark x1="72673" y1="63489" x2="72673" y2="63489"/>
                          <a14:backgroundMark x1="72673" y1="63489" x2="72673" y2="63489"/>
                          <a14:backgroundMark x1="72758" y1="63489" x2="72758" y2="63489"/>
                          <a14:backgroundMark x1="72927" y1="63083" x2="72927" y2="63083"/>
                          <a14:backgroundMark x1="75635" y1="68966" x2="70812" y2="69980"/>
                          <a14:backgroundMark x1="75465" y1="69168" x2="75465" y2="69168"/>
                          <a14:backgroundMark x1="75550" y1="69574" x2="75550" y2="69574"/>
                          <a14:backgroundMark x1="75550" y1="69574" x2="75550" y2="69574"/>
                          <a14:backgroundMark x1="75635" y1="69371" x2="74873" y2="68966"/>
                          <a14:backgroundMark x1="73096" y1="69371" x2="71574" y2="69777"/>
                          <a14:backgroundMark x1="70643" y1="69980" x2="74619" y2="64300"/>
                          <a14:backgroundMark x1="74619" y1="64300" x2="72673" y2="67748"/>
                          <a14:backgroundMark x1="76734" y1="69777" x2="71997" y2="71602"/>
                          <a14:backgroundMark x1="71997" y1="71602" x2="69797" y2="67140"/>
                          <a14:backgroundMark x1="75719" y1="69574" x2="69797" y2="69777"/>
                          <a14:backgroundMark x1="69797" y1="69777" x2="70051" y2="66734"/>
                          <a14:backgroundMark x1="73181" y1="68966" x2="72927" y2="63895"/>
                          <a14:backgroundMark x1="70981" y1="67748" x2="72250" y2="62475"/>
                          <a14:backgroundMark x1="72504" y1="62272" x2="71235" y2="66126"/>
                          <a14:backgroundMark x1="72420" y1="63489" x2="69459" y2="67951"/>
                          <a14:backgroundMark x1="71404" y1="64097" x2="69882" y2="66734"/>
                          <a14:backgroundMark x1="71574" y1="62880" x2="69712" y2="67748"/>
                          <a14:backgroundMark x1="69966" y1="66329" x2="69882" y2="65923"/>
                          <a14:backgroundMark x1="70220" y1="65112" x2="70389" y2="67951"/>
                          <a14:backgroundMark x1="72927" y1="64909" x2="72927" y2="67343"/>
                          <a14:backgroundMark x1="73519" y1="66531" x2="75296" y2="65720"/>
                          <a14:backgroundMark x1="75296" y1="65720" x2="74788" y2="67951"/>
                          <a14:backgroundMark x1="74958" y1="67343" x2="75127" y2="70385"/>
                          <a14:backgroundMark x1="69459" y1="69168" x2="69459" y2="69168"/>
                          <a14:backgroundMark x1="69543" y1="68763" x2="69543" y2="68763"/>
                          <a14:backgroundMark x1="69459" y1="68560" x2="69459" y2="68560"/>
                          <a14:backgroundMark x1="69459" y1="68560" x2="69459" y2="68560"/>
                          <a14:backgroundMark x1="69459" y1="68560" x2="69459" y2="68560"/>
                        </a14:backgroundRemoval>
                      </a14:imgEffect>
                    </a14:imgLayer>
                  </a14:imgProps>
                </a:ext>
                <a:ext uri="{28A0092B-C50C-407E-A947-70E740481C1C}">
                  <a14:useLocalDpi xmlns:a14="http://schemas.microsoft.com/office/drawing/2010/main" val="0"/>
                </a:ext>
              </a:extLst>
            </a:blip>
            <a:srcRect l="32146"/>
            <a:stretch/>
          </p:blipFill>
          <p:spPr bwMode="auto">
            <a:xfrm>
              <a:off x="11861464" y="-3547441"/>
              <a:ext cx="3717816" cy="228532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32" descr="What is Edge Computing?">
              <a:extLst>
                <a:ext uri="{FF2B5EF4-FFF2-40B4-BE49-F238E27FC236}">
                  <a16:creationId xmlns:a16="http://schemas.microsoft.com/office/drawing/2014/main" id="{DEF36292-407A-B94B-28E4-F37F8C62C07E}"/>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6756" b="80622" l="51450" r="94800">
                          <a14:foregroundMark x1="70900" y1="43467" x2="69050" y2="50222"/>
                          <a14:foregroundMark x1="69050" y1="50222" x2="78700" y2="52178"/>
                          <a14:foregroundMark x1="78700" y1="52178" x2="72850" y2="45689"/>
                          <a14:foregroundMark x1="76000" y1="52711" x2="65500" y2="53600"/>
                          <a14:foregroundMark x1="76750" y1="53244" x2="75450" y2="47911"/>
                          <a14:foregroundMark x1="76350" y1="50400" x2="74850" y2="45422"/>
                          <a14:foregroundMark x1="90850" y1="53511" x2="89450" y2="48800"/>
                          <a14:foregroundMark x1="90850" y1="48800" x2="88550" y2="54400"/>
                          <a14:foregroundMark x1="88550" y1="54400" x2="91600" y2="49067"/>
                          <a14:foregroundMark x1="91600" y1="49067" x2="91250" y2="48444"/>
                          <a14:foregroundMark x1="88550" y1="50756" x2="87950" y2="52889"/>
                          <a14:foregroundMark x1="73600" y1="48622" x2="68950" y2="47378"/>
                          <a14:foregroundMark x1="73600" y1="45600" x2="70800" y2="45333"/>
                          <a14:foregroundMark x1="73200" y1="52000" x2="69400" y2="51822"/>
                          <a14:foregroundMark x1="73900" y1="45422" x2="71000" y2="45067"/>
                          <a14:foregroundMark x1="54200" y1="31733" x2="53900" y2="39022"/>
                          <a14:foregroundMark x1="54400" y1="48000" x2="53600" y2="55556"/>
                          <a14:foregroundMark x1="54950" y1="64978" x2="53700" y2="69778"/>
                          <a14:foregroundMark x1="56600" y1="68000" x2="52400" y2="68800"/>
                          <a14:foregroundMark x1="52400" y1="68800" x2="55600" y2="64267"/>
                          <a14:foregroundMark x1="55600" y1="64267" x2="56350" y2="70667"/>
                          <a14:foregroundMark x1="57600" y1="68267" x2="54150" y2="60711"/>
                          <a14:foregroundMark x1="54150" y1="60711" x2="51450" y2="68622"/>
                          <a14:foregroundMark x1="51450" y1="68622" x2="55200" y2="71644"/>
                          <a14:foregroundMark x1="55200" y1="71644" x2="57250" y2="64000"/>
                          <a14:foregroundMark x1="57250" y1="64000" x2="57150" y2="63556"/>
                          <a14:foregroundMark x1="58250" y1="36978" x2="65500" y2="44089"/>
                          <a14:foregroundMark x1="65500" y1="44089" x2="65550" y2="44178"/>
                          <a14:foregroundMark x1="58300" y1="51111" x2="63700" y2="51644"/>
                          <a14:foregroundMark x1="58100" y1="63911" x2="65300" y2="57067"/>
                          <a14:foregroundMark x1="80800" y1="51467" x2="85550" y2="51467"/>
                        </a14:backgroundRemoval>
                      </a14:imgEffect>
                    </a14:imgLayer>
                  </a14:imgProps>
                </a:ext>
                <a:ext uri="{28A0092B-C50C-407E-A947-70E740481C1C}">
                  <a14:useLocalDpi xmlns:a14="http://schemas.microsoft.com/office/drawing/2010/main" val="0"/>
                </a:ext>
              </a:extLst>
            </a:blip>
            <a:srcRect l="48692" t="20213" b="12455"/>
            <a:stretch/>
          </p:blipFill>
          <p:spPr bwMode="auto">
            <a:xfrm>
              <a:off x="15897336" y="-4206306"/>
              <a:ext cx="5313672" cy="3922458"/>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9DE3D6EF-30DE-610C-91B5-D03EFB96DCE5}"/>
                </a:ext>
              </a:extLst>
            </p:cNvPr>
            <p:cNvSpPr txBox="1"/>
            <p:nvPr/>
          </p:nvSpPr>
          <p:spPr>
            <a:xfrm>
              <a:off x="11660471" y="-6935961"/>
              <a:ext cx="9562110" cy="584775"/>
            </a:xfrm>
            <a:prstGeom prst="rect">
              <a:avLst/>
            </a:prstGeom>
            <a:noFill/>
          </p:spPr>
          <p:txBody>
            <a:bodyPr wrap="square">
              <a:spAutoFit/>
            </a:bodyPr>
            <a:lstStyle>
              <a:defPPr>
                <a:defRPr lang="en-US"/>
              </a:defPPr>
              <a:lvl1pPr algn="r" rtl="1">
                <a:defRPr sz="3200"/>
              </a:lvl1pPr>
            </a:lstStyle>
            <a:p>
              <a:r>
                <a:rPr lang="fa-IR" dirty="0"/>
                <a:t>۳. لایه پردازش (</a:t>
              </a:r>
              <a:r>
                <a:rPr lang="en-US" dirty="0"/>
                <a:t>Processing Layer</a:t>
              </a:r>
              <a:r>
                <a:rPr lang="fa-IR" dirty="0"/>
                <a:t>)</a:t>
              </a:r>
              <a:endParaRPr lang="en-US" dirty="0"/>
            </a:p>
          </p:txBody>
        </p:sp>
      </p:grpSp>
      <p:grpSp>
        <p:nvGrpSpPr>
          <p:cNvPr id="138" name="Group 137">
            <a:extLst>
              <a:ext uri="{FF2B5EF4-FFF2-40B4-BE49-F238E27FC236}">
                <a16:creationId xmlns:a16="http://schemas.microsoft.com/office/drawing/2014/main" id="{38B54B74-9E75-0F13-7C63-F18105525E6A}"/>
              </a:ext>
            </a:extLst>
          </p:cNvPr>
          <p:cNvGrpSpPr>
            <a:grpSpLocks noChangeAspect="1"/>
          </p:cNvGrpSpPr>
          <p:nvPr/>
        </p:nvGrpSpPr>
        <p:grpSpPr>
          <a:xfrm rot="20612939">
            <a:off x="-11479293" y="4823584"/>
            <a:ext cx="7863667" cy="4285892"/>
            <a:chOff x="-33652" y="17844"/>
            <a:chExt cx="12774040" cy="6927690"/>
          </a:xfrm>
        </p:grpSpPr>
        <p:grpSp>
          <p:nvGrpSpPr>
            <p:cNvPr id="139" name="Group 138">
              <a:extLst>
                <a:ext uri="{FF2B5EF4-FFF2-40B4-BE49-F238E27FC236}">
                  <a16:creationId xmlns:a16="http://schemas.microsoft.com/office/drawing/2014/main" id="{A19B83F4-3D69-985F-FADC-94797253D9E0}"/>
                </a:ext>
              </a:extLst>
            </p:cNvPr>
            <p:cNvGrpSpPr/>
            <p:nvPr/>
          </p:nvGrpSpPr>
          <p:grpSpPr>
            <a:xfrm>
              <a:off x="0" y="17844"/>
              <a:ext cx="12740388" cy="6858000"/>
              <a:chOff x="12615311" y="0"/>
              <a:chExt cx="12740388" cy="6858000"/>
            </a:xfrm>
          </p:grpSpPr>
          <p:sp>
            <p:nvSpPr>
              <p:cNvPr id="144" name="Freeform: Shape 143">
                <a:extLst>
                  <a:ext uri="{FF2B5EF4-FFF2-40B4-BE49-F238E27FC236}">
                    <a16:creationId xmlns:a16="http://schemas.microsoft.com/office/drawing/2014/main" id="{32C93790-CCB0-ADE9-BD5F-1BBC25CE3CD0}"/>
                  </a:ext>
                </a:extLst>
              </p:cNvPr>
              <p:cNvSpPr/>
              <p:nvPr/>
            </p:nvSpPr>
            <p:spPr>
              <a:xfrm rot="16200000">
                <a:off x="12487360" y="4491887"/>
                <a:ext cx="914400" cy="658497"/>
              </a:xfrm>
              <a:custGeom>
                <a:avLst/>
                <a:gdLst/>
                <a:ahLst/>
                <a:cxnLst/>
                <a:rect l="l" t="t" r="r" b="b"/>
                <a:pathLst>
                  <a:path w="914400" h="658497">
                    <a:moveTo>
                      <a:pt x="629662" y="342565"/>
                    </a:moveTo>
                    <a:lnTo>
                      <a:pt x="429042" y="342565"/>
                    </a:lnTo>
                    <a:lnTo>
                      <a:pt x="429042" y="202965"/>
                    </a:lnTo>
                    <a:close/>
                    <a:moveTo>
                      <a:pt x="697528" y="341077"/>
                    </a:moveTo>
                    <a:lnTo>
                      <a:pt x="430233" y="154447"/>
                    </a:lnTo>
                    <a:lnTo>
                      <a:pt x="385286" y="154447"/>
                    </a:lnTo>
                    <a:lnTo>
                      <a:pt x="385286" y="341970"/>
                    </a:lnTo>
                    <a:lnTo>
                      <a:pt x="306705" y="341970"/>
                    </a:lnTo>
                    <a:lnTo>
                      <a:pt x="306705" y="391679"/>
                    </a:lnTo>
                    <a:lnTo>
                      <a:pt x="385286" y="391679"/>
                    </a:lnTo>
                    <a:lnTo>
                      <a:pt x="385286" y="444959"/>
                    </a:lnTo>
                    <a:lnTo>
                      <a:pt x="429042" y="444959"/>
                    </a:lnTo>
                    <a:lnTo>
                      <a:pt x="429042" y="391679"/>
                    </a:lnTo>
                    <a:lnTo>
                      <a:pt x="697528" y="391679"/>
                    </a:lnTo>
                    <a:close/>
                    <a:moveTo>
                      <a:pt x="914400" y="196911"/>
                    </a:moveTo>
                    <a:lnTo>
                      <a:pt x="914400" y="658497"/>
                    </a:lnTo>
                    <a:lnTo>
                      <a:pt x="0" y="658497"/>
                    </a:lnTo>
                    <a:lnTo>
                      <a:pt x="0" y="196911"/>
                    </a:lnTo>
                    <a:cubicBezTo>
                      <a:pt x="0" y="88161"/>
                      <a:pt x="88160" y="0"/>
                      <a:pt x="196910" y="0"/>
                    </a:cubicBezTo>
                    <a:lnTo>
                      <a:pt x="717490" y="1"/>
                    </a:lnTo>
                    <a:cubicBezTo>
                      <a:pt x="826240" y="1"/>
                      <a:pt x="914400" y="88161"/>
                      <a:pt x="914400" y="196911"/>
                    </a:cubicBezTo>
                    <a:close/>
                  </a:path>
                </a:pathLst>
              </a:custGeom>
              <a:solidFill>
                <a:srgbClr val="357320"/>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145" name="Rectangle 144">
                <a:extLst>
                  <a:ext uri="{FF2B5EF4-FFF2-40B4-BE49-F238E27FC236}">
                    <a16:creationId xmlns:a16="http://schemas.microsoft.com/office/drawing/2014/main" id="{DB434EDF-D99F-0BC4-26E2-8503EB37CD09}"/>
                  </a:ext>
                </a:extLst>
              </p:cNvPr>
              <p:cNvSpPr/>
              <p:nvPr/>
            </p:nvSpPr>
            <p:spPr>
              <a:xfrm>
                <a:off x="13166747" y="0"/>
                <a:ext cx="12188952" cy="6858000"/>
              </a:xfrm>
              <a:prstGeom prst="rect">
                <a:avLst/>
              </a:prstGeom>
              <a:gradFill flip="none" rotWithShape="1">
                <a:gsLst>
                  <a:gs pos="22000">
                    <a:srgbClr val="509E34"/>
                  </a:gs>
                  <a:gs pos="0">
                    <a:srgbClr val="459329"/>
                  </a:gs>
                  <a:gs pos="100000">
                    <a:schemeClr val="accent6">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0" name="TextBox 139">
              <a:extLst>
                <a:ext uri="{FF2B5EF4-FFF2-40B4-BE49-F238E27FC236}">
                  <a16:creationId xmlns:a16="http://schemas.microsoft.com/office/drawing/2014/main" id="{FEFC399B-02E2-205B-8F99-06F3601262FE}"/>
                </a:ext>
              </a:extLst>
            </p:cNvPr>
            <p:cNvSpPr txBox="1"/>
            <p:nvPr/>
          </p:nvSpPr>
          <p:spPr>
            <a:xfrm>
              <a:off x="2622579" y="513544"/>
              <a:ext cx="8973948" cy="584775"/>
            </a:xfrm>
            <a:prstGeom prst="rect">
              <a:avLst/>
            </a:prstGeom>
            <a:noFill/>
          </p:spPr>
          <p:txBody>
            <a:bodyPr wrap="square">
              <a:spAutoFit/>
            </a:bodyPr>
            <a:lstStyle>
              <a:defPPr>
                <a:defRPr lang="en-US"/>
              </a:defPPr>
              <a:lvl1pPr algn="r" rtl="1">
                <a:defRPr sz="3200"/>
              </a:lvl1pPr>
            </a:lstStyle>
            <a:p>
              <a:r>
                <a:rPr lang="fa-IR" dirty="0"/>
                <a:t>۴. لایه کاربرد (</a:t>
              </a:r>
              <a:r>
                <a:rPr lang="en-US" dirty="0"/>
                <a:t>(Application Layer</a:t>
              </a:r>
            </a:p>
          </p:txBody>
        </p:sp>
        <p:sp>
          <p:nvSpPr>
            <p:cNvPr id="141" name="TextBox 140">
              <a:extLst>
                <a:ext uri="{FF2B5EF4-FFF2-40B4-BE49-F238E27FC236}">
                  <a16:creationId xmlns:a16="http://schemas.microsoft.com/office/drawing/2014/main" id="{B6659C03-875D-2BA5-4754-325895F19456}"/>
                </a:ext>
              </a:extLst>
            </p:cNvPr>
            <p:cNvSpPr txBox="1"/>
            <p:nvPr/>
          </p:nvSpPr>
          <p:spPr>
            <a:xfrm>
              <a:off x="1408385" y="1325242"/>
              <a:ext cx="9660059" cy="1569660"/>
            </a:xfrm>
            <a:prstGeom prst="rect">
              <a:avLst/>
            </a:prstGeom>
            <a:noFill/>
          </p:spPr>
          <p:txBody>
            <a:bodyPr wrap="square">
              <a:spAutoFit/>
            </a:bodyPr>
            <a:lstStyle>
              <a:defPPr>
                <a:defRPr lang="en-US"/>
              </a:defPPr>
              <a:lvl1pPr algn="r" rtl="1">
                <a:defRPr sz="2400"/>
              </a:lvl1pPr>
            </a:lstStyle>
            <a:p>
              <a:pPr algn="justLow"/>
              <a:r>
                <a:rPr lang="fa-IR" dirty="0"/>
                <a:t>این لایه تعامل مستقیم با کاربران نهایی را فراهم می‌کند و خدمات مبتنی بر داده‌های پردازش‌شده را ارائه می‌دهد. برنامه‌های موبایل، داشبوردهای مدیریتی و سیستم‌های هشداردهی در این لایه قرار دارند. برای مثال، در خانه‌های هوشمند، کاربران می‌توانند از طریق اپلیکیشن‌ها، سیستم‌های روشنایی و گرمایشی را کنترل کنند.</a:t>
              </a:r>
              <a:endParaRPr lang="en-US" dirty="0"/>
            </a:p>
          </p:txBody>
        </p:sp>
        <p:pic>
          <p:nvPicPr>
            <p:cNvPr id="142" name="Picture 34" descr="IoT in Mobile Apps Development : How IoT is Affecting Mobile App Development">
              <a:extLst>
                <a:ext uri="{FF2B5EF4-FFF2-40B4-BE49-F238E27FC236}">
                  <a16:creationId xmlns:a16="http://schemas.microsoft.com/office/drawing/2014/main" id="{EE346DD4-4617-284F-1AD5-2CC44E6892CA}"/>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9955" b="90045" l="9922" r="89948">
                          <a14:foregroundMark x1="56789" y1="90045" x2="50392" y2="89140"/>
                        </a14:backgroundRemoval>
                      </a14:imgEffect>
                    </a14:imgLayer>
                  </a14:imgProps>
                </a:ext>
                <a:ext uri="{28A0092B-C50C-407E-A947-70E740481C1C}">
                  <a14:useLocalDpi xmlns:a14="http://schemas.microsoft.com/office/drawing/2010/main" val="0"/>
                </a:ext>
              </a:extLst>
            </a:blip>
            <a:srcRect/>
            <a:stretch>
              <a:fillRect/>
            </a:stretch>
          </p:blipFill>
          <p:spPr bwMode="auto">
            <a:xfrm>
              <a:off x="-33652" y="2357723"/>
              <a:ext cx="72961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36" descr="How To Secure Your IoT Devices">
              <a:extLst>
                <a:ext uri="{FF2B5EF4-FFF2-40B4-BE49-F238E27FC236}">
                  <a16:creationId xmlns:a16="http://schemas.microsoft.com/office/drawing/2014/main" id="{6F350A16-F7B5-384A-00A6-C6141BE9DAF1}"/>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400" l="10000" r="90000">
                          <a14:foregroundMark x1="24300" y1="47000" x2="24700" y2="47467"/>
                          <a14:foregroundMark x1="59250" y1="90400" x2="52400" y2="89867"/>
                          <a14:foregroundMark x1="52400" y1="89867" x2="51750" y2="89267"/>
                          <a14:foregroundMark x1="38900" y1="37733" x2="33650" y2="38533"/>
                          <a14:foregroundMark x1="33650" y1="38533" x2="33350" y2="37067"/>
                          <a14:foregroundMark x1="34600" y1="35400" x2="34300" y2="40733"/>
                        </a14:backgroundRemoval>
                      </a14:imgEffect>
                    </a14:imgLayer>
                  </a14:imgProps>
                </a:ext>
                <a:ext uri="{28A0092B-C50C-407E-A947-70E740481C1C}">
                  <a14:useLocalDpi xmlns:a14="http://schemas.microsoft.com/office/drawing/2010/main" val="0"/>
                </a:ext>
              </a:extLst>
            </a:blip>
            <a:srcRect/>
            <a:stretch>
              <a:fillRect/>
            </a:stretch>
          </p:blipFill>
          <p:spPr bwMode="auto">
            <a:xfrm>
              <a:off x="4866201" y="1980027"/>
              <a:ext cx="6620676" cy="4965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6" name="Group 145">
            <a:extLst>
              <a:ext uri="{FF2B5EF4-FFF2-40B4-BE49-F238E27FC236}">
                <a16:creationId xmlns:a16="http://schemas.microsoft.com/office/drawing/2014/main" id="{593DC5D2-1EFF-E072-0822-7314C0CDB088}"/>
              </a:ext>
            </a:extLst>
          </p:cNvPr>
          <p:cNvGrpSpPr>
            <a:grpSpLocks noChangeAspect="1"/>
          </p:cNvGrpSpPr>
          <p:nvPr/>
        </p:nvGrpSpPr>
        <p:grpSpPr>
          <a:xfrm rot="2597822">
            <a:off x="10396277" y="-6606031"/>
            <a:ext cx="7883661" cy="4369931"/>
            <a:chOff x="97382" y="-28529"/>
            <a:chExt cx="12806518" cy="7098682"/>
          </a:xfrm>
        </p:grpSpPr>
        <p:grpSp>
          <p:nvGrpSpPr>
            <p:cNvPr id="147" name="Group 146">
              <a:extLst>
                <a:ext uri="{FF2B5EF4-FFF2-40B4-BE49-F238E27FC236}">
                  <a16:creationId xmlns:a16="http://schemas.microsoft.com/office/drawing/2014/main" id="{3C800568-F903-3D47-B504-11F0B3A2D76A}"/>
                </a:ext>
              </a:extLst>
            </p:cNvPr>
            <p:cNvGrpSpPr/>
            <p:nvPr/>
          </p:nvGrpSpPr>
          <p:grpSpPr>
            <a:xfrm>
              <a:off x="97382" y="-28529"/>
              <a:ext cx="12806518" cy="6858000"/>
              <a:chOff x="11123047" y="0"/>
              <a:chExt cx="12806518" cy="6858000"/>
            </a:xfrm>
          </p:grpSpPr>
          <p:sp>
            <p:nvSpPr>
              <p:cNvPr id="152" name="Freeform: Shape 151">
                <a:extLst>
                  <a:ext uri="{FF2B5EF4-FFF2-40B4-BE49-F238E27FC236}">
                    <a16:creationId xmlns:a16="http://schemas.microsoft.com/office/drawing/2014/main" id="{92022BD6-5C12-3C3C-B3DD-5C14EEC3F298}"/>
                  </a:ext>
                </a:extLst>
              </p:cNvPr>
              <p:cNvSpPr/>
              <p:nvPr/>
            </p:nvSpPr>
            <p:spPr>
              <a:xfrm rot="16200000">
                <a:off x="10995096" y="5900338"/>
                <a:ext cx="914400" cy="658497"/>
              </a:xfrm>
              <a:custGeom>
                <a:avLst/>
                <a:gdLst/>
                <a:ahLst/>
                <a:cxnLst/>
                <a:rect l="l" t="t" r="r" b="b"/>
                <a:pathLst>
                  <a:path w="914400" h="658497">
                    <a:moveTo>
                      <a:pt x="695147" y="196882"/>
                    </a:moveTo>
                    <a:lnTo>
                      <a:pt x="487085" y="179915"/>
                    </a:lnTo>
                    <a:lnTo>
                      <a:pt x="487085" y="224862"/>
                    </a:lnTo>
                    <a:cubicBezTo>
                      <a:pt x="496412" y="232799"/>
                      <a:pt x="503705" y="242771"/>
                      <a:pt x="508963" y="254776"/>
                    </a:cubicBezTo>
                    <a:cubicBezTo>
                      <a:pt x="514222" y="266781"/>
                      <a:pt x="516851" y="282012"/>
                      <a:pt x="516851" y="300466"/>
                    </a:cubicBezTo>
                    <a:cubicBezTo>
                      <a:pt x="516851" y="325271"/>
                      <a:pt x="509955" y="344966"/>
                      <a:pt x="496164" y="359551"/>
                    </a:cubicBezTo>
                    <a:cubicBezTo>
                      <a:pt x="482373" y="374136"/>
                      <a:pt x="461090" y="381429"/>
                      <a:pt x="432317" y="381429"/>
                    </a:cubicBezTo>
                    <a:cubicBezTo>
                      <a:pt x="403146" y="381429"/>
                      <a:pt x="381120" y="374186"/>
                      <a:pt x="366237" y="359700"/>
                    </a:cubicBezTo>
                    <a:cubicBezTo>
                      <a:pt x="351354" y="345214"/>
                      <a:pt x="343913" y="324973"/>
                      <a:pt x="343913" y="298978"/>
                    </a:cubicBezTo>
                    <a:cubicBezTo>
                      <a:pt x="343913" y="274372"/>
                      <a:pt x="350064" y="254280"/>
                      <a:pt x="362368" y="238703"/>
                    </a:cubicBezTo>
                    <a:cubicBezTo>
                      <a:pt x="374671" y="223125"/>
                      <a:pt x="391439" y="215337"/>
                      <a:pt x="412671" y="215337"/>
                    </a:cubicBezTo>
                    <a:lnTo>
                      <a:pt x="412671" y="164437"/>
                    </a:lnTo>
                    <a:cubicBezTo>
                      <a:pt x="389256" y="164437"/>
                      <a:pt x="369263" y="170390"/>
                      <a:pt x="352694" y="182297"/>
                    </a:cubicBezTo>
                    <a:cubicBezTo>
                      <a:pt x="336124" y="194203"/>
                      <a:pt x="323424" y="210326"/>
                      <a:pt x="314594" y="230666"/>
                    </a:cubicBezTo>
                    <a:cubicBezTo>
                      <a:pt x="305763" y="251006"/>
                      <a:pt x="301348" y="273776"/>
                      <a:pt x="301348" y="298978"/>
                    </a:cubicBezTo>
                    <a:cubicBezTo>
                      <a:pt x="301348" y="325172"/>
                      <a:pt x="306358" y="348339"/>
                      <a:pt x="316380" y="368481"/>
                    </a:cubicBezTo>
                    <a:cubicBezTo>
                      <a:pt x="326401" y="388622"/>
                      <a:pt x="341135" y="404447"/>
                      <a:pt x="360582" y="415957"/>
                    </a:cubicBezTo>
                    <a:cubicBezTo>
                      <a:pt x="380028" y="427466"/>
                      <a:pt x="403940" y="433221"/>
                      <a:pt x="432317" y="433221"/>
                    </a:cubicBezTo>
                    <a:cubicBezTo>
                      <a:pt x="461487" y="433221"/>
                      <a:pt x="485399" y="427516"/>
                      <a:pt x="504052" y="416106"/>
                    </a:cubicBezTo>
                    <a:cubicBezTo>
                      <a:pt x="522705" y="404696"/>
                      <a:pt x="536496" y="389465"/>
                      <a:pt x="545426" y="370415"/>
                    </a:cubicBezTo>
                    <a:cubicBezTo>
                      <a:pt x="554356" y="351365"/>
                      <a:pt x="558821" y="330331"/>
                      <a:pt x="558821" y="307312"/>
                    </a:cubicBezTo>
                    <a:cubicBezTo>
                      <a:pt x="558821" y="286675"/>
                      <a:pt x="555745" y="269857"/>
                      <a:pt x="549593" y="256860"/>
                    </a:cubicBezTo>
                    <a:cubicBezTo>
                      <a:pt x="543442" y="243862"/>
                      <a:pt x="536199" y="233692"/>
                      <a:pt x="527864" y="226350"/>
                    </a:cubicBezTo>
                    <a:lnTo>
                      <a:pt x="650796" y="236768"/>
                    </a:lnTo>
                    <a:lnTo>
                      <a:pt x="650796" y="406432"/>
                    </a:lnTo>
                    <a:lnTo>
                      <a:pt x="695147" y="406432"/>
                    </a:lnTo>
                    <a:close/>
                    <a:moveTo>
                      <a:pt x="914400" y="216277"/>
                    </a:moveTo>
                    <a:lnTo>
                      <a:pt x="914400" y="658497"/>
                    </a:lnTo>
                    <a:lnTo>
                      <a:pt x="0" y="658497"/>
                    </a:lnTo>
                    <a:lnTo>
                      <a:pt x="0" y="216277"/>
                    </a:lnTo>
                    <a:cubicBezTo>
                      <a:pt x="0" y="96831"/>
                      <a:pt x="96830" y="0"/>
                      <a:pt x="216276" y="0"/>
                    </a:cubicBezTo>
                    <a:lnTo>
                      <a:pt x="698124" y="0"/>
                    </a:lnTo>
                    <a:cubicBezTo>
                      <a:pt x="817570" y="0"/>
                      <a:pt x="914400" y="96831"/>
                      <a:pt x="914400" y="216277"/>
                    </a:cubicBezTo>
                    <a:close/>
                  </a:path>
                </a:pathLst>
              </a:cu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Rectangle 152">
                <a:extLst>
                  <a:ext uri="{FF2B5EF4-FFF2-40B4-BE49-F238E27FC236}">
                    <a16:creationId xmlns:a16="http://schemas.microsoft.com/office/drawing/2014/main" id="{4258694F-49F7-5E89-474A-359614EAB784}"/>
                  </a:ext>
                </a:extLst>
              </p:cNvPr>
              <p:cNvSpPr/>
              <p:nvPr/>
            </p:nvSpPr>
            <p:spPr>
              <a:xfrm>
                <a:off x="11740613" y="0"/>
                <a:ext cx="12188952" cy="6858000"/>
              </a:xfrm>
              <a:prstGeom prst="rect">
                <a:avLst/>
              </a:prstGeom>
              <a:gradFill flip="none" rotWithShape="1">
                <a:gsLst>
                  <a:gs pos="0">
                    <a:srgbClr val="FFCC00"/>
                  </a:gs>
                  <a:gs pos="100000">
                    <a:srgbClr val="FFEDA3"/>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8" name="TextBox 147">
              <a:extLst>
                <a:ext uri="{FF2B5EF4-FFF2-40B4-BE49-F238E27FC236}">
                  <a16:creationId xmlns:a16="http://schemas.microsoft.com/office/drawing/2014/main" id="{F5E5C680-C290-3E6F-ED9E-B6453AF4025D}"/>
                </a:ext>
              </a:extLst>
            </p:cNvPr>
            <p:cNvSpPr txBox="1"/>
            <p:nvPr/>
          </p:nvSpPr>
          <p:spPr>
            <a:xfrm>
              <a:off x="3363486" y="513544"/>
              <a:ext cx="8690213" cy="584775"/>
            </a:xfrm>
            <a:prstGeom prst="rect">
              <a:avLst/>
            </a:prstGeom>
            <a:noFill/>
          </p:spPr>
          <p:txBody>
            <a:bodyPr wrap="square">
              <a:spAutoFit/>
            </a:bodyPr>
            <a:lstStyle>
              <a:defPPr>
                <a:defRPr lang="en-US"/>
              </a:defPPr>
              <a:lvl1pPr algn="r" rtl="1">
                <a:defRPr sz="3200"/>
              </a:lvl1pPr>
            </a:lstStyle>
            <a:p>
              <a:r>
                <a:rPr lang="fa-IR" dirty="0"/>
                <a:t>۵. لایه کسب‌وکار (</a:t>
              </a:r>
              <a:r>
                <a:rPr lang="en-US" dirty="0"/>
                <a:t>(Business Layer</a:t>
              </a:r>
            </a:p>
          </p:txBody>
        </p:sp>
        <p:sp>
          <p:nvSpPr>
            <p:cNvPr id="149" name="TextBox 148">
              <a:extLst>
                <a:ext uri="{FF2B5EF4-FFF2-40B4-BE49-F238E27FC236}">
                  <a16:creationId xmlns:a16="http://schemas.microsoft.com/office/drawing/2014/main" id="{6DB431B1-7E8A-8A5E-D92D-C71E966C4190}"/>
                </a:ext>
              </a:extLst>
            </p:cNvPr>
            <p:cNvSpPr txBox="1"/>
            <p:nvPr/>
          </p:nvSpPr>
          <p:spPr>
            <a:xfrm>
              <a:off x="1938200" y="1511060"/>
              <a:ext cx="9809459" cy="1569660"/>
            </a:xfrm>
            <a:prstGeom prst="rect">
              <a:avLst/>
            </a:prstGeom>
            <a:noFill/>
          </p:spPr>
          <p:txBody>
            <a:bodyPr wrap="square">
              <a:spAutoFit/>
            </a:bodyPr>
            <a:lstStyle>
              <a:defPPr>
                <a:defRPr lang="en-US"/>
              </a:defPPr>
              <a:lvl1pPr algn="r" rtl="1">
                <a:defRPr sz="2400"/>
              </a:lvl1pPr>
            </a:lstStyle>
            <a:p>
              <a:pPr algn="justLow"/>
              <a:r>
                <a:rPr lang="fa-IR" dirty="0"/>
                <a:t>این لایه استراتژی‌ها و تصمیم‌گیری‌های کلان را بر اساس داده‌های به‌دست‌آمده هدایت می‌کند. تحلیل روندها، بهینه‌سازی فرآیندها و توسعه مدل‌های کسب‌وکار جدید از وظایف این لایه است. در حوزه کشاورزی هوشمند، این لایه می‌تواند با تحلیل داده‌های محیطی، زمان مناسب برای کاشت یا برداشت را تعیین کند.</a:t>
              </a:r>
            </a:p>
          </p:txBody>
        </p:sp>
        <p:pic>
          <p:nvPicPr>
            <p:cNvPr id="150" name="Picture 38" descr="Premium Vector | Business growth data analyst symbol">
              <a:extLst>
                <a:ext uri="{FF2B5EF4-FFF2-40B4-BE49-F238E27FC236}">
                  <a16:creationId xmlns:a16="http://schemas.microsoft.com/office/drawing/2014/main" id="{BC1982E4-2AFD-C39C-0F6A-DC67E24C8139}"/>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foregroundMark x1="50000" y1="40698" x2="46645" y2="55233"/>
                          <a14:foregroundMark x1="46645" y1="55233" x2="56230" y2="66860"/>
                          <a14:foregroundMark x1="56230" y1="66860" x2="59265" y2="57171"/>
                          <a14:foregroundMark x1="59265" y1="57171" x2="53994" y2="44186"/>
                          <a14:foregroundMark x1="53994" y1="44186" x2="53355" y2="46705"/>
                          <a14:foregroundMark x1="55272" y1="41473" x2="47125" y2="40891"/>
                          <a14:foregroundMark x1="47125" y1="40891" x2="45687" y2="57946"/>
                          <a14:foregroundMark x1="45687" y1="57946" x2="53674" y2="67829"/>
                          <a14:foregroundMark x1="53674" y1="67829" x2="61981" y2="61240"/>
                          <a14:foregroundMark x1="61981" y1="61240" x2="59585" y2="48837"/>
                          <a14:foregroundMark x1="59585" y1="48837" x2="58307" y2="46124"/>
                          <a14:foregroundMark x1="47604" y1="60271" x2="35623" y2="69186"/>
                          <a14:foregroundMark x1="35623" y1="69186" x2="33866" y2="74031"/>
                          <a14:foregroundMark x1="38179" y1="50969" x2="39457" y2="53101"/>
                          <a14:foregroundMark x1="30671" y1="40310" x2="31629" y2="42248"/>
                          <a14:foregroundMark x1="48243" y1="29457" x2="49201" y2="30233"/>
                          <a14:foregroundMark x1="61661" y1="34302" x2="62939" y2="35659"/>
                          <a14:foregroundMark x1="72364" y1="35659" x2="74281" y2="36628"/>
                          <a14:foregroundMark x1="88978" y1="30233" x2="89457" y2="30233"/>
                          <a14:foregroundMark x1="69649" y1="36628" x2="68051" y2="38566"/>
                          <a14:foregroundMark x1="72684" y1="32558" x2="74601" y2="34690"/>
                          <a14:foregroundMark x1="34824" y1="34109" x2="35783" y2="36628"/>
                          <a14:foregroundMark x1="26038" y1="52907" x2="21725" y2="63566"/>
                          <a14:foregroundMark x1="21725" y1="63566" x2="14058" y2="58140"/>
                          <a14:foregroundMark x1="14058" y1="58140" x2="22045" y2="47868"/>
                          <a14:foregroundMark x1="22045" y1="47868" x2="23962"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942085" y="2155253"/>
              <a:ext cx="5962650" cy="49149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40" descr="Data analyst - Free computer icons">
              <a:extLst>
                <a:ext uri="{FF2B5EF4-FFF2-40B4-BE49-F238E27FC236}">
                  <a16:creationId xmlns:a16="http://schemas.microsoft.com/office/drawing/2014/main" id="{1D5A1DAA-C855-9505-F67B-55DBFA01418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08592" y="3210447"/>
              <a:ext cx="3205018" cy="32050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71368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35000">
              <a:srgbClr val="F5E6C7"/>
            </a:gs>
            <a:gs pos="100000">
              <a:srgbClr val="F1D59D"/>
            </a:gs>
            <a:gs pos="0">
              <a:srgbClr val="F8F6F0"/>
            </a:gs>
          </a:gsLst>
          <a:path path="circle">
            <a:fillToRect l="100000" b="100000"/>
          </a:path>
          <a:tileRect t="-100000" r="-100000"/>
        </a:grad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3A369A3C-87C6-0225-7AA0-0D79084374BE}"/>
              </a:ext>
            </a:extLst>
          </p:cNvPr>
          <p:cNvGrpSpPr>
            <a:grpSpLocks noChangeAspect="1"/>
          </p:cNvGrpSpPr>
          <p:nvPr/>
        </p:nvGrpSpPr>
        <p:grpSpPr>
          <a:xfrm rot="19709680">
            <a:off x="237337" y="4188773"/>
            <a:ext cx="7893798" cy="4384471"/>
            <a:chOff x="-582473" y="-8529"/>
            <a:chExt cx="12822986" cy="7067465"/>
          </a:xfrm>
        </p:grpSpPr>
        <p:sp>
          <p:nvSpPr>
            <p:cNvPr id="104" name="Rectangle 103">
              <a:extLst>
                <a:ext uri="{FF2B5EF4-FFF2-40B4-BE49-F238E27FC236}">
                  <a16:creationId xmlns:a16="http://schemas.microsoft.com/office/drawing/2014/main" id="{1C4897AB-818F-2BB2-BC31-EA38DAB43D70}"/>
                </a:ext>
              </a:extLst>
            </p:cNvPr>
            <p:cNvSpPr/>
            <p:nvPr/>
          </p:nvSpPr>
          <p:spPr>
            <a:xfrm>
              <a:off x="51561" y="-8529"/>
              <a:ext cx="12188952" cy="68580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reeform: Shape 104">
              <a:extLst>
                <a:ext uri="{FF2B5EF4-FFF2-40B4-BE49-F238E27FC236}">
                  <a16:creationId xmlns:a16="http://schemas.microsoft.com/office/drawing/2014/main" id="{43351D30-59D7-ECE4-E9A2-E936197C2047}"/>
                </a:ext>
              </a:extLst>
            </p:cNvPr>
            <p:cNvSpPr/>
            <p:nvPr/>
          </p:nvSpPr>
          <p:spPr>
            <a:xfrm rot="16200000">
              <a:off x="-710426" y="258003"/>
              <a:ext cx="914400" cy="658494"/>
            </a:xfrm>
            <a:custGeom>
              <a:avLst/>
              <a:gdLst/>
              <a:ahLst/>
              <a:cxnLst/>
              <a:rect l="l" t="t" r="r" b="b"/>
              <a:pathLst>
                <a:path w="914400" h="658494">
                  <a:moveTo>
                    <a:pt x="654934" y="348468"/>
                  </a:moveTo>
                  <a:cubicBezTo>
                    <a:pt x="646203" y="342317"/>
                    <a:pt x="637075" y="333833"/>
                    <a:pt x="627550" y="323019"/>
                  </a:cubicBezTo>
                  <a:cubicBezTo>
                    <a:pt x="618025" y="312204"/>
                    <a:pt x="609591" y="299702"/>
                    <a:pt x="602249" y="285514"/>
                  </a:cubicBezTo>
                  <a:cubicBezTo>
                    <a:pt x="594907" y="271326"/>
                    <a:pt x="589847" y="255996"/>
                    <a:pt x="587069" y="239526"/>
                  </a:cubicBezTo>
                  <a:lnTo>
                    <a:pt x="540039" y="239526"/>
                  </a:lnTo>
                  <a:cubicBezTo>
                    <a:pt x="542420" y="256195"/>
                    <a:pt x="546290" y="271276"/>
                    <a:pt x="551647" y="284770"/>
                  </a:cubicBezTo>
                  <a:cubicBezTo>
                    <a:pt x="557005" y="298264"/>
                    <a:pt x="563107" y="309922"/>
                    <a:pt x="569953" y="319744"/>
                  </a:cubicBezTo>
                  <a:cubicBezTo>
                    <a:pt x="576799" y="329567"/>
                    <a:pt x="583894" y="337157"/>
                    <a:pt x="591236" y="342515"/>
                  </a:cubicBezTo>
                  <a:lnTo>
                    <a:pt x="265005" y="342515"/>
                  </a:lnTo>
                  <a:lnTo>
                    <a:pt x="265005" y="394605"/>
                  </a:lnTo>
                  <a:lnTo>
                    <a:pt x="654934" y="394605"/>
                  </a:lnTo>
                  <a:close/>
                  <a:moveTo>
                    <a:pt x="914400" y="216276"/>
                  </a:moveTo>
                  <a:lnTo>
                    <a:pt x="914400" y="658494"/>
                  </a:lnTo>
                  <a:lnTo>
                    <a:pt x="0" y="658494"/>
                  </a:lnTo>
                  <a:lnTo>
                    <a:pt x="0" y="216276"/>
                  </a:lnTo>
                  <a:cubicBezTo>
                    <a:pt x="0" y="96830"/>
                    <a:pt x="96830" y="0"/>
                    <a:pt x="216276" y="0"/>
                  </a:cubicBezTo>
                  <a:lnTo>
                    <a:pt x="698124" y="0"/>
                  </a:lnTo>
                  <a:cubicBezTo>
                    <a:pt x="817570" y="0"/>
                    <a:pt x="914400" y="96830"/>
                    <a:pt x="914400" y="216276"/>
                  </a:cubicBezTo>
                  <a:close/>
                </a:path>
              </a:pathLst>
            </a:custGeom>
            <a:solidFill>
              <a:srgbClr val="0A6B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6" name="TextBox 105">
              <a:extLst>
                <a:ext uri="{FF2B5EF4-FFF2-40B4-BE49-F238E27FC236}">
                  <a16:creationId xmlns:a16="http://schemas.microsoft.com/office/drawing/2014/main" id="{3FBA0F27-FD71-273E-2150-14BC31BACE05}"/>
                </a:ext>
              </a:extLst>
            </p:cNvPr>
            <p:cNvSpPr txBox="1"/>
            <p:nvPr/>
          </p:nvSpPr>
          <p:spPr>
            <a:xfrm>
              <a:off x="3866937" y="721190"/>
              <a:ext cx="6080906" cy="584775"/>
            </a:xfrm>
            <a:prstGeom prst="rect">
              <a:avLst/>
            </a:prstGeom>
            <a:noFill/>
          </p:spPr>
          <p:txBody>
            <a:bodyPr wrap="square">
              <a:spAutoFit/>
            </a:bodyPr>
            <a:lstStyle/>
            <a:p>
              <a:pPr algn="r" rtl="1"/>
              <a:r>
                <a:rPr lang="fa-IR" sz="3200" dirty="0"/>
                <a:t>۱. لایه ادراک (</a:t>
              </a:r>
              <a:r>
                <a:rPr lang="en-US" sz="3200" dirty="0"/>
                <a:t>Perception Layer</a:t>
              </a:r>
              <a:r>
                <a:rPr lang="fa-IR" sz="3200" dirty="0"/>
                <a:t>)</a:t>
              </a:r>
              <a:endParaRPr lang="en-US" sz="3200" dirty="0"/>
            </a:p>
          </p:txBody>
        </p:sp>
        <p:sp>
          <p:nvSpPr>
            <p:cNvPr id="107" name="TextBox 106">
              <a:extLst>
                <a:ext uri="{FF2B5EF4-FFF2-40B4-BE49-F238E27FC236}">
                  <a16:creationId xmlns:a16="http://schemas.microsoft.com/office/drawing/2014/main" id="{17FBAB44-84FD-27B5-F084-E1053984EEC7}"/>
                </a:ext>
              </a:extLst>
            </p:cNvPr>
            <p:cNvSpPr txBox="1"/>
            <p:nvPr/>
          </p:nvSpPr>
          <p:spPr>
            <a:xfrm>
              <a:off x="904291" y="1519631"/>
              <a:ext cx="8354009" cy="1938992"/>
            </a:xfrm>
            <a:prstGeom prst="rect">
              <a:avLst/>
            </a:prstGeom>
            <a:noFill/>
          </p:spPr>
          <p:txBody>
            <a:bodyPr wrap="square">
              <a:spAutoFit/>
            </a:bodyPr>
            <a:lstStyle/>
            <a:p>
              <a:pPr algn="justLow" rtl="1"/>
              <a:r>
                <a:rPr lang="en-US" sz="2400" dirty="0"/>
                <a:t>  </a:t>
              </a:r>
              <a:r>
                <a:rPr lang="fa-IR" sz="2400" dirty="0"/>
                <a:t>این لایه به‌عنوان پایه‌ای‌ترین سطح در معماری </a:t>
              </a:r>
              <a:r>
                <a:rPr lang="en-US" sz="2400" dirty="0"/>
                <a:t>IoT، </a:t>
              </a:r>
              <a:r>
                <a:rPr lang="fa-IR" sz="2400" dirty="0"/>
                <a:t>مسئول جمع‌آوری داده‌ها از محیط فیزیکی است.</a:t>
              </a:r>
            </a:p>
            <a:p>
              <a:pPr algn="justLow" rtl="1"/>
              <a:r>
                <a:rPr lang="fa-IR" sz="2400" dirty="0"/>
                <a:t> </a:t>
              </a:r>
              <a:r>
                <a:rPr lang="en-US" sz="2400" dirty="0"/>
                <a:t> </a:t>
              </a:r>
              <a:r>
                <a:rPr lang="fa-IR" sz="2400" dirty="0"/>
                <a:t>سنسورها، دوربین‌ها، </a:t>
              </a:r>
              <a:r>
                <a:rPr lang="en-US" sz="2400" dirty="0"/>
                <a:t>RFID</a:t>
              </a:r>
              <a:r>
                <a:rPr lang="fa-IR" sz="2400" dirty="0"/>
                <a:t>ها و سایر دستگاه‌های جمع‌آوری اطلاعات در این لایه قرار دارند. هدف اصلی این لایه، تبدیل اطلاعات فیزیکی به سیگنال‌های دیجیتال قابل پردازش است. </a:t>
              </a:r>
              <a:endParaRPr lang="en-US" sz="2400" dirty="0"/>
            </a:p>
          </p:txBody>
        </p:sp>
        <p:pic>
          <p:nvPicPr>
            <p:cNvPr id="108" name="Picture 2" descr="What is RFID?">
              <a:extLst>
                <a:ext uri="{FF2B5EF4-FFF2-40B4-BE49-F238E27FC236}">
                  <a16:creationId xmlns:a16="http://schemas.microsoft.com/office/drawing/2014/main" id="{BD5238DF-DEA8-452F-295F-22E6F782549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19529">
              <a:off x="-191868" y="3633583"/>
              <a:ext cx="4563446" cy="280651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Light Sensor Definition, Types and Applications - Renke">
              <a:extLst>
                <a:ext uri="{FF2B5EF4-FFF2-40B4-BE49-F238E27FC236}">
                  <a16:creationId xmlns:a16="http://schemas.microsoft.com/office/drawing/2014/main" id="{6F236EC2-DEB6-DC64-7B42-FBAB5DC9FF3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7500" y1="38000" x2="18750" y2="28750"/>
                          <a14:foregroundMark x1="18750" y1="28750" x2="32000" y2="30750"/>
                          <a14:foregroundMark x1="32000" y1="30750" x2="32500" y2="32750"/>
                          <a14:foregroundMark x1="69250" y1="49750" x2="69750" y2="55500"/>
                          <a14:foregroundMark x1="69750" y1="63500" x2="66500" y2="70500"/>
                          <a14:foregroundMark x1="80500" y1="60750" x2="65500" y2="75500"/>
                          <a14:foregroundMark x1="82500" y1="61750" x2="65500" y2="78000"/>
                          <a14:foregroundMark x1="75500" y1="72000" x2="82750" y2="77000"/>
                          <a14:foregroundMark x1="82500" y1="61750" x2="79000" y2="76750"/>
                          <a14:foregroundMark x1="79000" y1="76750" x2="77500" y2="79500"/>
                          <a14:foregroundMark x1="82250" y1="62000" x2="80750" y2="75500"/>
                          <a14:foregroundMark x1="80750" y1="75500" x2="80250" y2="76000"/>
                          <a14:foregroundMark x1="89750" y1="67000" x2="84250" y2="64750"/>
                          <a14:foregroundMark x1="87250" y1="68500" x2="82750" y2="73000"/>
                          <a14:foregroundMark x1="85250" y1="64500" x2="85250" y2="64500"/>
                          <a14:foregroundMark x1="84750" y1="63750" x2="84750" y2="63750"/>
                          <a14:foregroundMark x1="84250" y1="63000" x2="84250" y2="63000"/>
                          <a14:foregroundMark x1="83750" y1="62750" x2="83750" y2="62750"/>
                        </a14:backgroundRemoval>
                      </a14:imgEffect>
                    </a14:imgLayer>
                  </a14:imgProps>
                </a:ext>
                <a:ext uri="{28A0092B-C50C-407E-A947-70E740481C1C}">
                  <a14:useLocalDpi xmlns:a14="http://schemas.microsoft.com/office/drawing/2010/main" val="0"/>
                </a:ext>
              </a:extLst>
            </a:blip>
            <a:srcRect/>
            <a:stretch>
              <a:fillRect/>
            </a:stretch>
          </p:blipFill>
          <p:spPr bwMode="auto">
            <a:xfrm rot="2194324">
              <a:off x="4611933" y="3221986"/>
              <a:ext cx="3529593" cy="352959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Sound Sensor Module - ADIY">
              <a:extLst>
                <a:ext uri="{FF2B5EF4-FFF2-40B4-BE49-F238E27FC236}">
                  <a16:creationId xmlns:a16="http://schemas.microsoft.com/office/drawing/2014/main" id="{03129566-09EA-A312-8FC8-76D2155C11E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97728">
              <a:off x="6462560" y="3127841"/>
              <a:ext cx="3931095" cy="393109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8" descr="What is ultrasonic sensor? How to use ultrasonic sensor? (2020)">
              <a:extLst>
                <a:ext uri="{FF2B5EF4-FFF2-40B4-BE49-F238E27FC236}">
                  <a16:creationId xmlns:a16="http://schemas.microsoft.com/office/drawing/2014/main" id="{3CDDBEB7-400D-97EA-FE73-96C37AD829F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000" b="89778" l="9778" r="89778">
                          <a14:foregroundMark x1="47556" y1="19556" x2="69778" y2="9333"/>
                          <a14:foregroundMark x1="69778" y1="9333" x2="73778" y2="24889"/>
                          <a14:foregroundMark x1="75111" y1="19111" x2="75111" y2="19111"/>
                          <a14:foregroundMark x1="81333" y1="18667" x2="80444" y2="16889"/>
                          <a14:foregroundMark x1="79111" y1="15556" x2="79111" y2="15556"/>
                          <a14:foregroundMark x1="78667" y1="14222" x2="76000" y2="12444"/>
                          <a14:foregroundMark x1="75556" y1="12000" x2="72444" y2="10222"/>
                          <a14:foregroundMark x1="72444" y1="10222" x2="70222" y2="9778"/>
                          <a14:foregroundMark x1="69778" y1="9778" x2="66222" y2="9778"/>
                          <a14:foregroundMark x1="64444" y1="9778" x2="61778" y2="9778"/>
                          <a14:foregroundMark x1="60889" y1="9778" x2="58222" y2="9778"/>
                          <a14:foregroundMark x1="63556" y1="8000" x2="63556" y2="8000"/>
                          <a14:foregroundMark x1="63556" y1="8000" x2="63556" y2="8000"/>
                          <a14:foregroundMark x1="63556" y1="8000" x2="63556" y2="8000"/>
                          <a14:foregroundMark x1="61333" y1="8444" x2="59556" y2="8889"/>
                          <a14:foregroundMark x1="59556" y1="8889" x2="57778" y2="8889"/>
                          <a14:foregroundMark x1="57333" y1="9778" x2="54667" y2="12000"/>
                          <a14:foregroundMark x1="53778" y1="13333" x2="53778" y2="13333"/>
                          <a14:foregroundMark x1="52000" y1="15111" x2="50222" y2="16889"/>
                          <a14:foregroundMark x1="47556" y1="18667" x2="47556" y2="18667"/>
                          <a14:foregroundMark x1="48444" y1="15111" x2="50667" y2="13333"/>
                          <a14:foregroundMark x1="52444" y1="12444" x2="56444" y2="10222"/>
                          <a14:foregroundMark x1="59111" y1="8889" x2="63111" y2="8889"/>
                          <a14:foregroundMark x1="64889" y1="8889" x2="64889" y2="8889"/>
                          <a14:foregroundMark x1="68444" y1="8889" x2="68444" y2="8889"/>
                          <a14:foregroundMark x1="41333" y1="46222" x2="40000" y2="42667"/>
                          <a14:foregroundMark x1="39556" y1="41778" x2="39556" y2="41778"/>
                          <a14:foregroundMark x1="37778" y1="40889" x2="37778" y2="40889"/>
                          <a14:foregroundMark x1="36444" y1="40000" x2="32444" y2="40000"/>
                          <a14:foregroundMark x1="32444" y1="40000" x2="29333" y2="40000"/>
                          <a14:foregroundMark x1="26222" y1="41778" x2="26222" y2="41778"/>
                          <a14:foregroundMark x1="21778" y1="45333" x2="19111" y2="47111"/>
                          <a14:foregroundMark x1="16889" y1="48889" x2="15556" y2="50667"/>
                          <a14:foregroundMark x1="15111" y1="53333" x2="15111" y2="56444"/>
                          <a14:foregroundMark x1="15111" y1="58222" x2="14667" y2="56444"/>
                          <a14:foregroundMark x1="19111" y1="47111" x2="23556" y2="43556"/>
                          <a14:foregroundMark x1="25333" y1="41778" x2="32444" y2="41778"/>
                          <a14:foregroundMark x1="36444" y1="41778" x2="40000"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112434" y="3843360"/>
              <a:ext cx="2500058" cy="2500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3F789F2A-76D7-35E2-7F9E-5E5B6F5B045B}"/>
              </a:ext>
            </a:extLst>
          </p:cNvPr>
          <p:cNvGrpSpPr>
            <a:grpSpLocks noChangeAspect="1"/>
          </p:cNvGrpSpPr>
          <p:nvPr/>
        </p:nvGrpSpPr>
        <p:grpSpPr>
          <a:xfrm rot="18993597">
            <a:off x="5564714" y="3798747"/>
            <a:ext cx="7892059" cy="4239985"/>
            <a:chOff x="97382" y="15820"/>
            <a:chExt cx="12820160" cy="6858000"/>
          </a:xfrm>
        </p:grpSpPr>
        <p:grpSp>
          <p:nvGrpSpPr>
            <p:cNvPr id="59" name="Group 58">
              <a:extLst>
                <a:ext uri="{FF2B5EF4-FFF2-40B4-BE49-F238E27FC236}">
                  <a16:creationId xmlns:a16="http://schemas.microsoft.com/office/drawing/2014/main" id="{8A206BBB-96F5-D126-5997-2C032740A311}"/>
                </a:ext>
              </a:extLst>
            </p:cNvPr>
            <p:cNvGrpSpPr/>
            <p:nvPr/>
          </p:nvGrpSpPr>
          <p:grpSpPr>
            <a:xfrm>
              <a:off x="97382" y="15820"/>
              <a:ext cx="12820160" cy="6858000"/>
              <a:chOff x="10396339" y="-1"/>
              <a:chExt cx="12820160" cy="6858000"/>
            </a:xfrm>
          </p:grpSpPr>
          <p:sp>
            <p:nvSpPr>
              <p:cNvPr id="52" name="Freeform: Shape 51">
                <a:extLst>
                  <a:ext uri="{FF2B5EF4-FFF2-40B4-BE49-F238E27FC236}">
                    <a16:creationId xmlns:a16="http://schemas.microsoft.com/office/drawing/2014/main" id="{8D336BCC-CDB5-5794-BFAC-41EEA8288753}"/>
                  </a:ext>
                </a:extLst>
              </p:cNvPr>
              <p:cNvSpPr/>
              <p:nvPr/>
            </p:nvSpPr>
            <p:spPr>
              <a:xfrm rot="16200000">
                <a:off x="10268386" y="1674984"/>
                <a:ext cx="914400" cy="658494"/>
              </a:xfrm>
              <a:custGeom>
                <a:avLst/>
                <a:gdLst/>
                <a:ahLst/>
                <a:cxnLst/>
                <a:rect l="l" t="t" r="r" b="b"/>
                <a:pathLst>
                  <a:path w="914400" h="658494">
                    <a:moveTo>
                      <a:pt x="658506" y="381559"/>
                    </a:moveTo>
                    <a:cubicBezTo>
                      <a:pt x="658506" y="353380"/>
                      <a:pt x="653545" y="329816"/>
                      <a:pt x="643623" y="310865"/>
                    </a:cubicBezTo>
                    <a:cubicBezTo>
                      <a:pt x="633701" y="291914"/>
                      <a:pt x="619712" y="277726"/>
                      <a:pt x="601654" y="268300"/>
                    </a:cubicBezTo>
                    <a:cubicBezTo>
                      <a:pt x="583596" y="258875"/>
                      <a:pt x="562462" y="254162"/>
                      <a:pt x="538253" y="254162"/>
                    </a:cubicBezTo>
                    <a:lnTo>
                      <a:pt x="538253" y="303870"/>
                    </a:lnTo>
                    <a:cubicBezTo>
                      <a:pt x="560081" y="303870"/>
                      <a:pt x="578189" y="309873"/>
                      <a:pt x="592575" y="321879"/>
                    </a:cubicBezTo>
                    <a:cubicBezTo>
                      <a:pt x="606962" y="333884"/>
                      <a:pt x="614155" y="353777"/>
                      <a:pt x="614155" y="381559"/>
                    </a:cubicBezTo>
                    <a:cubicBezTo>
                      <a:pt x="614155" y="406165"/>
                      <a:pt x="607656" y="423875"/>
                      <a:pt x="594659" y="434690"/>
                    </a:cubicBezTo>
                    <a:cubicBezTo>
                      <a:pt x="581661" y="445505"/>
                      <a:pt x="565042" y="450912"/>
                      <a:pt x="544801" y="450912"/>
                    </a:cubicBezTo>
                    <a:cubicBezTo>
                      <a:pt x="525354" y="450912"/>
                      <a:pt x="506800" y="445555"/>
                      <a:pt x="489140" y="434839"/>
                    </a:cubicBezTo>
                    <a:cubicBezTo>
                      <a:pt x="471479" y="424123"/>
                      <a:pt x="451833" y="406859"/>
                      <a:pt x="430204" y="383047"/>
                    </a:cubicBezTo>
                    <a:lnTo>
                      <a:pt x="304295" y="245232"/>
                    </a:lnTo>
                    <a:lnTo>
                      <a:pt x="265005" y="245232"/>
                    </a:lnTo>
                    <a:lnTo>
                      <a:pt x="265005" y="514016"/>
                    </a:lnTo>
                    <a:lnTo>
                      <a:pt x="309058" y="514016"/>
                    </a:lnTo>
                    <a:lnTo>
                      <a:pt x="309058" y="313098"/>
                    </a:lnTo>
                    <a:lnTo>
                      <a:pt x="400736" y="415194"/>
                    </a:lnTo>
                    <a:cubicBezTo>
                      <a:pt x="415222" y="431267"/>
                      <a:pt x="429807" y="445952"/>
                      <a:pt x="444491" y="459247"/>
                    </a:cubicBezTo>
                    <a:cubicBezTo>
                      <a:pt x="459175" y="472542"/>
                      <a:pt x="474852" y="483109"/>
                      <a:pt x="491521" y="490947"/>
                    </a:cubicBezTo>
                    <a:cubicBezTo>
                      <a:pt x="508190" y="498786"/>
                      <a:pt x="526644" y="502705"/>
                      <a:pt x="546885" y="502705"/>
                    </a:cubicBezTo>
                    <a:cubicBezTo>
                      <a:pt x="569507" y="502705"/>
                      <a:pt x="589152" y="497992"/>
                      <a:pt x="605821" y="488566"/>
                    </a:cubicBezTo>
                    <a:cubicBezTo>
                      <a:pt x="622490" y="479140"/>
                      <a:pt x="635438" y="465398"/>
                      <a:pt x="644665" y="447341"/>
                    </a:cubicBezTo>
                    <a:cubicBezTo>
                      <a:pt x="653892" y="429283"/>
                      <a:pt x="658506" y="407355"/>
                      <a:pt x="658506" y="381559"/>
                    </a:cubicBezTo>
                    <a:close/>
                    <a:moveTo>
                      <a:pt x="914400" y="206590"/>
                    </a:moveTo>
                    <a:lnTo>
                      <a:pt x="914400" y="658494"/>
                    </a:lnTo>
                    <a:lnTo>
                      <a:pt x="0" y="658494"/>
                    </a:lnTo>
                    <a:lnTo>
                      <a:pt x="0" y="206590"/>
                    </a:lnTo>
                    <a:cubicBezTo>
                      <a:pt x="0" y="92492"/>
                      <a:pt x="92493" y="0"/>
                      <a:pt x="206590" y="0"/>
                    </a:cubicBezTo>
                    <a:lnTo>
                      <a:pt x="707810" y="0"/>
                    </a:lnTo>
                    <a:cubicBezTo>
                      <a:pt x="821907" y="0"/>
                      <a:pt x="914400" y="92492"/>
                      <a:pt x="914400" y="206590"/>
                    </a:cubicBezTo>
                    <a:close/>
                  </a:path>
                </a:pathLst>
              </a:custGeom>
              <a:solidFill>
                <a:srgbClr val="9B04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justLow"/>
                <a:endParaRPr lang="en-US"/>
              </a:p>
            </p:txBody>
          </p:sp>
          <p:sp>
            <p:nvSpPr>
              <p:cNvPr id="17" name="Rectangle 16">
                <a:extLst>
                  <a:ext uri="{FF2B5EF4-FFF2-40B4-BE49-F238E27FC236}">
                    <a16:creationId xmlns:a16="http://schemas.microsoft.com/office/drawing/2014/main" id="{A78AAD49-6A4B-F13F-3110-9449DA2F8A8F}"/>
                  </a:ext>
                </a:extLst>
              </p:cNvPr>
              <p:cNvSpPr/>
              <p:nvPr/>
            </p:nvSpPr>
            <p:spPr>
              <a:xfrm>
                <a:off x="11027546" y="-1"/>
                <a:ext cx="12188953" cy="6858000"/>
              </a:xfrm>
              <a:prstGeom prst="rect">
                <a:avLst/>
              </a:prstGeom>
              <a:gradFill flip="none" rotWithShape="1">
                <a:gsLst>
                  <a:gs pos="0">
                    <a:srgbClr val="9900FF"/>
                  </a:gs>
                  <a:gs pos="38000">
                    <a:srgbClr val="B13DFF"/>
                  </a:gs>
                  <a:gs pos="100000">
                    <a:srgbClr val="E3B9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Low"/>
                <a:endParaRPr lang="en-US" dirty="0"/>
              </a:p>
            </p:txBody>
          </p:sp>
        </p:grpSp>
        <p:sp>
          <p:nvSpPr>
            <p:cNvPr id="69" name="TextBox 68">
              <a:extLst>
                <a:ext uri="{FF2B5EF4-FFF2-40B4-BE49-F238E27FC236}">
                  <a16:creationId xmlns:a16="http://schemas.microsoft.com/office/drawing/2014/main" id="{0362692B-2719-3F4B-8858-A23E0E59299D}"/>
                </a:ext>
              </a:extLst>
            </p:cNvPr>
            <p:cNvSpPr txBox="1"/>
            <p:nvPr/>
          </p:nvSpPr>
          <p:spPr>
            <a:xfrm>
              <a:off x="3941499" y="518263"/>
              <a:ext cx="6264612" cy="584775"/>
            </a:xfrm>
            <a:prstGeom prst="rect">
              <a:avLst/>
            </a:prstGeom>
            <a:noFill/>
          </p:spPr>
          <p:txBody>
            <a:bodyPr wrap="square">
              <a:spAutoFit/>
            </a:bodyPr>
            <a:lstStyle>
              <a:defPPr>
                <a:defRPr lang="en-US"/>
              </a:defPPr>
              <a:lvl1pPr algn="r" rtl="1">
                <a:defRPr sz="3200"/>
              </a:lvl1pPr>
            </a:lstStyle>
            <a:p>
              <a:pPr marL="177800" indent="-177800"/>
              <a:r>
                <a:rPr lang="fa-IR" dirty="0"/>
                <a:t>۲. لایه شبکه (</a:t>
              </a:r>
              <a:r>
                <a:rPr lang="en-US" dirty="0"/>
                <a:t>(Network Layer</a:t>
              </a:r>
            </a:p>
          </p:txBody>
        </p:sp>
        <p:sp>
          <p:nvSpPr>
            <p:cNvPr id="71" name="TextBox 70">
              <a:extLst>
                <a:ext uri="{FF2B5EF4-FFF2-40B4-BE49-F238E27FC236}">
                  <a16:creationId xmlns:a16="http://schemas.microsoft.com/office/drawing/2014/main" id="{6FE171AE-93F5-4979-3D08-2EED8C58ED2F}"/>
                </a:ext>
              </a:extLst>
            </p:cNvPr>
            <p:cNvSpPr txBox="1"/>
            <p:nvPr/>
          </p:nvSpPr>
          <p:spPr>
            <a:xfrm>
              <a:off x="1581319" y="1543981"/>
              <a:ext cx="8438982" cy="2308324"/>
            </a:xfrm>
            <a:prstGeom prst="rect">
              <a:avLst/>
            </a:prstGeom>
            <a:noFill/>
          </p:spPr>
          <p:txBody>
            <a:bodyPr wrap="square">
              <a:spAutoFit/>
            </a:bodyPr>
            <a:lstStyle>
              <a:defPPr>
                <a:defRPr lang="en-US"/>
              </a:defPPr>
              <a:lvl1pPr algn="r" rtl="1">
                <a:defRPr sz="2400"/>
              </a:lvl1pPr>
            </a:lstStyle>
            <a:p>
              <a:pPr algn="justLow"/>
              <a:r>
                <a:rPr lang="en-US" dirty="0"/>
                <a:t>   </a:t>
              </a:r>
              <a:r>
                <a:rPr lang="fa-IR" dirty="0"/>
                <a:t>پس از جمع‌آوری داده‌ها، این لایه وظیفه انتقال اطلاعات به مراکز پردازش را بر عهده دارد. استفاده از فناوری‌های ارتباطی مانند </a:t>
              </a:r>
              <a:r>
                <a:rPr lang="en-US" dirty="0"/>
                <a:t> Wi-Fi، </a:t>
              </a:r>
              <a:r>
                <a:rPr lang="fa-IR" dirty="0"/>
                <a:t>بلوتوث</a:t>
              </a:r>
              <a:r>
                <a:rPr lang="en-US" dirty="0"/>
                <a:t> </a:t>
              </a:r>
              <a:r>
                <a:rPr lang="fa-IR" dirty="0"/>
                <a:t>، </a:t>
              </a:r>
              <a:r>
                <a:rPr lang="en-US" dirty="0"/>
                <a:t> Zigbee </a:t>
              </a:r>
              <a:r>
                <a:rPr lang="fa-IR" dirty="0"/>
                <a:t>و شبکه‌های سلولی در این لایه رایج است.</a:t>
              </a:r>
              <a:endParaRPr lang="en-US" dirty="0"/>
            </a:p>
            <a:p>
              <a:pPr algn="justLow"/>
              <a:r>
                <a:rPr lang="fa-IR" dirty="0"/>
                <a:t> </a:t>
              </a:r>
              <a:r>
                <a:rPr lang="en-US" dirty="0"/>
                <a:t> </a:t>
              </a:r>
              <a:r>
                <a:rPr lang="fa-IR" dirty="0"/>
                <a:t>این لایه همچنین شامل مدیریت آدرس‌دهی و مسیریابی داده‌ها می‌شود تا اطلاعات به‌صورت امن و مؤثر به مقصد برسند. در سیستم‌های حمل‌ونقل هوشمند، این لایه اطلاعات ترافیکی را از حسگرهای جاده به مراکز کنترل منتقل می‌کند.</a:t>
              </a:r>
              <a:endParaRPr lang="en-US" dirty="0"/>
            </a:p>
          </p:txBody>
        </p:sp>
        <p:pic>
          <p:nvPicPr>
            <p:cNvPr id="2058" name="Picture 10" descr="What is Zigbee? | Homey">
              <a:extLst>
                <a:ext uri="{FF2B5EF4-FFF2-40B4-BE49-F238E27FC236}">
                  <a16:creationId xmlns:a16="http://schemas.microsoft.com/office/drawing/2014/main" id="{D2D634BC-216C-4C74-1950-CA8BD7C7AB3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3977" b="94971" l="4167" r="95500">
                          <a14:foregroundMark x1="35333" y1="24094" x2="13000" y2="36023"/>
                          <a14:foregroundMark x1="38500" y1="7602" x2="60000" y2="8187"/>
                          <a14:foregroundMark x1="95500" y1="35205" x2="95500" y2="35205"/>
                          <a14:foregroundMark x1="49500" y1="3977" x2="49500" y2="3977"/>
                          <a14:foregroundMark x1="4167" y1="36842" x2="4167" y2="36842"/>
                          <a14:foregroundMark x1="11833" y1="89942" x2="11833" y2="89942"/>
                          <a14:foregroundMark x1="21167" y1="85380" x2="21167" y2="85380"/>
                          <a14:foregroundMark x1="37333" y1="81988" x2="37333" y2="81988"/>
                          <a14:foregroundMark x1="37333" y1="81988" x2="37333" y2="81988"/>
                          <a14:foregroundMark x1="39833" y1="82222" x2="40000" y2="90877"/>
                          <a14:foregroundMark x1="33194" y1="93618" x2="29833" y2="94971"/>
                          <a14:foregroundMark x1="37966" y1="91696" x2="37131" y2="92032"/>
                          <a14:foregroundMark x1="40000" y1="90877" x2="37966" y2="91696"/>
                          <a14:foregroundMark x1="29833" y1="94971" x2="27667" y2="94503"/>
                          <a14:foregroundMark x1="47000" y1="76842" x2="47500" y2="89942"/>
                          <a14:foregroundMark x1="72224" y1="81404" x2="74739" y2="79773"/>
                          <a14:foregroundMark x1="64833" y1="86199" x2="66917" y2="84847"/>
                          <a14:foregroundMark x1="65527" y1="86505" x2="64333" y2="86784"/>
                          <a14:foregroundMark x1="66360" y1="86310" x2="66027" y2="86388"/>
                          <a14:foregroundMark x1="94333" y1="83977" x2="81000" y2="86550"/>
                          <a14:foregroundMark x1="22000" y1="76257" x2="22000" y2="76257"/>
                          <a14:foregroundMark x1="22000" y1="76608" x2="22000" y2="76608"/>
                          <a14:foregroundMark x1="22000" y1="76608" x2="22000" y2="76608"/>
                          <a14:backgroundMark x1="70333" y1="83158" x2="70333" y2="83158"/>
                          <a14:backgroundMark x1="70333" y1="82924" x2="70333" y2="82924"/>
                          <a14:backgroundMark x1="70333" y1="82924" x2="70333" y2="82924"/>
                          <a14:backgroundMark x1="69000" y1="83392" x2="68667" y2="83509"/>
                          <a14:backgroundMark x1="37000" y1="91930" x2="32833" y2="93333"/>
                          <a14:backgroundMark x1="37167" y1="91696" x2="37167" y2="91696"/>
                          <a14:backgroundMark x1="37167" y1="91696" x2="37167" y2="91696"/>
                          <a14:backgroundMark x1="73333" y1="83392" x2="72667" y2="82690"/>
                          <a14:backgroundMark x1="70833" y1="83158" x2="69333" y2="83977"/>
                          <a14:backgroundMark x1="71000" y1="83158" x2="70167" y2="82924"/>
                          <a14:backgroundMark x1="70667" y1="82807" x2="70667" y2="82807"/>
                          <a14:backgroundMark x1="70833" y1="82807" x2="71167" y2="82924"/>
                          <a14:backgroundMark x1="71333" y1="82924" x2="71333" y2="82924"/>
                          <a14:backgroundMark x1="71333" y1="82690" x2="71333" y2="82690"/>
                          <a14:backgroundMark x1="71167" y1="82573" x2="70833" y2="82456"/>
                          <a14:backgroundMark x1="70500" y1="82456" x2="70500" y2="82456"/>
                          <a14:backgroundMark x1="70500" y1="82456" x2="70500" y2="82456"/>
                          <a14:backgroundMark x1="70667" y1="82456" x2="71000" y2="82456"/>
                          <a14:backgroundMark x1="71000" y1="82456" x2="71000" y2="82456"/>
                          <a14:backgroundMark x1="71167" y1="82456" x2="71167" y2="82456"/>
                          <a14:backgroundMark x1="68000" y1="84211" x2="68000" y2="84211"/>
                          <a14:backgroundMark x1="68000" y1="84327" x2="68000" y2="84327"/>
                          <a14:backgroundMark x1="68000" y1="84327" x2="68000" y2="84327"/>
                          <a14:backgroundMark x1="68000" y1="84444" x2="68000" y2="84444"/>
                          <a14:backgroundMark x1="67833" y1="84678" x2="67833" y2="84678"/>
                          <a14:backgroundMark x1="67667" y1="84678" x2="67333" y2="84678"/>
                          <a14:backgroundMark x1="67333" y1="84678" x2="67333" y2="84678"/>
                          <a14:backgroundMark x1="67667" y1="84444" x2="68000" y2="84327"/>
                          <a14:backgroundMark x1="68167" y1="84211" x2="68167" y2="84211"/>
                          <a14:backgroundMark x1="68333" y1="83977" x2="68000" y2="83860"/>
                          <a14:backgroundMark x1="67667" y1="83977" x2="67667" y2="83977"/>
                          <a14:backgroundMark x1="68167" y1="84094" x2="68167" y2="84094"/>
                          <a14:backgroundMark x1="68500" y1="83977" x2="68500" y2="83977"/>
                          <a14:backgroundMark x1="68500" y1="83977" x2="68500" y2="83743"/>
                          <a14:backgroundMark x1="68500" y1="83626" x2="68167" y2="83392"/>
                          <a14:backgroundMark x1="68167" y1="83509" x2="68167" y2="83509"/>
                          <a14:backgroundMark x1="69667" y1="83626" x2="69500" y2="83392"/>
                          <a14:backgroundMark x1="68667" y1="83392" x2="69333" y2="83509"/>
                          <a14:backgroundMark x1="75000" y1="79649" x2="75000" y2="79649"/>
                          <a14:backgroundMark x1="75000" y1="79883" x2="75000" y2="79883"/>
                          <a14:backgroundMark x1="74833" y1="79883" x2="74833" y2="79883"/>
                          <a14:backgroundMark x1="74833" y1="79766" x2="74833" y2="79766"/>
                          <a14:backgroundMark x1="68000" y1="84327" x2="67667" y2="84561"/>
                          <a14:backgroundMark x1="67000" y1="85029" x2="67000" y2="84795"/>
                          <a14:backgroundMark x1="67167" y1="84327" x2="67667" y2="84211"/>
                        </a14:backgroundRemoval>
                      </a14:imgEffect>
                    </a14:imgLayer>
                  </a14:imgProps>
                </a:ext>
                <a:ext uri="{28A0092B-C50C-407E-A947-70E740481C1C}">
                  <a14:useLocalDpi xmlns:a14="http://schemas.microsoft.com/office/drawing/2010/main" val="0"/>
                </a:ext>
              </a:extLst>
            </a:blip>
            <a:srcRect/>
            <a:stretch>
              <a:fillRect/>
            </a:stretch>
          </p:blipFill>
          <p:spPr bwMode="auto">
            <a:xfrm>
              <a:off x="1891834" y="4063945"/>
              <a:ext cx="1689566" cy="24072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w To Enable Bluetooth on Android and iPhone - PrepWizard">
              <a:extLst>
                <a:ext uri="{FF2B5EF4-FFF2-40B4-BE49-F238E27FC236}">
                  <a16:creationId xmlns:a16="http://schemas.microsoft.com/office/drawing/2014/main" id="{F103D33C-21A1-3249-6CBB-193A39E5D8BF}"/>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0442" y1="39865" x2="50442" y2="39865"/>
                          <a14:foregroundMark x1="51327" y1="59459" x2="51327" y2="59459"/>
                          <a14:backgroundMark x1="50147" y1="40541" x2="50147" y2="40541"/>
                          <a14:backgroundMark x1="50147" y1="39865" x2="50147" y2="39865"/>
                        </a14:backgroundRemoval>
                      </a14:imgEffect>
                    </a14:imgLayer>
                  </a14:imgProps>
                </a:ext>
                <a:ext uri="{28A0092B-C50C-407E-A947-70E740481C1C}">
                  <a14:useLocalDpi xmlns:a14="http://schemas.microsoft.com/office/drawing/2010/main" val="0"/>
                </a:ext>
              </a:extLst>
            </a:blip>
            <a:srcRect/>
            <a:stretch>
              <a:fillRect/>
            </a:stretch>
          </p:blipFill>
          <p:spPr bwMode="auto">
            <a:xfrm>
              <a:off x="2740114" y="4056617"/>
              <a:ext cx="5266002" cy="2299022"/>
            </a:xfrm>
            <a:prstGeom prst="rect">
              <a:avLst/>
            </a:prstGeom>
            <a:noFill/>
            <a:extLst>
              <a:ext uri="{909E8E84-426E-40DD-AFC4-6F175D3DCCD1}">
                <a14:hiddenFill xmlns:a14="http://schemas.microsoft.com/office/drawing/2010/main">
                  <a:solidFill>
                    <a:srgbClr val="FFFFFF"/>
                  </a:solidFill>
                </a14:hiddenFill>
              </a:ext>
            </a:extLst>
          </p:spPr>
        </p:pic>
        <p:sp>
          <p:nvSpPr>
            <p:cNvPr id="72" name="AutoShape 14" descr="Wi-Fi - Wikipedia">
              <a:extLst>
                <a:ext uri="{FF2B5EF4-FFF2-40B4-BE49-F238E27FC236}">
                  <a16:creationId xmlns:a16="http://schemas.microsoft.com/office/drawing/2014/main" id="{32730C7E-9AB9-7BBF-0DE8-436FC85EC0A3}"/>
                </a:ext>
              </a:extLst>
            </p:cNvPr>
            <p:cNvSpPr>
              <a:spLocks noChangeAspect="1" noChangeArrowheads="1"/>
            </p:cNvSpPr>
            <p:nvPr/>
          </p:nvSpPr>
          <p:spPr bwMode="auto">
            <a:xfrm>
              <a:off x="5927706" y="32924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4" name="Picture 26" descr="A round black-and-white yin-yang logo stating 'Wi-Fi Alliance'">
              <a:extLst>
                <a:ext uri="{FF2B5EF4-FFF2-40B4-BE49-F238E27FC236}">
                  <a16:creationId xmlns:a16="http://schemas.microsoft.com/office/drawing/2014/main" id="{82B94E73-2BC7-715B-AF4B-470AEFF4B9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33007" y="4293248"/>
              <a:ext cx="3027844" cy="17924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E29AF45C-104A-CD07-8CBE-FC6B6FAD80FF}"/>
              </a:ext>
            </a:extLst>
          </p:cNvPr>
          <p:cNvGrpSpPr>
            <a:grpSpLocks noChangeAspect="1"/>
          </p:cNvGrpSpPr>
          <p:nvPr/>
        </p:nvGrpSpPr>
        <p:grpSpPr>
          <a:xfrm rot="1346783">
            <a:off x="-671103" y="-1023730"/>
            <a:ext cx="7901440" cy="4391350"/>
            <a:chOff x="10164394" y="-7417324"/>
            <a:chExt cx="12835399" cy="7133476"/>
          </a:xfrm>
        </p:grpSpPr>
        <p:sp>
          <p:nvSpPr>
            <p:cNvPr id="13" name="Rectangle 12">
              <a:extLst>
                <a:ext uri="{FF2B5EF4-FFF2-40B4-BE49-F238E27FC236}">
                  <a16:creationId xmlns:a16="http://schemas.microsoft.com/office/drawing/2014/main" id="{2996D72E-0417-0B90-F47D-E488CFA513BE}"/>
                </a:ext>
              </a:extLst>
            </p:cNvPr>
            <p:cNvSpPr/>
            <p:nvPr/>
          </p:nvSpPr>
          <p:spPr>
            <a:xfrm>
              <a:off x="10810841" y="-7417324"/>
              <a:ext cx="12188952" cy="6858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C1AA5C78-C846-C3BA-22EB-7FB9E48D507F}"/>
                </a:ext>
              </a:extLst>
            </p:cNvPr>
            <p:cNvSpPr/>
            <p:nvPr/>
          </p:nvSpPr>
          <p:spPr>
            <a:xfrm rot="16200000">
              <a:off x="10036441" y="-4333888"/>
              <a:ext cx="914400" cy="658494"/>
            </a:xfrm>
            <a:custGeom>
              <a:avLst/>
              <a:gdLst/>
              <a:ahLst/>
              <a:cxnLst/>
              <a:rect l="l" t="t" r="r" b="b"/>
              <a:pathLst>
                <a:path w="914400" h="658494">
                  <a:moveTo>
                    <a:pt x="661477" y="381986"/>
                  </a:moveTo>
                  <a:cubicBezTo>
                    <a:pt x="661477" y="357380"/>
                    <a:pt x="656913" y="335800"/>
                    <a:pt x="647785" y="317246"/>
                  </a:cubicBezTo>
                  <a:cubicBezTo>
                    <a:pt x="638657" y="298692"/>
                    <a:pt x="625709" y="284157"/>
                    <a:pt x="608941" y="273639"/>
                  </a:cubicBezTo>
                  <a:cubicBezTo>
                    <a:pt x="592173" y="263122"/>
                    <a:pt x="572279" y="257864"/>
                    <a:pt x="549260" y="257864"/>
                  </a:cubicBezTo>
                  <a:lnTo>
                    <a:pt x="549260" y="307572"/>
                  </a:lnTo>
                  <a:cubicBezTo>
                    <a:pt x="569898" y="307572"/>
                    <a:pt x="586567" y="314121"/>
                    <a:pt x="599267" y="327218"/>
                  </a:cubicBezTo>
                  <a:cubicBezTo>
                    <a:pt x="611967" y="340314"/>
                    <a:pt x="618317" y="358769"/>
                    <a:pt x="618317" y="382582"/>
                  </a:cubicBezTo>
                  <a:cubicBezTo>
                    <a:pt x="618317" y="403616"/>
                    <a:pt x="613505" y="420582"/>
                    <a:pt x="603880" y="433481"/>
                  </a:cubicBezTo>
                  <a:cubicBezTo>
                    <a:pt x="594256" y="446379"/>
                    <a:pt x="579721" y="452828"/>
                    <a:pt x="560274" y="452828"/>
                  </a:cubicBezTo>
                  <a:cubicBezTo>
                    <a:pt x="539835" y="452828"/>
                    <a:pt x="523464" y="446280"/>
                    <a:pt x="511160" y="433183"/>
                  </a:cubicBezTo>
                  <a:cubicBezTo>
                    <a:pt x="498857" y="420086"/>
                    <a:pt x="492706" y="401136"/>
                    <a:pt x="492706" y="376331"/>
                  </a:cubicBezTo>
                  <a:lnTo>
                    <a:pt x="492706" y="352221"/>
                  </a:lnTo>
                  <a:lnTo>
                    <a:pt x="450439" y="352221"/>
                  </a:lnTo>
                  <a:lnTo>
                    <a:pt x="450439" y="375140"/>
                  </a:lnTo>
                  <a:cubicBezTo>
                    <a:pt x="450439" y="402723"/>
                    <a:pt x="444684" y="424452"/>
                    <a:pt x="433175" y="440327"/>
                  </a:cubicBezTo>
                  <a:cubicBezTo>
                    <a:pt x="421665" y="456202"/>
                    <a:pt x="403707" y="464139"/>
                    <a:pt x="379299" y="464139"/>
                  </a:cubicBezTo>
                  <a:cubicBezTo>
                    <a:pt x="353899" y="464139"/>
                    <a:pt x="335146" y="456946"/>
                    <a:pt x="323042" y="442559"/>
                  </a:cubicBezTo>
                  <a:cubicBezTo>
                    <a:pt x="310937" y="428173"/>
                    <a:pt x="304885" y="408478"/>
                    <a:pt x="304885" y="383475"/>
                  </a:cubicBezTo>
                  <a:cubicBezTo>
                    <a:pt x="304885" y="356487"/>
                    <a:pt x="312078" y="335403"/>
                    <a:pt x="326465" y="320223"/>
                  </a:cubicBezTo>
                  <a:cubicBezTo>
                    <a:pt x="340851" y="305042"/>
                    <a:pt x="360150" y="297452"/>
                    <a:pt x="384359" y="297452"/>
                  </a:cubicBezTo>
                  <a:lnTo>
                    <a:pt x="384359" y="247743"/>
                  </a:lnTo>
                  <a:cubicBezTo>
                    <a:pt x="345068" y="247743"/>
                    <a:pt x="314906" y="260146"/>
                    <a:pt x="293871" y="284950"/>
                  </a:cubicBezTo>
                  <a:cubicBezTo>
                    <a:pt x="272837" y="309755"/>
                    <a:pt x="262320" y="342795"/>
                    <a:pt x="262320" y="384070"/>
                  </a:cubicBezTo>
                  <a:cubicBezTo>
                    <a:pt x="262320" y="410264"/>
                    <a:pt x="266785" y="433233"/>
                    <a:pt x="275714" y="452977"/>
                  </a:cubicBezTo>
                  <a:cubicBezTo>
                    <a:pt x="284644" y="472722"/>
                    <a:pt x="297642" y="488101"/>
                    <a:pt x="314707" y="499114"/>
                  </a:cubicBezTo>
                  <a:cubicBezTo>
                    <a:pt x="331773" y="510127"/>
                    <a:pt x="352609" y="515634"/>
                    <a:pt x="377215" y="515634"/>
                  </a:cubicBezTo>
                  <a:cubicBezTo>
                    <a:pt x="404798" y="515634"/>
                    <a:pt x="426725" y="507746"/>
                    <a:pt x="442997" y="491970"/>
                  </a:cubicBezTo>
                  <a:cubicBezTo>
                    <a:pt x="459269" y="476194"/>
                    <a:pt x="469588" y="456301"/>
                    <a:pt x="473953" y="432290"/>
                  </a:cubicBezTo>
                  <a:cubicBezTo>
                    <a:pt x="479907" y="453325"/>
                    <a:pt x="490374" y="470291"/>
                    <a:pt x="505356" y="483189"/>
                  </a:cubicBezTo>
                  <a:cubicBezTo>
                    <a:pt x="520338" y="496088"/>
                    <a:pt x="539438" y="502537"/>
                    <a:pt x="562655" y="502537"/>
                  </a:cubicBezTo>
                  <a:cubicBezTo>
                    <a:pt x="584483" y="502537"/>
                    <a:pt x="602690" y="497130"/>
                    <a:pt x="617275" y="486315"/>
                  </a:cubicBezTo>
                  <a:cubicBezTo>
                    <a:pt x="631860" y="475500"/>
                    <a:pt x="642873" y="460964"/>
                    <a:pt x="650315" y="442708"/>
                  </a:cubicBezTo>
                  <a:cubicBezTo>
                    <a:pt x="657756" y="424452"/>
                    <a:pt x="661477" y="404211"/>
                    <a:pt x="661477" y="381986"/>
                  </a:cubicBezTo>
                  <a:close/>
                  <a:moveTo>
                    <a:pt x="914400" y="167856"/>
                  </a:moveTo>
                  <a:lnTo>
                    <a:pt x="914400" y="658494"/>
                  </a:lnTo>
                  <a:lnTo>
                    <a:pt x="0" y="658494"/>
                  </a:lnTo>
                  <a:lnTo>
                    <a:pt x="0" y="167856"/>
                  </a:lnTo>
                  <a:cubicBezTo>
                    <a:pt x="0" y="75152"/>
                    <a:pt x="75152" y="0"/>
                    <a:pt x="167857" y="0"/>
                  </a:cubicBezTo>
                  <a:lnTo>
                    <a:pt x="746543" y="0"/>
                  </a:lnTo>
                  <a:cubicBezTo>
                    <a:pt x="839248" y="0"/>
                    <a:pt x="914400" y="75152"/>
                    <a:pt x="914400" y="167856"/>
                  </a:cubicBezTo>
                  <a:close/>
                </a:path>
              </a:pathLst>
            </a:custGeom>
            <a:solidFill>
              <a:srgbClr val="AC481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TextBox 83">
              <a:extLst>
                <a:ext uri="{FF2B5EF4-FFF2-40B4-BE49-F238E27FC236}">
                  <a16:creationId xmlns:a16="http://schemas.microsoft.com/office/drawing/2014/main" id="{ABA87906-E71C-F303-3E5C-FC8FC193DBBD}"/>
                </a:ext>
              </a:extLst>
            </p:cNvPr>
            <p:cNvSpPr txBox="1"/>
            <p:nvPr/>
          </p:nvSpPr>
          <p:spPr>
            <a:xfrm>
              <a:off x="11550949" y="-5869823"/>
              <a:ext cx="9157261" cy="1938992"/>
            </a:xfrm>
            <a:prstGeom prst="rect">
              <a:avLst/>
            </a:prstGeom>
            <a:noFill/>
          </p:spPr>
          <p:txBody>
            <a:bodyPr wrap="square">
              <a:spAutoFit/>
            </a:bodyPr>
            <a:lstStyle>
              <a:defPPr>
                <a:defRPr lang="en-US"/>
              </a:defPPr>
              <a:lvl1pPr algn="r" rtl="1">
                <a:defRPr sz="2400"/>
              </a:lvl1pPr>
            </a:lstStyle>
            <a:p>
              <a:pPr algn="justLow"/>
              <a:r>
                <a:rPr lang="fa-IR" dirty="0"/>
                <a:t>  در این لایه، داده‌های جمع‌آوری‌شده تجزیه ‌وتحلیل می‌شوند تا اطلاعات معناداری استخراج شود. استفاده از فناوری‌های پردازش ابری و محاسبات لبه‌ ای (</a:t>
              </a:r>
              <a:r>
                <a:rPr lang="en-US" dirty="0"/>
                <a:t>Edge Computing</a:t>
              </a:r>
              <a:r>
                <a:rPr lang="fa-IR" dirty="0"/>
                <a:t>) برای تحلیل سریع و مؤثر داده‌ها در این لایه اهمیت دارد.</a:t>
              </a:r>
            </a:p>
            <a:p>
              <a:pPr algn="justLow"/>
              <a:r>
                <a:rPr lang="fa-IR" dirty="0"/>
                <a:t>به‌عنوان مثال، در یک کارخانه هوشمند، این لایه می‌تواند با تحلیل داده‌های حسگرها، نیاز به تعمیرات پیشگیرانه را شناسایی کند.</a:t>
              </a:r>
            </a:p>
          </p:txBody>
        </p:sp>
        <p:pic>
          <p:nvPicPr>
            <p:cNvPr id="2078" name="Picture 30" descr="The Power of Edge Computing Solutions for Enhanced Performance">
              <a:extLst>
                <a:ext uri="{FF2B5EF4-FFF2-40B4-BE49-F238E27FC236}">
                  <a16:creationId xmlns:a16="http://schemas.microsoft.com/office/drawing/2014/main" id="{6F8531EC-7997-E67A-7FB1-FD16722B5C19}"/>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9331" b="89047" l="34941" r="96362">
                          <a14:foregroundMark x1="48562" y1="25355" x2="39848" y2="38540"/>
                          <a14:foregroundMark x1="39848" y1="38540" x2="36379" y2="27181"/>
                          <a14:foregroundMark x1="36379" y1="27181" x2="40102" y2="18053"/>
                          <a14:foregroundMark x1="40102" y1="18053" x2="45685" y2="18458"/>
                          <a14:foregroundMark x1="45685" y1="18458" x2="46616" y2="30426"/>
                          <a14:foregroundMark x1="34941" y1="25355" x2="34941" y2="36105"/>
                          <a14:foregroundMark x1="57022" y1="57809" x2="52538" y2="80527"/>
                          <a14:foregroundMark x1="52538" y1="80527" x2="60745" y2="81542"/>
                          <a14:foregroundMark x1="60745" y1="81542" x2="60914" y2="61663"/>
                          <a14:foregroundMark x1="60914" y1="61663" x2="55922" y2="54970"/>
                          <a14:foregroundMark x1="55922" y1="54970" x2="54992" y2="54767"/>
                          <a14:foregroundMark x1="89340" y1="58621" x2="82995" y2="77890"/>
                          <a14:foregroundMark x1="82995" y1="77890" x2="90271" y2="84381"/>
                          <a14:foregroundMark x1="90271" y1="84381" x2="92132" y2="67748"/>
                          <a14:foregroundMark x1="92132" y1="67748" x2="87733" y2="58215"/>
                          <a14:foregroundMark x1="87733" y1="58215" x2="85025" y2="57809"/>
                          <a14:foregroundMark x1="74281" y1="9331" x2="69966" y2="9736"/>
                          <a14:foregroundMark x1="69966" y1="9736" x2="69966" y2="10142"/>
                          <a14:foregroundMark x1="95008" y1="65112" x2="94162" y2="82353"/>
                          <a14:foregroundMark x1="94162" y1="82353" x2="92809" y2="84178"/>
                          <a14:foregroundMark x1="96447" y1="66531" x2="96362" y2="77485"/>
                          <a14:foregroundMark x1="96362" y1="77485" x2="96108" y2="79310"/>
                          <a14:foregroundMark x1="54484" y1="28398" x2="59137" y2="29006"/>
                          <a14:foregroundMark x1="68443" y1="50913" x2="65398" y2="57606"/>
                          <a14:foregroundMark x1="77242" y1="50710" x2="80034" y2="58215"/>
                          <a14:backgroundMark x1="60745" y1="48276" x2="54399" y2="44016"/>
                          <a14:backgroundMark x1="54399" y1="44016" x2="63283" y2="42394"/>
                          <a14:backgroundMark x1="63283" y1="42394" x2="60491" y2="50101"/>
                          <a14:backgroundMark x1="72927" y1="62272" x2="72673" y2="62677"/>
                          <a14:backgroundMark x1="72420" y1="63489" x2="72420" y2="63489"/>
                          <a14:backgroundMark x1="72927" y1="63083" x2="72927" y2="63083"/>
                          <a14:backgroundMark x1="73519" y1="63083" x2="73519" y2="63083"/>
                          <a14:backgroundMark x1="73519" y1="63083" x2="73519" y2="63083"/>
                          <a14:backgroundMark x1="73773" y1="63083" x2="74196" y2="62880"/>
                          <a14:backgroundMark x1="74365" y1="62677" x2="73773" y2="62677"/>
                          <a14:backgroundMark x1="73012" y1="62880" x2="73012" y2="62880"/>
                          <a14:backgroundMark x1="73604" y1="63083" x2="72927" y2="62677"/>
                          <a14:backgroundMark x1="72927" y1="63083" x2="72927" y2="63083"/>
                          <a14:backgroundMark x1="72673" y1="63489" x2="72673" y2="63489"/>
                          <a14:backgroundMark x1="72673" y1="63489" x2="72673" y2="63489"/>
                          <a14:backgroundMark x1="72758" y1="63489" x2="72758" y2="63489"/>
                          <a14:backgroundMark x1="72927" y1="63083" x2="72927" y2="63083"/>
                          <a14:backgroundMark x1="75635" y1="68966" x2="70812" y2="69980"/>
                          <a14:backgroundMark x1="75465" y1="69168" x2="75465" y2="69168"/>
                          <a14:backgroundMark x1="75550" y1="69574" x2="75550" y2="69574"/>
                          <a14:backgroundMark x1="75550" y1="69574" x2="75550" y2="69574"/>
                          <a14:backgroundMark x1="75635" y1="69371" x2="74873" y2="68966"/>
                          <a14:backgroundMark x1="73096" y1="69371" x2="71574" y2="69777"/>
                          <a14:backgroundMark x1="70643" y1="69980" x2="74619" y2="64300"/>
                          <a14:backgroundMark x1="74619" y1="64300" x2="72673" y2="67748"/>
                          <a14:backgroundMark x1="76734" y1="69777" x2="71997" y2="71602"/>
                          <a14:backgroundMark x1="71997" y1="71602" x2="69797" y2="67140"/>
                          <a14:backgroundMark x1="75719" y1="69574" x2="69797" y2="69777"/>
                          <a14:backgroundMark x1="69797" y1="69777" x2="70051" y2="66734"/>
                          <a14:backgroundMark x1="73181" y1="68966" x2="72927" y2="63895"/>
                          <a14:backgroundMark x1="70981" y1="67748" x2="72250" y2="62475"/>
                          <a14:backgroundMark x1="72504" y1="62272" x2="71235" y2="66126"/>
                          <a14:backgroundMark x1="72420" y1="63489" x2="69459" y2="67951"/>
                          <a14:backgroundMark x1="71404" y1="64097" x2="69882" y2="66734"/>
                          <a14:backgroundMark x1="71574" y1="62880" x2="69712" y2="67748"/>
                          <a14:backgroundMark x1="69966" y1="66329" x2="69882" y2="65923"/>
                          <a14:backgroundMark x1="70220" y1="65112" x2="70389" y2="67951"/>
                          <a14:backgroundMark x1="72927" y1="64909" x2="72927" y2="67343"/>
                          <a14:backgroundMark x1="73519" y1="66531" x2="75296" y2="65720"/>
                          <a14:backgroundMark x1="75296" y1="65720" x2="74788" y2="67951"/>
                          <a14:backgroundMark x1="74958" y1="67343" x2="75127" y2="70385"/>
                          <a14:backgroundMark x1="69459" y1="69168" x2="69459" y2="69168"/>
                          <a14:backgroundMark x1="69543" y1="68763" x2="69543" y2="68763"/>
                          <a14:backgroundMark x1="69459" y1="68560" x2="69459" y2="68560"/>
                          <a14:backgroundMark x1="69459" y1="68560" x2="69459" y2="68560"/>
                          <a14:backgroundMark x1="69459" y1="68560" x2="69459" y2="68560"/>
                        </a14:backgroundRemoval>
                      </a14:imgEffect>
                    </a14:imgLayer>
                  </a14:imgProps>
                </a:ext>
                <a:ext uri="{28A0092B-C50C-407E-A947-70E740481C1C}">
                  <a14:useLocalDpi xmlns:a14="http://schemas.microsoft.com/office/drawing/2010/main" val="0"/>
                </a:ext>
              </a:extLst>
            </a:blip>
            <a:srcRect l="32146"/>
            <a:stretch/>
          </p:blipFill>
          <p:spPr bwMode="auto">
            <a:xfrm>
              <a:off x="11861464" y="-3547441"/>
              <a:ext cx="3717816" cy="228532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What is Edge Computing?">
              <a:extLst>
                <a:ext uri="{FF2B5EF4-FFF2-40B4-BE49-F238E27FC236}">
                  <a16:creationId xmlns:a16="http://schemas.microsoft.com/office/drawing/2014/main" id="{263C55D1-0FDD-26A5-301E-49F63634A6FA}"/>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6756" b="80622" l="51450" r="94800">
                          <a14:foregroundMark x1="70900" y1="43467" x2="69050" y2="50222"/>
                          <a14:foregroundMark x1="69050" y1="50222" x2="78700" y2="52178"/>
                          <a14:foregroundMark x1="78700" y1="52178" x2="72850" y2="45689"/>
                          <a14:foregroundMark x1="76000" y1="52711" x2="65500" y2="53600"/>
                          <a14:foregroundMark x1="76750" y1="53244" x2="75450" y2="47911"/>
                          <a14:foregroundMark x1="76350" y1="50400" x2="74850" y2="45422"/>
                          <a14:foregroundMark x1="90850" y1="53511" x2="89450" y2="48800"/>
                          <a14:foregroundMark x1="90850" y1="48800" x2="88550" y2="54400"/>
                          <a14:foregroundMark x1="88550" y1="54400" x2="91600" y2="49067"/>
                          <a14:foregroundMark x1="91600" y1="49067" x2="91250" y2="48444"/>
                          <a14:foregroundMark x1="88550" y1="50756" x2="87950" y2="52889"/>
                          <a14:foregroundMark x1="73600" y1="48622" x2="68950" y2="47378"/>
                          <a14:foregroundMark x1="73600" y1="45600" x2="70800" y2="45333"/>
                          <a14:foregroundMark x1="73200" y1="52000" x2="69400" y2="51822"/>
                          <a14:foregroundMark x1="73900" y1="45422" x2="71000" y2="45067"/>
                          <a14:foregroundMark x1="54200" y1="31733" x2="53900" y2="39022"/>
                          <a14:foregroundMark x1="54400" y1="48000" x2="53600" y2="55556"/>
                          <a14:foregroundMark x1="54950" y1="64978" x2="53700" y2="69778"/>
                          <a14:foregroundMark x1="56600" y1="68000" x2="52400" y2="68800"/>
                          <a14:foregroundMark x1="52400" y1="68800" x2="55600" y2="64267"/>
                          <a14:foregroundMark x1="55600" y1="64267" x2="56350" y2="70667"/>
                          <a14:foregroundMark x1="57600" y1="68267" x2="54150" y2="60711"/>
                          <a14:foregroundMark x1="54150" y1="60711" x2="51450" y2="68622"/>
                          <a14:foregroundMark x1="51450" y1="68622" x2="55200" y2="71644"/>
                          <a14:foregroundMark x1="55200" y1="71644" x2="57250" y2="64000"/>
                          <a14:foregroundMark x1="57250" y1="64000" x2="57150" y2="63556"/>
                          <a14:foregroundMark x1="58250" y1="36978" x2="65500" y2="44089"/>
                          <a14:foregroundMark x1="65500" y1="44089" x2="65550" y2="44178"/>
                          <a14:foregroundMark x1="58300" y1="51111" x2="63700" y2="51644"/>
                          <a14:foregroundMark x1="58100" y1="63911" x2="65300" y2="57067"/>
                          <a14:foregroundMark x1="80800" y1="51467" x2="85550" y2="51467"/>
                        </a14:backgroundRemoval>
                      </a14:imgEffect>
                    </a14:imgLayer>
                  </a14:imgProps>
                </a:ext>
                <a:ext uri="{28A0092B-C50C-407E-A947-70E740481C1C}">
                  <a14:useLocalDpi xmlns:a14="http://schemas.microsoft.com/office/drawing/2010/main" val="0"/>
                </a:ext>
              </a:extLst>
            </a:blip>
            <a:srcRect l="48692" t="20213" b="12455"/>
            <a:stretch/>
          </p:blipFill>
          <p:spPr bwMode="auto">
            <a:xfrm>
              <a:off x="15897336" y="-4206306"/>
              <a:ext cx="5313672" cy="3922458"/>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59B55CF7-EB2D-DBAB-B7C5-6CA98438AA2B}"/>
                </a:ext>
              </a:extLst>
            </p:cNvPr>
            <p:cNvSpPr txBox="1"/>
            <p:nvPr/>
          </p:nvSpPr>
          <p:spPr>
            <a:xfrm>
              <a:off x="11660471" y="-6935961"/>
              <a:ext cx="9562110" cy="584775"/>
            </a:xfrm>
            <a:prstGeom prst="rect">
              <a:avLst/>
            </a:prstGeom>
            <a:noFill/>
          </p:spPr>
          <p:txBody>
            <a:bodyPr wrap="square">
              <a:spAutoFit/>
            </a:bodyPr>
            <a:lstStyle>
              <a:defPPr>
                <a:defRPr lang="en-US"/>
              </a:defPPr>
              <a:lvl1pPr algn="r" rtl="1">
                <a:defRPr sz="3200"/>
              </a:lvl1pPr>
            </a:lstStyle>
            <a:p>
              <a:r>
                <a:rPr lang="fa-IR" dirty="0"/>
                <a:t>۳. لایه پردازش (</a:t>
              </a:r>
              <a:r>
                <a:rPr lang="en-US" dirty="0"/>
                <a:t>Processing Layer</a:t>
              </a:r>
              <a:r>
                <a:rPr lang="fa-IR" dirty="0"/>
                <a:t>)</a:t>
              </a:r>
              <a:endParaRPr lang="en-US" dirty="0"/>
            </a:p>
          </p:txBody>
        </p:sp>
      </p:grpSp>
      <p:grpSp>
        <p:nvGrpSpPr>
          <p:cNvPr id="96" name="Group 95">
            <a:extLst>
              <a:ext uri="{FF2B5EF4-FFF2-40B4-BE49-F238E27FC236}">
                <a16:creationId xmlns:a16="http://schemas.microsoft.com/office/drawing/2014/main" id="{21927248-D4E5-5EF1-551D-81DB4AE14049}"/>
              </a:ext>
            </a:extLst>
          </p:cNvPr>
          <p:cNvGrpSpPr>
            <a:grpSpLocks noChangeAspect="1"/>
          </p:cNvGrpSpPr>
          <p:nvPr/>
        </p:nvGrpSpPr>
        <p:grpSpPr>
          <a:xfrm rot="20612939">
            <a:off x="-1167547" y="1166012"/>
            <a:ext cx="7863667" cy="4285892"/>
            <a:chOff x="-33652" y="17844"/>
            <a:chExt cx="12774040" cy="6927690"/>
          </a:xfrm>
        </p:grpSpPr>
        <p:grpSp>
          <p:nvGrpSpPr>
            <p:cNvPr id="58" name="Group 57">
              <a:extLst>
                <a:ext uri="{FF2B5EF4-FFF2-40B4-BE49-F238E27FC236}">
                  <a16:creationId xmlns:a16="http://schemas.microsoft.com/office/drawing/2014/main" id="{53EA6A7D-B679-9375-407C-19FE16E98B79}"/>
                </a:ext>
              </a:extLst>
            </p:cNvPr>
            <p:cNvGrpSpPr/>
            <p:nvPr/>
          </p:nvGrpSpPr>
          <p:grpSpPr>
            <a:xfrm>
              <a:off x="0" y="17844"/>
              <a:ext cx="12740388" cy="6858000"/>
              <a:chOff x="12615311" y="0"/>
              <a:chExt cx="12740388" cy="6858000"/>
            </a:xfrm>
          </p:grpSpPr>
          <p:sp>
            <p:nvSpPr>
              <p:cNvPr id="54" name="Freeform: Shape 53">
                <a:extLst>
                  <a:ext uri="{FF2B5EF4-FFF2-40B4-BE49-F238E27FC236}">
                    <a16:creationId xmlns:a16="http://schemas.microsoft.com/office/drawing/2014/main" id="{244D007B-0725-BA33-6548-FA2CC259C208}"/>
                  </a:ext>
                </a:extLst>
              </p:cNvPr>
              <p:cNvSpPr/>
              <p:nvPr/>
            </p:nvSpPr>
            <p:spPr>
              <a:xfrm rot="16200000">
                <a:off x="12487360" y="4491887"/>
                <a:ext cx="914400" cy="658497"/>
              </a:xfrm>
              <a:custGeom>
                <a:avLst/>
                <a:gdLst/>
                <a:ahLst/>
                <a:cxnLst/>
                <a:rect l="l" t="t" r="r" b="b"/>
                <a:pathLst>
                  <a:path w="914400" h="658497">
                    <a:moveTo>
                      <a:pt x="629662" y="342565"/>
                    </a:moveTo>
                    <a:lnTo>
                      <a:pt x="429042" y="342565"/>
                    </a:lnTo>
                    <a:lnTo>
                      <a:pt x="429042" y="202965"/>
                    </a:lnTo>
                    <a:close/>
                    <a:moveTo>
                      <a:pt x="697528" y="341077"/>
                    </a:moveTo>
                    <a:lnTo>
                      <a:pt x="430233" y="154447"/>
                    </a:lnTo>
                    <a:lnTo>
                      <a:pt x="385286" y="154447"/>
                    </a:lnTo>
                    <a:lnTo>
                      <a:pt x="385286" y="341970"/>
                    </a:lnTo>
                    <a:lnTo>
                      <a:pt x="306705" y="341970"/>
                    </a:lnTo>
                    <a:lnTo>
                      <a:pt x="306705" y="391679"/>
                    </a:lnTo>
                    <a:lnTo>
                      <a:pt x="385286" y="391679"/>
                    </a:lnTo>
                    <a:lnTo>
                      <a:pt x="385286" y="444959"/>
                    </a:lnTo>
                    <a:lnTo>
                      <a:pt x="429042" y="444959"/>
                    </a:lnTo>
                    <a:lnTo>
                      <a:pt x="429042" y="391679"/>
                    </a:lnTo>
                    <a:lnTo>
                      <a:pt x="697528" y="391679"/>
                    </a:lnTo>
                    <a:close/>
                    <a:moveTo>
                      <a:pt x="914400" y="196911"/>
                    </a:moveTo>
                    <a:lnTo>
                      <a:pt x="914400" y="658497"/>
                    </a:lnTo>
                    <a:lnTo>
                      <a:pt x="0" y="658497"/>
                    </a:lnTo>
                    <a:lnTo>
                      <a:pt x="0" y="196911"/>
                    </a:lnTo>
                    <a:cubicBezTo>
                      <a:pt x="0" y="88161"/>
                      <a:pt x="88160" y="0"/>
                      <a:pt x="196910" y="0"/>
                    </a:cubicBezTo>
                    <a:lnTo>
                      <a:pt x="717490" y="1"/>
                    </a:lnTo>
                    <a:cubicBezTo>
                      <a:pt x="826240" y="1"/>
                      <a:pt x="914400" y="88161"/>
                      <a:pt x="914400" y="196911"/>
                    </a:cubicBezTo>
                    <a:close/>
                  </a:path>
                </a:pathLst>
              </a:custGeom>
              <a:solidFill>
                <a:srgbClr val="357320"/>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7B7CB9F7-BD85-169A-3412-25700E8D7B5A}"/>
                  </a:ext>
                </a:extLst>
              </p:cNvPr>
              <p:cNvSpPr/>
              <p:nvPr/>
            </p:nvSpPr>
            <p:spPr>
              <a:xfrm>
                <a:off x="13166747" y="0"/>
                <a:ext cx="12188952" cy="6858000"/>
              </a:xfrm>
              <a:prstGeom prst="rect">
                <a:avLst/>
              </a:prstGeom>
              <a:gradFill flip="none" rotWithShape="1">
                <a:gsLst>
                  <a:gs pos="22000">
                    <a:srgbClr val="509E34"/>
                  </a:gs>
                  <a:gs pos="0">
                    <a:srgbClr val="459329"/>
                  </a:gs>
                  <a:gs pos="100000">
                    <a:schemeClr val="accent6">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TextBox 92">
              <a:extLst>
                <a:ext uri="{FF2B5EF4-FFF2-40B4-BE49-F238E27FC236}">
                  <a16:creationId xmlns:a16="http://schemas.microsoft.com/office/drawing/2014/main" id="{5D91EE08-9A9F-4FF8-D2A3-B42866772B36}"/>
                </a:ext>
              </a:extLst>
            </p:cNvPr>
            <p:cNvSpPr txBox="1"/>
            <p:nvPr/>
          </p:nvSpPr>
          <p:spPr>
            <a:xfrm>
              <a:off x="2622579" y="513544"/>
              <a:ext cx="8973948" cy="584775"/>
            </a:xfrm>
            <a:prstGeom prst="rect">
              <a:avLst/>
            </a:prstGeom>
            <a:noFill/>
          </p:spPr>
          <p:txBody>
            <a:bodyPr wrap="square">
              <a:spAutoFit/>
            </a:bodyPr>
            <a:lstStyle>
              <a:defPPr>
                <a:defRPr lang="en-US"/>
              </a:defPPr>
              <a:lvl1pPr algn="r" rtl="1">
                <a:defRPr sz="3200"/>
              </a:lvl1pPr>
            </a:lstStyle>
            <a:p>
              <a:r>
                <a:rPr lang="fa-IR" dirty="0"/>
                <a:t>۴. لایه کاربرد (</a:t>
              </a:r>
              <a:r>
                <a:rPr lang="en-US" dirty="0"/>
                <a:t>(Application Layer</a:t>
              </a:r>
            </a:p>
          </p:txBody>
        </p:sp>
        <p:sp>
          <p:nvSpPr>
            <p:cNvPr id="95" name="TextBox 94">
              <a:extLst>
                <a:ext uri="{FF2B5EF4-FFF2-40B4-BE49-F238E27FC236}">
                  <a16:creationId xmlns:a16="http://schemas.microsoft.com/office/drawing/2014/main" id="{8C059C8A-FBD4-2BF4-C49B-52CC2B22FCE0}"/>
                </a:ext>
              </a:extLst>
            </p:cNvPr>
            <p:cNvSpPr txBox="1"/>
            <p:nvPr/>
          </p:nvSpPr>
          <p:spPr>
            <a:xfrm>
              <a:off x="1408385" y="1325242"/>
              <a:ext cx="9660059" cy="1569660"/>
            </a:xfrm>
            <a:prstGeom prst="rect">
              <a:avLst/>
            </a:prstGeom>
            <a:noFill/>
          </p:spPr>
          <p:txBody>
            <a:bodyPr wrap="square">
              <a:spAutoFit/>
            </a:bodyPr>
            <a:lstStyle>
              <a:defPPr>
                <a:defRPr lang="en-US"/>
              </a:defPPr>
              <a:lvl1pPr algn="r" rtl="1">
                <a:defRPr sz="2400"/>
              </a:lvl1pPr>
            </a:lstStyle>
            <a:p>
              <a:pPr algn="justLow"/>
              <a:r>
                <a:rPr lang="fa-IR" dirty="0"/>
                <a:t>این لایه تعامل مستقیم با کاربران نهایی را فراهم می‌کند و خدمات مبتنی بر داده‌های پردازش‌شده را ارائه می‌دهد. برنامه‌های موبایل، داشبوردهای مدیریتی و سیستم‌های هشداردهی در این لایه قرار دارند. برای مثال، در خانه‌های هوشمند، کاربران می‌توانند از طریق اپلیکیشن‌ها، سیستم‌های روشنایی و گرمایشی را کنترل کنند.</a:t>
              </a:r>
              <a:endParaRPr lang="en-US" dirty="0"/>
            </a:p>
          </p:txBody>
        </p:sp>
        <p:pic>
          <p:nvPicPr>
            <p:cNvPr id="2082" name="Picture 34" descr="IoT in Mobile Apps Development : How IoT is Affecting Mobile App Development">
              <a:extLst>
                <a:ext uri="{FF2B5EF4-FFF2-40B4-BE49-F238E27FC236}">
                  <a16:creationId xmlns:a16="http://schemas.microsoft.com/office/drawing/2014/main" id="{1D7A86CF-851F-C0C2-9413-9922AB54D21E}"/>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9955" b="90045" l="9922" r="89948">
                          <a14:foregroundMark x1="56789" y1="90045" x2="50392" y2="89140"/>
                        </a14:backgroundRemoval>
                      </a14:imgEffect>
                    </a14:imgLayer>
                  </a14:imgProps>
                </a:ext>
                <a:ext uri="{28A0092B-C50C-407E-A947-70E740481C1C}">
                  <a14:useLocalDpi xmlns:a14="http://schemas.microsoft.com/office/drawing/2010/main" val="0"/>
                </a:ext>
              </a:extLst>
            </a:blip>
            <a:srcRect/>
            <a:stretch>
              <a:fillRect/>
            </a:stretch>
          </p:blipFill>
          <p:spPr bwMode="auto">
            <a:xfrm>
              <a:off x="-33652" y="2357723"/>
              <a:ext cx="72961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ow To Secure Your IoT Devices">
              <a:extLst>
                <a:ext uri="{FF2B5EF4-FFF2-40B4-BE49-F238E27FC236}">
                  <a16:creationId xmlns:a16="http://schemas.microsoft.com/office/drawing/2014/main" id="{A53D0B4D-C18D-3628-B66B-87D03F4D8C3F}"/>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400" l="10000" r="90000">
                          <a14:foregroundMark x1="24300" y1="47000" x2="24700" y2="47467"/>
                          <a14:foregroundMark x1="59250" y1="90400" x2="52400" y2="89867"/>
                          <a14:foregroundMark x1="52400" y1="89867" x2="51750" y2="89267"/>
                          <a14:foregroundMark x1="38900" y1="37733" x2="33650" y2="38533"/>
                          <a14:foregroundMark x1="33650" y1="38533" x2="33350" y2="37067"/>
                          <a14:foregroundMark x1="34600" y1="35400" x2="34300" y2="40733"/>
                        </a14:backgroundRemoval>
                      </a14:imgEffect>
                    </a14:imgLayer>
                  </a14:imgProps>
                </a:ext>
                <a:ext uri="{28A0092B-C50C-407E-A947-70E740481C1C}">
                  <a14:useLocalDpi xmlns:a14="http://schemas.microsoft.com/office/drawing/2010/main" val="0"/>
                </a:ext>
              </a:extLst>
            </a:blip>
            <a:srcRect/>
            <a:stretch>
              <a:fillRect/>
            </a:stretch>
          </p:blipFill>
          <p:spPr bwMode="auto">
            <a:xfrm>
              <a:off x="4866201" y="1980027"/>
              <a:ext cx="6620676" cy="4965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143E344C-7938-1930-6420-C372D9307BDC}"/>
              </a:ext>
            </a:extLst>
          </p:cNvPr>
          <p:cNvGrpSpPr>
            <a:grpSpLocks noChangeAspect="1"/>
          </p:cNvGrpSpPr>
          <p:nvPr/>
        </p:nvGrpSpPr>
        <p:grpSpPr>
          <a:xfrm rot="2597822">
            <a:off x="5725454" y="-1714389"/>
            <a:ext cx="7883661" cy="4369931"/>
            <a:chOff x="97382" y="-28532"/>
            <a:chExt cx="12806520" cy="7098684"/>
          </a:xfrm>
        </p:grpSpPr>
        <p:grpSp>
          <p:nvGrpSpPr>
            <p:cNvPr id="56" name="Group 55">
              <a:extLst>
                <a:ext uri="{FF2B5EF4-FFF2-40B4-BE49-F238E27FC236}">
                  <a16:creationId xmlns:a16="http://schemas.microsoft.com/office/drawing/2014/main" id="{8CFCFCE9-DC77-3C46-1D93-0DC7A2BECB51}"/>
                </a:ext>
              </a:extLst>
            </p:cNvPr>
            <p:cNvGrpSpPr/>
            <p:nvPr/>
          </p:nvGrpSpPr>
          <p:grpSpPr>
            <a:xfrm>
              <a:off x="97382" y="-28532"/>
              <a:ext cx="12806520" cy="6858000"/>
              <a:chOff x="11123047" y="0"/>
              <a:chExt cx="12806518" cy="6858000"/>
            </a:xfrm>
          </p:grpSpPr>
          <p:sp>
            <p:nvSpPr>
              <p:cNvPr id="55" name="Freeform: Shape 54">
                <a:extLst>
                  <a:ext uri="{FF2B5EF4-FFF2-40B4-BE49-F238E27FC236}">
                    <a16:creationId xmlns:a16="http://schemas.microsoft.com/office/drawing/2014/main" id="{C59F3CD6-D414-BB5C-E21A-D84ADDB23C69}"/>
                  </a:ext>
                </a:extLst>
              </p:cNvPr>
              <p:cNvSpPr/>
              <p:nvPr/>
            </p:nvSpPr>
            <p:spPr>
              <a:xfrm rot="16200000">
                <a:off x="10995096" y="5900338"/>
                <a:ext cx="914400" cy="658497"/>
              </a:xfrm>
              <a:custGeom>
                <a:avLst/>
                <a:gdLst/>
                <a:ahLst/>
                <a:cxnLst/>
                <a:rect l="l" t="t" r="r" b="b"/>
                <a:pathLst>
                  <a:path w="914400" h="658497">
                    <a:moveTo>
                      <a:pt x="695147" y="196882"/>
                    </a:moveTo>
                    <a:lnTo>
                      <a:pt x="487085" y="179915"/>
                    </a:lnTo>
                    <a:lnTo>
                      <a:pt x="487085" y="224862"/>
                    </a:lnTo>
                    <a:cubicBezTo>
                      <a:pt x="496412" y="232799"/>
                      <a:pt x="503705" y="242771"/>
                      <a:pt x="508963" y="254776"/>
                    </a:cubicBezTo>
                    <a:cubicBezTo>
                      <a:pt x="514222" y="266781"/>
                      <a:pt x="516851" y="282012"/>
                      <a:pt x="516851" y="300466"/>
                    </a:cubicBezTo>
                    <a:cubicBezTo>
                      <a:pt x="516851" y="325271"/>
                      <a:pt x="509955" y="344966"/>
                      <a:pt x="496164" y="359551"/>
                    </a:cubicBezTo>
                    <a:cubicBezTo>
                      <a:pt x="482373" y="374136"/>
                      <a:pt x="461090" y="381429"/>
                      <a:pt x="432317" y="381429"/>
                    </a:cubicBezTo>
                    <a:cubicBezTo>
                      <a:pt x="403146" y="381429"/>
                      <a:pt x="381120" y="374186"/>
                      <a:pt x="366237" y="359700"/>
                    </a:cubicBezTo>
                    <a:cubicBezTo>
                      <a:pt x="351354" y="345214"/>
                      <a:pt x="343913" y="324973"/>
                      <a:pt x="343913" y="298978"/>
                    </a:cubicBezTo>
                    <a:cubicBezTo>
                      <a:pt x="343913" y="274372"/>
                      <a:pt x="350064" y="254280"/>
                      <a:pt x="362368" y="238703"/>
                    </a:cubicBezTo>
                    <a:cubicBezTo>
                      <a:pt x="374671" y="223125"/>
                      <a:pt x="391439" y="215337"/>
                      <a:pt x="412671" y="215337"/>
                    </a:cubicBezTo>
                    <a:lnTo>
                      <a:pt x="412671" y="164437"/>
                    </a:lnTo>
                    <a:cubicBezTo>
                      <a:pt x="389256" y="164437"/>
                      <a:pt x="369263" y="170390"/>
                      <a:pt x="352694" y="182297"/>
                    </a:cubicBezTo>
                    <a:cubicBezTo>
                      <a:pt x="336124" y="194203"/>
                      <a:pt x="323424" y="210326"/>
                      <a:pt x="314594" y="230666"/>
                    </a:cubicBezTo>
                    <a:cubicBezTo>
                      <a:pt x="305763" y="251006"/>
                      <a:pt x="301348" y="273776"/>
                      <a:pt x="301348" y="298978"/>
                    </a:cubicBezTo>
                    <a:cubicBezTo>
                      <a:pt x="301348" y="325172"/>
                      <a:pt x="306358" y="348339"/>
                      <a:pt x="316380" y="368481"/>
                    </a:cubicBezTo>
                    <a:cubicBezTo>
                      <a:pt x="326401" y="388622"/>
                      <a:pt x="341135" y="404447"/>
                      <a:pt x="360582" y="415957"/>
                    </a:cubicBezTo>
                    <a:cubicBezTo>
                      <a:pt x="380028" y="427466"/>
                      <a:pt x="403940" y="433221"/>
                      <a:pt x="432317" y="433221"/>
                    </a:cubicBezTo>
                    <a:cubicBezTo>
                      <a:pt x="461487" y="433221"/>
                      <a:pt x="485399" y="427516"/>
                      <a:pt x="504052" y="416106"/>
                    </a:cubicBezTo>
                    <a:cubicBezTo>
                      <a:pt x="522705" y="404696"/>
                      <a:pt x="536496" y="389465"/>
                      <a:pt x="545426" y="370415"/>
                    </a:cubicBezTo>
                    <a:cubicBezTo>
                      <a:pt x="554356" y="351365"/>
                      <a:pt x="558821" y="330331"/>
                      <a:pt x="558821" y="307312"/>
                    </a:cubicBezTo>
                    <a:cubicBezTo>
                      <a:pt x="558821" y="286675"/>
                      <a:pt x="555745" y="269857"/>
                      <a:pt x="549593" y="256860"/>
                    </a:cubicBezTo>
                    <a:cubicBezTo>
                      <a:pt x="543442" y="243862"/>
                      <a:pt x="536199" y="233692"/>
                      <a:pt x="527864" y="226350"/>
                    </a:cubicBezTo>
                    <a:lnTo>
                      <a:pt x="650796" y="236768"/>
                    </a:lnTo>
                    <a:lnTo>
                      <a:pt x="650796" y="406432"/>
                    </a:lnTo>
                    <a:lnTo>
                      <a:pt x="695147" y="406432"/>
                    </a:lnTo>
                    <a:close/>
                    <a:moveTo>
                      <a:pt x="914400" y="216277"/>
                    </a:moveTo>
                    <a:lnTo>
                      <a:pt x="914400" y="658497"/>
                    </a:lnTo>
                    <a:lnTo>
                      <a:pt x="0" y="658497"/>
                    </a:lnTo>
                    <a:lnTo>
                      <a:pt x="0" y="216277"/>
                    </a:lnTo>
                    <a:cubicBezTo>
                      <a:pt x="0" y="96831"/>
                      <a:pt x="96830" y="0"/>
                      <a:pt x="216276" y="0"/>
                    </a:cubicBezTo>
                    <a:lnTo>
                      <a:pt x="698124" y="0"/>
                    </a:lnTo>
                    <a:cubicBezTo>
                      <a:pt x="817570" y="0"/>
                      <a:pt x="914400" y="96831"/>
                      <a:pt x="914400" y="216277"/>
                    </a:cubicBezTo>
                    <a:close/>
                  </a:path>
                </a:pathLst>
              </a:cu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97EAC7BC-89C0-728F-2AD2-F26CA3634669}"/>
                  </a:ext>
                </a:extLst>
              </p:cNvPr>
              <p:cNvSpPr/>
              <p:nvPr/>
            </p:nvSpPr>
            <p:spPr>
              <a:xfrm>
                <a:off x="11740613" y="0"/>
                <a:ext cx="12188952" cy="6858000"/>
              </a:xfrm>
              <a:prstGeom prst="rect">
                <a:avLst/>
              </a:prstGeom>
              <a:gradFill flip="none" rotWithShape="1">
                <a:gsLst>
                  <a:gs pos="0">
                    <a:srgbClr val="FFCC00"/>
                  </a:gs>
                  <a:gs pos="100000">
                    <a:srgbClr val="FFEDA3"/>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739D582F-3644-9617-07EA-F267B4D51C5E}"/>
                </a:ext>
              </a:extLst>
            </p:cNvPr>
            <p:cNvSpPr txBox="1"/>
            <p:nvPr/>
          </p:nvSpPr>
          <p:spPr>
            <a:xfrm>
              <a:off x="3363486" y="513542"/>
              <a:ext cx="8690215" cy="584775"/>
            </a:xfrm>
            <a:prstGeom prst="rect">
              <a:avLst/>
            </a:prstGeom>
            <a:noFill/>
          </p:spPr>
          <p:txBody>
            <a:bodyPr wrap="square">
              <a:spAutoFit/>
            </a:bodyPr>
            <a:lstStyle>
              <a:defPPr>
                <a:defRPr lang="en-US"/>
              </a:defPPr>
              <a:lvl1pPr algn="r" rtl="1">
                <a:defRPr sz="3200"/>
              </a:lvl1pPr>
            </a:lstStyle>
            <a:p>
              <a:r>
                <a:rPr lang="fa-IR" dirty="0"/>
                <a:t>۵. لایه کسب‌وکار (</a:t>
              </a:r>
              <a:r>
                <a:rPr lang="en-US" dirty="0"/>
                <a:t>(Business Layer</a:t>
              </a:r>
            </a:p>
          </p:txBody>
        </p:sp>
        <p:sp>
          <p:nvSpPr>
            <p:cNvPr id="100" name="TextBox 99">
              <a:extLst>
                <a:ext uri="{FF2B5EF4-FFF2-40B4-BE49-F238E27FC236}">
                  <a16:creationId xmlns:a16="http://schemas.microsoft.com/office/drawing/2014/main" id="{1A7DD7F9-3E9D-9CAD-0F13-0441F9AE6A2C}"/>
                </a:ext>
              </a:extLst>
            </p:cNvPr>
            <p:cNvSpPr txBox="1"/>
            <p:nvPr/>
          </p:nvSpPr>
          <p:spPr>
            <a:xfrm>
              <a:off x="1938201" y="1511059"/>
              <a:ext cx="9809461" cy="1569660"/>
            </a:xfrm>
            <a:prstGeom prst="rect">
              <a:avLst/>
            </a:prstGeom>
            <a:noFill/>
          </p:spPr>
          <p:txBody>
            <a:bodyPr wrap="square">
              <a:spAutoFit/>
            </a:bodyPr>
            <a:lstStyle>
              <a:defPPr>
                <a:defRPr lang="en-US"/>
              </a:defPPr>
              <a:lvl1pPr algn="r" rtl="1">
                <a:defRPr sz="2400"/>
              </a:lvl1pPr>
            </a:lstStyle>
            <a:p>
              <a:pPr algn="justLow"/>
              <a:r>
                <a:rPr lang="fa-IR" dirty="0"/>
                <a:t>این لایه استراتژی‌ها و تصمیم‌گیری‌های کلان را بر اساس داده‌های به‌دست‌آمده هدایت می‌کند. تحلیل روندها، بهینه‌سازی فرآیندها و توسعه مدل‌های کسب‌وکار جدید از وظایف این لایه است. در حوزه کشاورزی هوشمند، این لایه می‌تواند با تحلیل داده‌های محیطی، زمان مناسب برای کاشت یا برداشت را تعیین کند.</a:t>
              </a:r>
            </a:p>
          </p:txBody>
        </p:sp>
        <p:pic>
          <p:nvPicPr>
            <p:cNvPr id="2086" name="Picture 38" descr="Premium Vector | Business growth data analyst symbol">
              <a:extLst>
                <a:ext uri="{FF2B5EF4-FFF2-40B4-BE49-F238E27FC236}">
                  <a16:creationId xmlns:a16="http://schemas.microsoft.com/office/drawing/2014/main" id="{5E2B3B21-7E72-F247-3BDD-A442B50484F1}"/>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foregroundMark x1="50000" y1="40698" x2="46645" y2="55233"/>
                          <a14:foregroundMark x1="46645" y1="55233" x2="56230" y2="66860"/>
                          <a14:foregroundMark x1="56230" y1="66860" x2="59265" y2="57171"/>
                          <a14:foregroundMark x1="59265" y1="57171" x2="53994" y2="44186"/>
                          <a14:foregroundMark x1="53994" y1="44186" x2="53355" y2="46705"/>
                          <a14:foregroundMark x1="55272" y1="41473" x2="47125" y2="40891"/>
                          <a14:foregroundMark x1="47125" y1="40891" x2="45687" y2="57946"/>
                          <a14:foregroundMark x1="45687" y1="57946" x2="53674" y2="67829"/>
                          <a14:foregroundMark x1="53674" y1="67829" x2="61981" y2="61240"/>
                          <a14:foregroundMark x1="61981" y1="61240" x2="59585" y2="48837"/>
                          <a14:foregroundMark x1="59585" y1="48837" x2="58307" y2="46124"/>
                          <a14:foregroundMark x1="47604" y1="60271" x2="35623" y2="69186"/>
                          <a14:foregroundMark x1="35623" y1="69186" x2="33866" y2="74031"/>
                          <a14:foregroundMark x1="38179" y1="50969" x2="39457" y2="53101"/>
                          <a14:foregroundMark x1="30671" y1="40310" x2="31629" y2="42248"/>
                          <a14:foregroundMark x1="48243" y1="29457" x2="49201" y2="30233"/>
                          <a14:foregroundMark x1="61661" y1="34302" x2="62939" y2="35659"/>
                          <a14:foregroundMark x1="72364" y1="35659" x2="74281" y2="36628"/>
                          <a14:foregroundMark x1="88978" y1="30233" x2="89457" y2="30233"/>
                          <a14:foregroundMark x1="69649" y1="36628" x2="68051" y2="38566"/>
                          <a14:foregroundMark x1="72684" y1="32558" x2="74601" y2="34690"/>
                          <a14:foregroundMark x1="34824" y1="34109" x2="35783" y2="36628"/>
                          <a14:foregroundMark x1="26038" y1="52907" x2="21725" y2="63566"/>
                          <a14:foregroundMark x1="21725" y1="63566" x2="14058" y2="58140"/>
                          <a14:foregroundMark x1="14058" y1="58140" x2="22045" y2="47868"/>
                          <a14:foregroundMark x1="22045" y1="47868" x2="23962"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942084" y="2155252"/>
              <a:ext cx="5962651" cy="491490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Data analyst - Free computer icons">
              <a:extLst>
                <a:ext uri="{FF2B5EF4-FFF2-40B4-BE49-F238E27FC236}">
                  <a16:creationId xmlns:a16="http://schemas.microsoft.com/office/drawing/2014/main" id="{BCCD8F25-83AC-075A-498D-B3F257BAEAB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08592" y="3210448"/>
              <a:ext cx="3205018" cy="3205018"/>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Oval 111">
            <a:extLst>
              <a:ext uri="{FF2B5EF4-FFF2-40B4-BE49-F238E27FC236}">
                <a16:creationId xmlns:a16="http://schemas.microsoft.com/office/drawing/2014/main" id="{2E9E22B4-2F08-BCE1-AE38-0E1D4E6ACD34}"/>
              </a:ext>
            </a:extLst>
          </p:cNvPr>
          <p:cNvSpPr>
            <a:spLocks/>
          </p:cNvSpPr>
          <p:nvPr/>
        </p:nvSpPr>
        <p:spPr>
          <a:xfrm>
            <a:off x="2568388" y="1241273"/>
            <a:ext cx="7164412" cy="4501634"/>
          </a:xfrm>
          <a:prstGeom prst="ellipse">
            <a:avLst/>
          </a:prstGeom>
          <a:gradFill flip="none" rotWithShape="1">
            <a:gsLst>
              <a:gs pos="69000">
                <a:srgbClr val="F2D9A8"/>
              </a:gs>
              <a:gs pos="36000">
                <a:srgbClr val="F1D59D"/>
              </a:gs>
              <a:gs pos="100000">
                <a:srgbClr val="F7F1E2"/>
              </a:gs>
              <a:gs pos="0">
                <a:srgbClr val="F8F6F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fa-IR" sz="3200" dirty="0">
                <a:solidFill>
                  <a:schemeClr val="tx1">
                    <a:lumMod val="65000"/>
                    <a:lumOff val="35000"/>
                  </a:schemeClr>
                </a:solidFill>
              </a:rPr>
              <a:t>معماری لایه‌ای اینترنت اشیا (</a:t>
            </a:r>
            <a:r>
              <a:rPr lang="en-US" sz="3200" dirty="0">
                <a:solidFill>
                  <a:schemeClr val="tx1">
                    <a:lumMod val="65000"/>
                    <a:lumOff val="35000"/>
                  </a:schemeClr>
                </a:solidFill>
              </a:rPr>
              <a:t>(IoT</a:t>
            </a:r>
          </a:p>
        </p:txBody>
      </p:sp>
      <p:sp>
        <p:nvSpPr>
          <p:cNvPr id="2090" name="Rectangle: Rounded Corners 2089">
            <a:extLst>
              <a:ext uri="{FF2B5EF4-FFF2-40B4-BE49-F238E27FC236}">
                <a16:creationId xmlns:a16="http://schemas.microsoft.com/office/drawing/2014/main" id="{B6940797-4E9C-800A-499C-0BDFFA041DAD}"/>
              </a:ext>
            </a:extLst>
          </p:cNvPr>
          <p:cNvSpPr/>
          <p:nvPr/>
        </p:nvSpPr>
        <p:spPr>
          <a:xfrm>
            <a:off x="5747683" y="-285298"/>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1982</a:t>
            </a:r>
            <a:endParaRPr lang="en-US" sz="1400" dirty="0">
              <a:solidFill>
                <a:schemeClr val="bg1">
                  <a:lumMod val="95000"/>
                </a:schemeClr>
              </a:solidFill>
            </a:endParaRPr>
          </a:p>
        </p:txBody>
      </p:sp>
      <p:cxnSp>
        <p:nvCxnSpPr>
          <p:cNvPr id="2091" name="Straight Connector 2090">
            <a:extLst>
              <a:ext uri="{FF2B5EF4-FFF2-40B4-BE49-F238E27FC236}">
                <a16:creationId xmlns:a16="http://schemas.microsoft.com/office/drawing/2014/main" id="{60414BA5-0CBE-9D5B-5684-9EF569325A36}"/>
              </a:ext>
            </a:extLst>
          </p:cNvPr>
          <p:cNvCxnSpPr>
            <a:cxnSpLocks/>
            <a:stCxn id="2095" idx="0"/>
            <a:endCxn id="2090" idx="0"/>
          </p:cNvCxnSpPr>
          <p:nvPr/>
        </p:nvCxnSpPr>
        <p:spPr>
          <a:xfrm>
            <a:off x="6087350" y="-372116"/>
            <a:ext cx="0" cy="86818"/>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2092" name="Rectangle: Rounded Corners 2091">
            <a:extLst>
              <a:ext uri="{FF2B5EF4-FFF2-40B4-BE49-F238E27FC236}">
                <a16:creationId xmlns:a16="http://schemas.microsoft.com/office/drawing/2014/main" id="{A43F4B1E-A7C4-5E0F-901A-289C127223A1}"/>
              </a:ext>
            </a:extLst>
          </p:cNvPr>
          <p:cNvSpPr/>
          <p:nvPr/>
        </p:nvSpPr>
        <p:spPr>
          <a:xfrm>
            <a:off x="12310317" y="-390587"/>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1990</a:t>
            </a:r>
            <a:endParaRPr lang="en-US" sz="1400" dirty="0">
              <a:solidFill>
                <a:schemeClr val="bg1">
                  <a:lumMod val="95000"/>
                </a:schemeClr>
              </a:solidFill>
            </a:endParaRPr>
          </a:p>
        </p:txBody>
      </p:sp>
      <p:cxnSp>
        <p:nvCxnSpPr>
          <p:cNvPr id="2093" name="Straight Connector 2092">
            <a:extLst>
              <a:ext uri="{FF2B5EF4-FFF2-40B4-BE49-F238E27FC236}">
                <a16:creationId xmlns:a16="http://schemas.microsoft.com/office/drawing/2014/main" id="{F0B2150A-17CD-7122-40EC-73159FCED764}"/>
              </a:ext>
            </a:extLst>
          </p:cNvPr>
          <p:cNvCxnSpPr>
            <a:cxnSpLocks/>
            <a:stCxn id="2096" idx="7"/>
            <a:endCxn id="2092" idx="3"/>
          </p:cNvCxnSpPr>
          <p:nvPr/>
        </p:nvCxnSpPr>
        <p:spPr>
          <a:xfrm flipH="1">
            <a:off x="12989650" y="-549059"/>
            <a:ext cx="250010" cy="305080"/>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
        <p:nvSpPr>
          <p:cNvPr id="2094" name="Oval 2093">
            <a:extLst>
              <a:ext uri="{FF2B5EF4-FFF2-40B4-BE49-F238E27FC236}">
                <a16:creationId xmlns:a16="http://schemas.microsoft.com/office/drawing/2014/main" id="{56A13BE2-C074-538A-88BB-5CF67508A737}"/>
              </a:ext>
            </a:extLst>
          </p:cNvPr>
          <p:cNvSpPr>
            <a:spLocks noChangeAspect="1"/>
          </p:cNvSpPr>
          <p:nvPr/>
        </p:nvSpPr>
        <p:spPr>
          <a:xfrm rot="10800000">
            <a:off x="-710834" y="-666327"/>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Oval 2094">
            <a:extLst>
              <a:ext uri="{FF2B5EF4-FFF2-40B4-BE49-F238E27FC236}">
                <a16:creationId xmlns:a16="http://schemas.microsoft.com/office/drawing/2014/main" id="{E5FC6ECE-0848-5EAD-46F9-5AA36D82F482}"/>
              </a:ext>
            </a:extLst>
          </p:cNvPr>
          <p:cNvSpPr>
            <a:spLocks noChangeAspect="1"/>
          </p:cNvSpPr>
          <p:nvPr/>
        </p:nvSpPr>
        <p:spPr>
          <a:xfrm rot="10800000">
            <a:off x="5842707" y="-861403"/>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6" name="Oval 2095">
            <a:extLst>
              <a:ext uri="{FF2B5EF4-FFF2-40B4-BE49-F238E27FC236}">
                <a16:creationId xmlns:a16="http://schemas.microsoft.com/office/drawing/2014/main" id="{0AF3122F-CD74-683F-359B-A4814D08F232}"/>
              </a:ext>
            </a:extLst>
          </p:cNvPr>
          <p:cNvSpPr>
            <a:spLocks noChangeAspect="1"/>
          </p:cNvSpPr>
          <p:nvPr/>
        </p:nvSpPr>
        <p:spPr>
          <a:xfrm rot="10800000">
            <a:off x="13168006" y="-966692"/>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7" name="Arrow: Right 2096">
            <a:extLst>
              <a:ext uri="{FF2B5EF4-FFF2-40B4-BE49-F238E27FC236}">
                <a16:creationId xmlns:a16="http://schemas.microsoft.com/office/drawing/2014/main" id="{DD237867-5D38-2010-B149-7DC61DB4AE2D}"/>
              </a:ext>
            </a:extLst>
          </p:cNvPr>
          <p:cNvSpPr/>
          <p:nvPr/>
        </p:nvSpPr>
        <p:spPr>
          <a:xfrm>
            <a:off x="413585" y="-653595"/>
            <a:ext cx="5038633"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8" name="Arrow: Right 2097">
            <a:extLst>
              <a:ext uri="{FF2B5EF4-FFF2-40B4-BE49-F238E27FC236}">
                <a16:creationId xmlns:a16="http://schemas.microsoft.com/office/drawing/2014/main" id="{6336F8A3-988A-951A-BC69-CBFD5A9A3A64}"/>
              </a:ext>
            </a:extLst>
          </p:cNvPr>
          <p:cNvSpPr/>
          <p:nvPr/>
        </p:nvSpPr>
        <p:spPr>
          <a:xfrm>
            <a:off x="6825963" y="-768888"/>
            <a:ext cx="5042599" cy="93677"/>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9" name="Oval 2098">
            <a:extLst>
              <a:ext uri="{FF2B5EF4-FFF2-40B4-BE49-F238E27FC236}">
                <a16:creationId xmlns:a16="http://schemas.microsoft.com/office/drawing/2014/main" id="{759FE910-34F8-B329-70C0-2F7DD0203062}"/>
              </a:ext>
            </a:extLst>
          </p:cNvPr>
          <p:cNvSpPr>
            <a:spLocks noChangeAspect="1"/>
          </p:cNvSpPr>
          <p:nvPr/>
        </p:nvSpPr>
        <p:spPr>
          <a:xfrm>
            <a:off x="12787025" y="7393109"/>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0" name="Oval 2099">
            <a:extLst>
              <a:ext uri="{FF2B5EF4-FFF2-40B4-BE49-F238E27FC236}">
                <a16:creationId xmlns:a16="http://schemas.microsoft.com/office/drawing/2014/main" id="{A52C4049-ED7E-EFAE-104F-CB0B8BE13B69}"/>
              </a:ext>
            </a:extLst>
          </p:cNvPr>
          <p:cNvSpPr>
            <a:spLocks noChangeAspect="1"/>
          </p:cNvSpPr>
          <p:nvPr/>
        </p:nvSpPr>
        <p:spPr>
          <a:xfrm>
            <a:off x="5842706" y="7401097"/>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1" name="Oval 2100">
            <a:extLst>
              <a:ext uri="{FF2B5EF4-FFF2-40B4-BE49-F238E27FC236}">
                <a16:creationId xmlns:a16="http://schemas.microsoft.com/office/drawing/2014/main" id="{982E9190-EDD2-8B8C-3673-6E4F82A924D7}"/>
              </a:ext>
            </a:extLst>
          </p:cNvPr>
          <p:cNvSpPr>
            <a:spLocks noChangeAspect="1"/>
          </p:cNvSpPr>
          <p:nvPr/>
        </p:nvSpPr>
        <p:spPr>
          <a:xfrm>
            <a:off x="-1304584" y="7329443"/>
            <a:ext cx="489287" cy="489287"/>
          </a:xfrm>
          <a:prstGeom prst="ellipse">
            <a:avLst/>
          </a:prstGeom>
          <a:solidFill>
            <a:srgbClr val="002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2" name="Arrow: Right 2101">
            <a:extLst>
              <a:ext uri="{FF2B5EF4-FFF2-40B4-BE49-F238E27FC236}">
                <a16:creationId xmlns:a16="http://schemas.microsoft.com/office/drawing/2014/main" id="{2D7CBED0-DB4D-4C62-E45C-E8FC2CC6F845}"/>
              </a:ext>
            </a:extLst>
          </p:cNvPr>
          <p:cNvSpPr/>
          <p:nvPr/>
        </p:nvSpPr>
        <p:spPr>
          <a:xfrm rot="10800000">
            <a:off x="7015709" y="7668260"/>
            <a:ext cx="5038633" cy="45719"/>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3" name="Arrow: Right 2102">
            <a:extLst>
              <a:ext uri="{FF2B5EF4-FFF2-40B4-BE49-F238E27FC236}">
                <a16:creationId xmlns:a16="http://schemas.microsoft.com/office/drawing/2014/main" id="{72905D7A-0CE7-F31D-5C73-6E86BCF4F6A8}"/>
              </a:ext>
            </a:extLst>
          </p:cNvPr>
          <p:cNvSpPr/>
          <p:nvPr/>
        </p:nvSpPr>
        <p:spPr>
          <a:xfrm rot="10800000">
            <a:off x="-7595" y="7533555"/>
            <a:ext cx="5042599" cy="93677"/>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4" name="Arrow: Right 2103">
            <a:extLst>
              <a:ext uri="{FF2B5EF4-FFF2-40B4-BE49-F238E27FC236}">
                <a16:creationId xmlns:a16="http://schemas.microsoft.com/office/drawing/2014/main" id="{3F0E6ACC-80D5-DD52-64B8-5848477DC275}"/>
              </a:ext>
            </a:extLst>
          </p:cNvPr>
          <p:cNvSpPr/>
          <p:nvPr/>
        </p:nvSpPr>
        <p:spPr>
          <a:xfrm rot="5400000">
            <a:off x="10743070" y="3259533"/>
            <a:ext cx="5408141" cy="68983"/>
          </a:xfrm>
          <a:prstGeom prst="rightArrow">
            <a:avLst>
              <a:gd name="adj1" fmla="val 11111"/>
              <a:gd name="adj2" fmla="val 212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5" name="Rectangle: Rounded Corners 2104">
            <a:extLst>
              <a:ext uri="{FF2B5EF4-FFF2-40B4-BE49-F238E27FC236}">
                <a16:creationId xmlns:a16="http://schemas.microsoft.com/office/drawing/2014/main" id="{C8C0A6A6-F9FC-F49F-9572-7D777FD47E51}"/>
              </a:ext>
            </a:extLst>
          </p:cNvPr>
          <p:cNvSpPr/>
          <p:nvPr/>
        </p:nvSpPr>
        <p:spPr>
          <a:xfrm>
            <a:off x="12054342" y="7013076"/>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1999</a:t>
            </a:r>
            <a:endParaRPr lang="en-US" sz="1400" dirty="0">
              <a:solidFill>
                <a:schemeClr val="bg1">
                  <a:lumMod val="95000"/>
                </a:schemeClr>
              </a:solidFill>
            </a:endParaRPr>
          </a:p>
        </p:txBody>
      </p:sp>
      <p:sp>
        <p:nvSpPr>
          <p:cNvPr id="2106" name="Rectangle: Rounded Corners 2105">
            <a:extLst>
              <a:ext uri="{FF2B5EF4-FFF2-40B4-BE49-F238E27FC236}">
                <a16:creationId xmlns:a16="http://schemas.microsoft.com/office/drawing/2014/main" id="{8E4B85B1-F792-C6CC-0B23-9CE9989EF11A}"/>
              </a:ext>
            </a:extLst>
          </p:cNvPr>
          <p:cNvSpPr/>
          <p:nvPr/>
        </p:nvSpPr>
        <p:spPr>
          <a:xfrm>
            <a:off x="5747683" y="7028353"/>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2000</a:t>
            </a:r>
            <a:endParaRPr lang="en-US" sz="1400" dirty="0">
              <a:solidFill>
                <a:schemeClr val="bg1">
                  <a:lumMod val="95000"/>
                </a:schemeClr>
              </a:solidFill>
            </a:endParaRPr>
          </a:p>
        </p:txBody>
      </p:sp>
      <p:sp>
        <p:nvSpPr>
          <p:cNvPr id="2107" name="Rectangle: Rounded Corners 2106">
            <a:extLst>
              <a:ext uri="{FF2B5EF4-FFF2-40B4-BE49-F238E27FC236}">
                <a16:creationId xmlns:a16="http://schemas.microsoft.com/office/drawing/2014/main" id="{BBEF4873-ECBE-4FC7-1961-3CFAF5C9ABC0}"/>
              </a:ext>
            </a:extLst>
          </p:cNvPr>
          <p:cNvSpPr/>
          <p:nvPr/>
        </p:nvSpPr>
        <p:spPr>
          <a:xfrm>
            <a:off x="-761947" y="6956698"/>
            <a:ext cx="679333" cy="293215"/>
          </a:xfrm>
          <a:prstGeom prst="roundRect">
            <a:avLst>
              <a:gd name="adj" fmla="val 50000"/>
            </a:avLst>
          </a:prstGeom>
          <a:solidFill>
            <a:srgbClr val="002854">
              <a:alpha val="3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400" dirty="0">
                <a:solidFill>
                  <a:schemeClr val="bg1">
                    <a:lumMod val="95000"/>
                  </a:schemeClr>
                </a:solidFill>
              </a:rPr>
              <a:t>2008</a:t>
            </a:r>
          </a:p>
        </p:txBody>
      </p:sp>
      <p:cxnSp>
        <p:nvCxnSpPr>
          <p:cNvPr id="2108" name="Straight Connector 2107">
            <a:extLst>
              <a:ext uri="{FF2B5EF4-FFF2-40B4-BE49-F238E27FC236}">
                <a16:creationId xmlns:a16="http://schemas.microsoft.com/office/drawing/2014/main" id="{CBBCD488-9ABE-9A8F-0019-407046EF85F8}"/>
              </a:ext>
            </a:extLst>
          </p:cNvPr>
          <p:cNvCxnSpPr>
            <a:cxnSpLocks/>
            <a:stCxn id="2105" idx="3"/>
            <a:endCxn id="2099" idx="1"/>
          </p:cNvCxnSpPr>
          <p:nvPr/>
        </p:nvCxnSpPr>
        <p:spPr>
          <a:xfrm>
            <a:off x="12733675" y="7159684"/>
            <a:ext cx="125004" cy="30507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2109" name="Straight Connector 2108">
            <a:extLst>
              <a:ext uri="{FF2B5EF4-FFF2-40B4-BE49-F238E27FC236}">
                <a16:creationId xmlns:a16="http://schemas.microsoft.com/office/drawing/2014/main" id="{D347351D-E8F9-8116-1867-C3CB7261C0F7}"/>
              </a:ext>
            </a:extLst>
          </p:cNvPr>
          <p:cNvCxnSpPr>
            <a:cxnSpLocks/>
            <a:stCxn id="2106" idx="2"/>
            <a:endCxn id="2100" idx="0"/>
          </p:cNvCxnSpPr>
          <p:nvPr/>
        </p:nvCxnSpPr>
        <p:spPr>
          <a:xfrm>
            <a:off x="6087350" y="7321568"/>
            <a:ext cx="0" cy="79529"/>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cxnSp>
        <p:nvCxnSpPr>
          <p:cNvPr id="2110" name="Straight Connector 2109">
            <a:extLst>
              <a:ext uri="{FF2B5EF4-FFF2-40B4-BE49-F238E27FC236}">
                <a16:creationId xmlns:a16="http://schemas.microsoft.com/office/drawing/2014/main" id="{A57C4287-EB01-4204-E3E5-977193EE2C80}"/>
              </a:ext>
            </a:extLst>
          </p:cNvPr>
          <p:cNvCxnSpPr>
            <a:cxnSpLocks/>
            <a:stCxn id="2107" idx="1"/>
            <a:endCxn id="2101" idx="7"/>
          </p:cNvCxnSpPr>
          <p:nvPr/>
        </p:nvCxnSpPr>
        <p:spPr>
          <a:xfrm flipH="1">
            <a:off x="-886951" y="7103306"/>
            <a:ext cx="125004" cy="297791"/>
          </a:xfrm>
          <a:prstGeom prst="line">
            <a:avLst/>
          </a:prstGeom>
          <a:ln w="12700">
            <a:solidFill>
              <a:schemeClr val="tx1">
                <a:alpha val="66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349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BCBCB"/>
            </a:gs>
            <a:gs pos="0">
              <a:srgbClr val="F3F1F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1709-7422-403A-CD4C-07CD8277B18E}"/>
              </a:ext>
            </a:extLst>
          </p:cNvPr>
          <p:cNvSpPr>
            <a:spLocks noGrp="1"/>
          </p:cNvSpPr>
          <p:nvPr>
            <p:ph type="ctrTitle"/>
          </p:nvPr>
        </p:nvSpPr>
        <p:spPr>
          <a:xfrm>
            <a:off x="1524000" y="2863585"/>
            <a:ext cx="9144000" cy="1130830"/>
          </a:xfrm>
        </p:spPr>
        <p:txBody>
          <a:bodyPr/>
          <a:lstStyle/>
          <a:p>
            <a:r>
              <a:rPr lang="fa-IR" b="0" i="0" dirty="0">
                <a:solidFill>
                  <a:schemeClr val="tx1">
                    <a:lumMod val="95000"/>
                    <a:lumOff val="5000"/>
                  </a:schemeClr>
                </a:solidFill>
                <a:effectLst/>
                <a:latin typeface="Google Sans Text"/>
              </a:rPr>
              <a:t>اینترنت اشیا</a:t>
            </a:r>
            <a:endParaRPr lang="en-US" dirty="0">
              <a:solidFill>
                <a:schemeClr val="tx1">
                  <a:lumMod val="95000"/>
                  <a:lumOff val="5000"/>
                </a:schemeClr>
              </a:solidFill>
            </a:endParaRPr>
          </a:p>
        </p:txBody>
      </p:sp>
      <p:sp>
        <p:nvSpPr>
          <p:cNvPr id="3" name="Subtitle 2">
            <a:extLst>
              <a:ext uri="{FF2B5EF4-FFF2-40B4-BE49-F238E27FC236}">
                <a16:creationId xmlns:a16="http://schemas.microsoft.com/office/drawing/2014/main" id="{9074D1E7-6634-17ED-3101-5DEE2EE313C7}"/>
              </a:ext>
            </a:extLst>
          </p:cNvPr>
          <p:cNvSpPr>
            <a:spLocks noGrp="1"/>
          </p:cNvSpPr>
          <p:nvPr>
            <p:ph type="subTitle" idx="1"/>
          </p:nvPr>
        </p:nvSpPr>
        <p:spPr>
          <a:xfrm>
            <a:off x="207355" y="6177858"/>
            <a:ext cx="5695244" cy="424732"/>
          </a:xfrm>
          <a:noFill/>
        </p:spPr>
        <p:txBody>
          <a:bodyPr vert="horz" wrap="square" lIns="91440" tIns="45720" rIns="91440" bIns="45720" rtlCol="0">
            <a:spAutoFit/>
          </a:bodyPr>
          <a:lstStyle/>
          <a:p>
            <a:r>
              <a:rPr lang="fa-IR" dirty="0"/>
              <a:t>سید محمد سعید حاجیانی</a:t>
            </a:r>
          </a:p>
        </p:txBody>
      </p:sp>
      <p:sp>
        <p:nvSpPr>
          <p:cNvPr id="5" name="TextBox 4">
            <a:extLst>
              <a:ext uri="{FF2B5EF4-FFF2-40B4-BE49-F238E27FC236}">
                <a16:creationId xmlns:a16="http://schemas.microsoft.com/office/drawing/2014/main" id="{0C10EC38-E76E-FC27-6FA0-68546D09A7A7}"/>
              </a:ext>
            </a:extLst>
          </p:cNvPr>
          <p:cNvSpPr txBox="1"/>
          <p:nvPr/>
        </p:nvSpPr>
        <p:spPr>
          <a:xfrm>
            <a:off x="3183911" y="6177858"/>
            <a:ext cx="5695244" cy="424732"/>
          </a:xfrm>
          <a:prstGeom prst="rect">
            <a:avLst/>
          </a:prstGeom>
          <a:noFill/>
        </p:spPr>
        <p:txBody>
          <a:bodyPr vert="horz" wrap="square" lIns="91440" tIns="45720" rIns="91440" bIns="45720" rtlCol="0">
            <a:spAutoFit/>
          </a:bodyPr>
          <a:lstStyle>
            <a:lvl1pPr indent="0" algn="ctr">
              <a:lnSpc>
                <a:spcPct val="90000"/>
              </a:lnSpc>
              <a:spcBef>
                <a:spcPts val="1000"/>
              </a:spcBef>
              <a:buFont typeface="Arial" panose="020B0604020202020204" pitchFamily="34" charset="0"/>
              <a:buNone/>
              <a:defRPr sz="2400"/>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fa-IR" dirty="0"/>
              <a:t>امیر حسین خدایی</a:t>
            </a:r>
            <a:endParaRPr lang="en-US" dirty="0"/>
          </a:p>
        </p:txBody>
      </p:sp>
      <p:sp>
        <p:nvSpPr>
          <p:cNvPr id="7" name="TextBox 6">
            <a:extLst>
              <a:ext uri="{FF2B5EF4-FFF2-40B4-BE49-F238E27FC236}">
                <a16:creationId xmlns:a16="http://schemas.microsoft.com/office/drawing/2014/main" id="{64AABFF1-6955-88C2-9F95-596A772060DB}"/>
              </a:ext>
            </a:extLst>
          </p:cNvPr>
          <p:cNvSpPr txBox="1"/>
          <p:nvPr/>
        </p:nvSpPr>
        <p:spPr>
          <a:xfrm>
            <a:off x="6095999" y="6177858"/>
            <a:ext cx="5695244" cy="424732"/>
          </a:xfrm>
          <a:prstGeom prst="rect">
            <a:avLst/>
          </a:prstGeom>
          <a:noFill/>
        </p:spPr>
        <p:txBody>
          <a:bodyPr vert="horz" wrap="square" lIns="91440" tIns="45720" rIns="91440" bIns="45720" rtlCol="0">
            <a:spAutoFit/>
          </a:bodyPr>
          <a:lstStyle>
            <a:lvl1pPr indent="0" algn="ctr">
              <a:lnSpc>
                <a:spcPct val="90000"/>
              </a:lnSpc>
              <a:spcBef>
                <a:spcPts val="1000"/>
              </a:spcBef>
              <a:buFont typeface="Arial" panose="020B0604020202020204" pitchFamily="34" charset="0"/>
              <a:buNone/>
              <a:defRPr sz="2400"/>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fa-IR" dirty="0"/>
              <a:t>علی اصغر حسن زاده </a:t>
            </a:r>
            <a:endParaRPr lang="en-US" dirty="0"/>
          </a:p>
        </p:txBody>
      </p:sp>
      <p:sp>
        <p:nvSpPr>
          <p:cNvPr id="13" name="Title 1">
            <a:extLst>
              <a:ext uri="{FF2B5EF4-FFF2-40B4-BE49-F238E27FC236}">
                <a16:creationId xmlns:a16="http://schemas.microsoft.com/office/drawing/2014/main" id="{A0741995-9703-8598-AA02-FF57C93AAE0F}"/>
              </a:ext>
            </a:extLst>
          </p:cNvPr>
          <p:cNvSpPr txBox="1">
            <a:spLocks/>
          </p:cNvSpPr>
          <p:nvPr/>
        </p:nvSpPr>
        <p:spPr>
          <a:xfrm>
            <a:off x="-1783768" y="2859181"/>
            <a:ext cx="15759535" cy="11308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tx1">
                    <a:alpha val="13000"/>
                  </a:schemeClr>
                </a:solidFill>
              </a:rPr>
              <a:t>I                                                                                       T</a:t>
            </a:r>
          </a:p>
        </p:txBody>
      </p:sp>
    </p:spTree>
    <p:extLst>
      <p:ext uri="{BB962C8B-B14F-4D97-AF65-F5344CB8AC3E}">
        <p14:creationId xmlns:p14="http://schemas.microsoft.com/office/powerpoint/2010/main" val="1879183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35000">
              <a:srgbClr val="F5E6C7"/>
            </a:gs>
            <a:gs pos="100000">
              <a:srgbClr val="F1D59D"/>
            </a:gs>
            <a:gs pos="0">
              <a:srgbClr val="F8F6F0"/>
            </a:gs>
          </a:gsLst>
          <a:path path="circle">
            <a:fillToRect l="100000" b="100000"/>
          </a:path>
          <a:tileRect t="-100000" r="-100000"/>
        </a:gradFill>
        <a:effectLst/>
      </p:bgPr>
    </p:bg>
    <p:spTree>
      <p:nvGrpSpPr>
        <p:cNvPr id="1" name="">
          <a:extLst>
            <a:ext uri="{FF2B5EF4-FFF2-40B4-BE49-F238E27FC236}">
              <a16:creationId xmlns:a16="http://schemas.microsoft.com/office/drawing/2014/main" id="{CF2D1AD8-D3FF-75B8-9868-58AEB430E502}"/>
            </a:ext>
          </a:extLst>
        </p:cNvPr>
        <p:cNvGrpSpPr/>
        <p:nvPr/>
      </p:nvGrpSpPr>
      <p:grpSpPr>
        <a:xfrm>
          <a:off x="0" y="0"/>
          <a:ext cx="0" cy="0"/>
          <a:chOff x="0" y="0"/>
          <a:chExt cx="0" cy="0"/>
        </a:xfrm>
      </p:grpSpPr>
      <p:grpSp>
        <p:nvGrpSpPr>
          <p:cNvPr id="103" name="Group 102">
            <a:extLst>
              <a:ext uri="{FF2B5EF4-FFF2-40B4-BE49-F238E27FC236}">
                <a16:creationId xmlns:a16="http://schemas.microsoft.com/office/drawing/2014/main" id="{CC10261B-75A7-488B-79D4-69FB20A619B1}"/>
              </a:ext>
            </a:extLst>
          </p:cNvPr>
          <p:cNvGrpSpPr/>
          <p:nvPr/>
        </p:nvGrpSpPr>
        <p:grpSpPr>
          <a:xfrm>
            <a:off x="9514434" y="0"/>
            <a:ext cx="12822986" cy="7122302"/>
            <a:chOff x="-582473" y="-8529"/>
            <a:chExt cx="12822986" cy="7067466"/>
          </a:xfrm>
        </p:grpSpPr>
        <p:sp>
          <p:nvSpPr>
            <p:cNvPr id="104" name="Rectangle 103">
              <a:extLst>
                <a:ext uri="{FF2B5EF4-FFF2-40B4-BE49-F238E27FC236}">
                  <a16:creationId xmlns:a16="http://schemas.microsoft.com/office/drawing/2014/main" id="{02AA0717-08A7-57F4-4C21-F345225AA6D0}"/>
                </a:ext>
              </a:extLst>
            </p:cNvPr>
            <p:cNvSpPr/>
            <p:nvPr/>
          </p:nvSpPr>
          <p:spPr>
            <a:xfrm>
              <a:off x="51561" y="-8529"/>
              <a:ext cx="12188952" cy="685800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reeform: Shape 104">
              <a:extLst>
                <a:ext uri="{FF2B5EF4-FFF2-40B4-BE49-F238E27FC236}">
                  <a16:creationId xmlns:a16="http://schemas.microsoft.com/office/drawing/2014/main" id="{31EB3669-28CD-1662-7408-FC8356F91036}"/>
                </a:ext>
              </a:extLst>
            </p:cNvPr>
            <p:cNvSpPr/>
            <p:nvPr/>
          </p:nvSpPr>
          <p:spPr>
            <a:xfrm rot="16200000">
              <a:off x="-710426" y="258003"/>
              <a:ext cx="914400" cy="658494"/>
            </a:xfrm>
            <a:custGeom>
              <a:avLst/>
              <a:gdLst/>
              <a:ahLst/>
              <a:cxnLst/>
              <a:rect l="l" t="t" r="r" b="b"/>
              <a:pathLst>
                <a:path w="914400" h="658494">
                  <a:moveTo>
                    <a:pt x="654934" y="348468"/>
                  </a:moveTo>
                  <a:cubicBezTo>
                    <a:pt x="646203" y="342317"/>
                    <a:pt x="637075" y="333833"/>
                    <a:pt x="627550" y="323019"/>
                  </a:cubicBezTo>
                  <a:cubicBezTo>
                    <a:pt x="618025" y="312204"/>
                    <a:pt x="609591" y="299702"/>
                    <a:pt x="602249" y="285514"/>
                  </a:cubicBezTo>
                  <a:cubicBezTo>
                    <a:pt x="594907" y="271326"/>
                    <a:pt x="589847" y="255996"/>
                    <a:pt x="587069" y="239526"/>
                  </a:cubicBezTo>
                  <a:lnTo>
                    <a:pt x="540039" y="239526"/>
                  </a:lnTo>
                  <a:cubicBezTo>
                    <a:pt x="542420" y="256195"/>
                    <a:pt x="546290" y="271276"/>
                    <a:pt x="551647" y="284770"/>
                  </a:cubicBezTo>
                  <a:cubicBezTo>
                    <a:pt x="557005" y="298264"/>
                    <a:pt x="563107" y="309922"/>
                    <a:pt x="569953" y="319744"/>
                  </a:cubicBezTo>
                  <a:cubicBezTo>
                    <a:pt x="576799" y="329567"/>
                    <a:pt x="583894" y="337157"/>
                    <a:pt x="591236" y="342515"/>
                  </a:cubicBezTo>
                  <a:lnTo>
                    <a:pt x="265005" y="342515"/>
                  </a:lnTo>
                  <a:lnTo>
                    <a:pt x="265005" y="394605"/>
                  </a:lnTo>
                  <a:lnTo>
                    <a:pt x="654934" y="394605"/>
                  </a:lnTo>
                  <a:close/>
                  <a:moveTo>
                    <a:pt x="914400" y="216276"/>
                  </a:moveTo>
                  <a:lnTo>
                    <a:pt x="914400" y="658494"/>
                  </a:lnTo>
                  <a:lnTo>
                    <a:pt x="0" y="658494"/>
                  </a:lnTo>
                  <a:lnTo>
                    <a:pt x="0" y="216276"/>
                  </a:lnTo>
                  <a:cubicBezTo>
                    <a:pt x="0" y="96830"/>
                    <a:pt x="96830" y="0"/>
                    <a:pt x="216276" y="0"/>
                  </a:cubicBezTo>
                  <a:lnTo>
                    <a:pt x="698124" y="0"/>
                  </a:lnTo>
                  <a:cubicBezTo>
                    <a:pt x="817570" y="0"/>
                    <a:pt x="914400" y="96830"/>
                    <a:pt x="914400" y="216276"/>
                  </a:cubicBezTo>
                  <a:close/>
                </a:path>
              </a:pathLst>
            </a:custGeom>
            <a:solidFill>
              <a:srgbClr val="0A6B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6" name="TextBox 105">
              <a:extLst>
                <a:ext uri="{FF2B5EF4-FFF2-40B4-BE49-F238E27FC236}">
                  <a16:creationId xmlns:a16="http://schemas.microsoft.com/office/drawing/2014/main" id="{0353519E-3BC5-821C-5BA2-FFE525534ECC}"/>
                </a:ext>
              </a:extLst>
            </p:cNvPr>
            <p:cNvSpPr txBox="1"/>
            <p:nvPr/>
          </p:nvSpPr>
          <p:spPr>
            <a:xfrm>
              <a:off x="3866937" y="721190"/>
              <a:ext cx="6080906" cy="584775"/>
            </a:xfrm>
            <a:prstGeom prst="rect">
              <a:avLst/>
            </a:prstGeom>
            <a:noFill/>
          </p:spPr>
          <p:txBody>
            <a:bodyPr wrap="square">
              <a:spAutoFit/>
            </a:bodyPr>
            <a:lstStyle/>
            <a:p>
              <a:pPr algn="r" rtl="1"/>
              <a:r>
                <a:rPr lang="fa-IR" sz="3200" dirty="0"/>
                <a:t>۱. لایه ادراک (</a:t>
              </a:r>
              <a:r>
                <a:rPr lang="en-US" sz="3200" dirty="0"/>
                <a:t>Perception Layer</a:t>
              </a:r>
              <a:r>
                <a:rPr lang="fa-IR" sz="3200" dirty="0"/>
                <a:t>)</a:t>
              </a:r>
              <a:endParaRPr lang="en-US" sz="3200" dirty="0"/>
            </a:p>
          </p:txBody>
        </p:sp>
        <p:sp>
          <p:nvSpPr>
            <p:cNvPr id="107" name="TextBox 106">
              <a:extLst>
                <a:ext uri="{FF2B5EF4-FFF2-40B4-BE49-F238E27FC236}">
                  <a16:creationId xmlns:a16="http://schemas.microsoft.com/office/drawing/2014/main" id="{4D03F0BB-C47D-79E1-2DCA-E5CF3B9BEF59}"/>
                </a:ext>
              </a:extLst>
            </p:cNvPr>
            <p:cNvSpPr txBox="1"/>
            <p:nvPr/>
          </p:nvSpPr>
          <p:spPr>
            <a:xfrm>
              <a:off x="904291" y="1519631"/>
              <a:ext cx="8354009" cy="1938993"/>
            </a:xfrm>
            <a:prstGeom prst="rect">
              <a:avLst/>
            </a:prstGeom>
            <a:noFill/>
          </p:spPr>
          <p:txBody>
            <a:bodyPr wrap="square">
              <a:spAutoFit/>
            </a:bodyPr>
            <a:lstStyle/>
            <a:p>
              <a:pPr algn="justLow" rtl="1"/>
              <a:r>
                <a:rPr lang="en-US" sz="2400" dirty="0"/>
                <a:t>  </a:t>
              </a:r>
              <a:r>
                <a:rPr lang="fa-IR" sz="2400" dirty="0"/>
                <a:t>این لایه به‌عنوان پایه‌ای‌ترین سطح در معماری </a:t>
              </a:r>
              <a:r>
                <a:rPr lang="en-US" sz="2400" dirty="0"/>
                <a:t>IoT، </a:t>
              </a:r>
              <a:r>
                <a:rPr lang="fa-IR" sz="2400" dirty="0"/>
                <a:t>مسئول جمع‌آوری داده‌ها از محیط فیزیکی است.</a:t>
              </a:r>
            </a:p>
            <a:p>
              <a:pPr algn="justLow" rtl="1"/>
              <a:r>
                <a:rPr lang="fa-IR" sz="2400" dirty="0"/>
                <a:t> </a:t>
              </a:r>
              <a:r>
                <a:rPr lang="en-US" sz="2400" dirty="0"/>
                <a:t> </a:t>
              </a:r>
              <a:r>
                <a:rPr lang="fa-IR" sz="2400" dirty="0"/>
                <a:t>سنسورها، دوربین‌ها، </a:t>
              </a:r>
              <a:r>
                <a:rPr lang="en-US" sz="2400" dirty="0"/>
                <a:t>RFID</a:t>
              </a:r>
              <a:r>
                <a:rPr lang="fa-IR" sz="2400" dirty="0"/>
                <a:t>ها و سایر دستگاه‌های جمع‌آوری اطلاعات در این لایه قرار دارند. هدف اصلی این لایه، تبدیل اطلاعات فیزیکی به سیگنال‌های دیجیتال قابل پردازش است. </a:t>
              </a:r>
              <a:endParaRPr lang="en-US" sz="2400" dirty="0"/>
            </a:p>
          </p:txBody>
        </p:sp>
        <p:pic>
          <p:nvPicPr>
            <p:cNvPr id="108" name="Picture 2" descr="What is RFID?">
              <a:extLst>
                <a:ext uri="{FF2B5EF4-FFF2-40B4-BE49-F238E27FC236}">
                  <a16:creationId xmlns:a16="http://schemas.microsoft.com/office/drawing/2014/main" id="{A28A0FE8-93E2-7336-62B2-A28F777EEE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19529">
              <a:off x="-191868" y="3633583"/>
              <a:ext cx="4563446" cy="280651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Light Sensor Definition, Types and Applications - Renke">
              <a:extLst>
                <a:ext uri="{FF2B5EF4-FFF2-40B4-BE49-F238E27FC236}">
                  <a16:creationId xmlns:a16="http://schemas.microsoft.com/office/drawing/2014/main" id="{6A872CB9-1A22-E223-EB4B-5ED32C9D49B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7500" y1="38000" x2="18750" y2="28750"/>
                          <a14:foregroundMark x1="18750" y1="28750" x2="32000" y2="30750"/>
                          <a14:foregroundMark x1="32000" y1="30750" x2="32500" y2="32750"/>
                          <a14:foregroundMark x1="69250" y1="49750" x2="69750" y2="55500"/>
                          <a14:foregroundMark x1="69750" y1="63500" x2="66500" y2="70500"/>
                          <a14:foregroundMark x1="80500" y1="60750" x2="65500" y2="75500"/>
                          <a14:foregroundMark x1="82500" y1="61750" x2="65500" y2="78000"/>
                          <a14:foregroundMark x1="75500" y1="72000" x2="82750" y2="77000"/>
                          <a14:foregroundMark x1="82500" y1="61750" x2="79000" y2="76750"/>
                          <a14:foregroundMark x1="79000" y1="76750" x2="77500" y2="79500"/>
                          <a14:foregroundMark x1="82250" y1="62000" x2="80750" y2="75500"/>
                          <a14:foregroundMark x1="80750" y1="75500" x2="80250" y2="76000"/>
                          <a14:foregroundMark x1="89750" y1="67000" x2="84250" y2="64750"/>
                          <a14:foregroundMark x1="87250" y1="68500" x2="82750" y2="73000"/>
                          <a14:foregroundMark x1="85250" y1="64500" x2="85250" y2="64500"/>
                          <a14:foregroundMark x1="84750" y1="63750" x2="84750" y2="63750"/>
                          <a14:foregroundMark x1="84250" y1="63000" x2="84250" y2="63000"/>
                          <a14:foregroundMark x1="83750" y1="62750" x2="83750" y2="62750"/>
                        </a14:backgroundRemoval>
                      </a14:imgEffect>
                    </a14:imgLayer>
                  </a14:imgProps>
                </a:ext>
                <a:ext uri="{28A0092B-C50C-407E-A947-70E740481C1C}">
                  <a14:useLocalDpi xmlns:a14="http://schemas.microsoft.com/office/drawing/2010/main" val="0"/>
                </a:ext>
              </a:extLst>
            </a:blip>
            <a:srcRect/>
            <a:stretch>
              <a:fillRect/>
            </a:stretch>
          </p:blipFill>
          <p:spPr bwMode="auto">
            <a:xfrm rot="2194324">
              <a:off x="4611933" y="3221987"/>
              <a:ext cx="3529593" cy="352959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Sound Sensor Module - ADIY">
              <a:extLst>
                <a:ext uri="{FF2B5EF4-FFF2-40B4-BE49-F238E27FC236}">
                  <a16:creationId xmlns:a16="http://schemas.microsoft.com/office/drawing/2014/main" id="{B24B8F1F-B71B-F469-8B56-B71D5A56CCE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97728">
              <a:off x="6462560" y="3127841"/>
              <a:ext cx="3931096" cy="393109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8" descr="What is ultrasonic sensor? How to use ultrasonic sensor? (2020)">
              <a:extLst>
                <a:ext uri="{FF2B5EF4-FFF2-40B4-BE49-F238E27FC236}">
                  <a16:creationId xmlns:a16="http://schemas.microsoft.com/office/drawing/2014/main" id="{46E7A70F-1A9F-D047-2551-B5348FE329C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000" b="89778" l="9778" r="89778">
                          <a14:foregroundMark x1="47556" y1="19556" x2="69778" y2="9333"/>
                          <a14:foregroundMark x1="69778" y1="9333" x2="73778" y2="24889"/>
                          <a14:foregroundMark x1="75111" y1="19111" x2="75111" y2="19111"/>
                          <a14:foregroundMark x1="81333" y1="18667" x2="80444" y2="16889"/>
                          <a14:foregroundMark x1="79111" y1="15556" x2="79111" y2="15556"/>
                          <a14:foregroundMark x1="78667" y1="14222" x2="76000" y2="12444"/>
                          <a14:foregroundMark x1="75556" y1="12000" x2="72444" y2="10222"/>
                          <a14:foregroundMark x1="72444" y1="10222" x2="70222" y2="9778"/>
                          <a14:foregroundMark x1="69778" y1="9778" x2="66222" y2="9778"/>
                          <a14:foregroundMark x1="64444" y1="9778" x2="61778" y2="9778"/>
                          <a14:foregroundMark x1="60889" y1="9778" x2="58222" y2="9778"/>
                          <a14:foregroundMark x1="63556" y1="8000" x2="63556" y2="8000"/>
                          <a14:foregroundMark x1="63556" y1="8000" x2="63556" y2="8000"/>
                          <a14:foregroundMark x1="63556" y1="8000" x2="63556" y2="8000"/>
                          <a14:foregroundMark x1="61333" y1="8444" x2="59556" y2="8889"/>
                          <a14:foregroundMark x1="59556" y1="8889" x2="57778" y2="8889"/>
                          <a14:foregroundMark x1="57333" y1="9778" x2="54667" y2="12000"/>
                          <a14:foregroundMark x1="53778" y1="13333" x2="53778" y2="13333"/>
                          <a14:foregroundMark x1="52000" y1="15111" x2="50222" y2="16889"/>
                          <a14:foregroundMark x1="47556" y1="18667" x2="47556" y2="18667"/>
                          <a14:foregroundMark x1="48444" y1="15111" x2="50667" y2="13333"/>
                          <a14:foregroundMark x1="52444" y1="12444" x2="56444" y2="10222"/>
                          <a14:foregroundMark x1="59111" y1="8889" x2="63111" y2="8889"/>
                          <a14:foregroundMark x1="64889" y1="8889" x2="64889" y2="8889"/>
                          <a14:foregroundMark x1="68444" y1="8889" x2="68444" y2="8889"/>
                          <a14:foregroundMark x1="41333" y1="46222" x2="40000" y2="42667"/>
                          <a14:foregroundMark x1="39556" y1="41778" x2="39556" y2="41778"/>
                          <a14:foregroundMark x1="37778" y1="40889" x2="37778" y2="40889"/>
                          <a14:foregroundMark x1="36444" y1="40000" x2="32444" y2="40000"/>
                          <a14:foregroundMark x1="32444" y1="40000" x2="29333" y2="40000"/>
                          <a14:foregroundMark x1="26222" y1="41778" x2="26222" y2="41778"/>
                          <a14:foregroundMark x1="21778" y1="45333" x2="19111" y2="47111"/>
                          <a14:foregroundMark x1="16889" y1="48889" x2="15556" y2="50667"/>
                          <a14:foregroundMark x1="15111" y1="53333" x2="15111" y2="56444"/>
                          <a14:foregroundMark x1="15111" y1="58222" x2="14667" y2="56444"/>
                          <a14:foregroundMark x1="19111" y1="47111" x2="23556" y2="43556"/>
                          <a14:foregroundMark x1="25333" y1="41778" x2="32444" y2="41778"/>
                          <a14:foregroundMark x1="36444" y1="41778" x2="40000"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112434" y="3843360"/>
              <a:ext cx="2500058" cy="2500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EDF05858-D7BE-8178-FD47-69C1FD202C25}"/>
              </a:ext>
            </a:extLst>
          </p:cNvPr>
          <p:cNvGrpSpPr/>
          <p:nvPr/>
        </p:nvGrpSpPr>
        <p:grpSpPr>
          <a:xfrm>
            <a:off x="9943203" y="-6223"/>
            <a:ext cx="12820159" cy="6887592"/>
            <a:chOff x="97382" y="15821"/>
            <a:chExt cx="12820159" cy="6858000"/>
          </a:xfrm>
        </p:grpSpPr>
        <p:grpSp>
          <p:nvGrpSpPr>
            <p:cNvPr id="59" name="Group 58">
              <a:extLst>
                <a:ext uri="{FF2B5EF4-FFF2-40B4-BE49-F238E27FC236}">
                  <a16:creationId xmlns:a16="http://schemas.microsoft.com/office/drawing/2014/main" id="{0AB3391B-E67C-08EC-943B-3A170DB9B47B}"/>
                </a:ext>
              </a:extLst>
            </p:cNvPr>
            <p:cNvGrpSpPr/>
            <p:nvPr/>
          </p:nvGrpSpPr>
          <p:grpSpPr>
            <a:xfrm>
              <a:off x="97382" y="15821"/>
              <a:ext cx="12820159" cy="6858000"/>
              <a:chOff x="10396339" y="0"/>
              <a:chExt cx="12820159" cy="6858000"/>
            </a:xfrm>
          </p:grpSpPr>
          <p:sp>
            <p:nvSpPr>
              <p:cNvPr id="52" name="Freeform: Shape 51">
                <a:extLst>
                  <a:ext uri="{FF2B5EF4-FFF2-40B4-BE49-F238E27FC236}">
                    <a16:creationId xmlns:a16="http://schemas.microsoft.com/office/drawing/2014/main" id="{76EC2CAA-D1F9-85BD-29A3-5418B25013BB}"/>
                  </a:ext>
                </a:extLst>
              </p:cNvPr>
              <p:cNvSpPr/>
              <p:nvPr/>
            </p:nvSpPr>
            <p:spPr>
              <a:xfrm rot="16200000">
                <a:off x="10268386" y="1674984"/>
                <a:ext cx="914400" cy="658494"/>
              </a:xfrm>
              <a:custGeom>
                <a:avLst/>
                <a:gdLst/>
                <a:ahLst/>
                <a:cxnLst/>
                <a:rect l="l" t="t" r="r" b="b"/>
                <a:pathLst>
                  <a:path w="914400" h="658494">
                    <a:moveTo>
                      <a:pt x="658506" y="381559"/>
                    </a:moveTo>
                    <a:cubicBezTo>
                      <a:pt x="658506" y="353380"/>
                      <a:pt x="653545" y="329816"/>
                      <a:pt x="643623" y="310865"/>
                    </a:cubicBezTo>
                    <a:cubicBezTo>
                      <a:pt x="633701" y="291914"/>
                      <a:pt x="619712" y="277726"/>
                      <a:pt x="601654" y="268300"/>
                    </a:cubicBezTo>
                    <a:cubicBezTo>
                      <a:pt x="583596" y="258875"/>
                      <a:pt x="562462" y="254162"/>
                      <a:pt x="538253" y="254162"/>
                    </a:cubicBezTo>
                    <a:lnTo>
                      <a:pt x="538253" y="303870"/>
                    </a:lnTo>
                    <a:cubicBezTo>
                      <a:pt x="560081" y="303870"/>
                      <a:pt x="578189" y="309873"/>
                      <a:pt x="592575" y="321879"/>
                    </a:cubicBezTo>
                    <a:cubicBezTo>
                      <a:pt x="606962" y="333884"/>
                      <a:pt x="614155" y="353777"/>
                      <a:pt x="614155" y="381559"/>
                    </a:cubicBezTo>
                    <a:cubicBezTo>
                      <a:pt x="614155" y="406165"/>
                      <a:pt x="607656" y="423875"/>
                      <a:pt x="594659" y="434690"/>
                    </a:cubicBezTo>
                    <a:cubicBezTo>
                      <a:pt x="581661" y="445505"/>
                      <a:pt x="565042" y="450912"/>
                      <a:pt x="544801" y="450912"/>
                    </a:cubicBezTo>
                    <a:cubicBezTo>
                      <a:pt x="525354" y="450912"/>
                      <a:pt x="506800" y="445555"/>
                      <a:pt x="489140" y="434839"/>
                    </a:cubicBezTo>
                    <a:cubicBezTo>
                      <a:pt x="471479" y="424123"/>
                      <a:pt x="451833" y="406859"/>
                      <a:pt x="430204" y="383047"/>
                    </a:cubicBezTo>
                    <a:lnTo>
                      <a:pt x="304295" y="245232"/>
                    </a:lnTo>
                    <a:lnTo>
                      <a:pt x="265005" y="245232"/>
                    </a:lnTo>
                    <a:lnTo>
                      <a:pt x="265005" y="514016"/>
                    </a:lnTo>
                    <a:lnTo>
                      <a:pt x="309058" y="514016"/>
                    </a:lnTo>
                    <a:lnTo>
                      <a:pt x="309058" y="313098"/>
                    </a:lnTo>
                    <a:lnTo>
                      <a:pt x="400736" y="415194"/>
                    </a:lnTo>
                    <a:cubicBezTo>
                      <a:pt x="415222" y="431267"/>
                      <a:pt x="429807" y="445952"/>
                      <a:pt x="444491" y="459247"/>
                    </a:cubicBezTo>
                    <a:cubicBezTo>
                      <a:pt x="459175" y="472542"/>
                      <a:pt x="474852" y="483109"/>
                      <a:pt x="491521" y="490947"/>
                    </a:cubicBezTo>
                    <a:cubicBezTo>
                      <a:pt x="508190" y="498786"/>
                      <a:pt x="526644" y="502705"/>
                      <a:pt x="546885" y="502705"/>
                    </a:cubicBezTo>
                    <a:cubicBezTo>
                      <a:pt x="569507" y="502705"/>
                      <a:pt x="589152" y="497992"/>
                      <a:pt x="605821" y="488566"/>
                    </a:cubicBezTo>
                    <a:cubicBezTo>
                      <a:pt x="622490" y="479140"/>
                      <a:pt x="635438" y="465398"/>
                      <a:pt x="644665" y="447341"/>
                    </a:cubicBezTo>
                    <a:cubicBezTo>
                      <a:pt x="653892" y="429283"/>
                      <a:pt x="658506" y="407355"/>
                      <a:pt x="658506" y="381559"/>
                    </a:cubicBezTo>
                    <a:close/>
                    <a:moveTo>
                      <a:pt x="914400" y="206590"/>
                    </a:moveTo>
                    <a:lnTo>
                      <a:pt x="914400" y="658494"/>
                    </a:lnTo>
                    <a:lnTo>
                      <a:pt x="0" y="658494"/>
                    </a:lnTo>
                    <a:lnTo>
                      <a:pt x="0" y="206590"/>
                    </a:lnTo>
                    <a:cubicBezTo>
                      <a:pt x="0" y="92492"/>
                      <a:pt x="92493" y="0"/>
                      <a:pt x="206590" y="0"/>
                    </a:cubicBezTo>
                    <a:lnTo>
                      <a:pt x="707810" y="0"/>
                    </a:lnTo>
                    <a:cubicBezTo>
                      <a:pt x="821907" y="0"/>
                      <a:pt x="914400" y="92492"/>
                      <a:pt x="914400" y="206590"/>
                    </a:cubicBezTo>
                    <a:close/>
                  </a:path>
                </a:pathLst>
              </a:custGeom>
              <a:solidFill>
                <a:srgbClr val="9B04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justLow"/>
                <a:endParaRPr lang="en-US"/>
              </a:p>
            </p:txBody>
          </p:sp>
          <p:sp>
            <p:nvSpPr>
              <p:cNvPr id="17" name="Rectangle 16">
                <a:extLst>
                  <a:ext uri="{FF2B5EF4-FFF2-40B4-BE49-F238E27FC236}">
                    <a16:creationId xmlns:a16="http://schemas.microsoft.com/office/drawing/2014/main" id="{F13D3E68-57D4-09AA-6A78-3BC722433999}"/>
                  </a:ext>
                </a:extLst>
              </p:cNvPr>
              <p:cNvSpPr/>
              <p:nvPr/>
            </p:nvSpPr>
            <p:spPr>
              <a:xfrm>
                <a:off x="11027546" y="0"/>
                <a:ext cx="12188952" cy="6858000"/>
              </a:xfrm>
              <a:prstGeom prst="rect">
                <a:avLst/>
              </a:prstGeom>
              <a:gradFill flip="none" rotWithShape="1">
                <a:gsLst>
                  <a:gs pos="0">
                    <a:srgbClr val="9900FF"/>
                  </a:gs>
                  <a:gs pos="38000">
                    <a:srgbClr val="B13DFF"/>
                  </a:gs>
                  <a:gs pos="100000">
                    <a:srgbClr val="E3B9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Low"/>
                <a:endParaRPr lang="en-US" dirty="0"/>
              </a:p>
            </p:txBody>
          </p:sp>
        </p:grpSp>
        <p:sp>
          <p:nvSpPr>
            <p:cNvPr id="69" name="TextBox 68">
              <a:extLst>
                <a:ext uri="{FF2B5EF4-FFF2-40B4-BE49-F238E27FC236}">
                  <a16:creationId xmlns:a16="http://schemas.microsoft.com/office/drawing/2014/main" id="{B1444CFE-5F09-6FCA-9223-B578577C8F50}"/>
                </a:ext>
              </a:extLst>
            </p:cNvPr>
            <p:cNvSpPr txBox="1"/>
            <p:nvPr/>
          </p:nvSpPr>
          <p:spPr>
            <a:xfrm>
              <a:off x="3941499" y="518263"/>
              <a:ext cx="6264612" cy="584775"/>
            </a:xfrm>
            <a:prstGeom prst="rect">
              <a:avLst/>
            </a:prstGeom>
            <a:noFill/>
          </p:spPr>
          <p:txBody>
            <a:bodyPr wrap="square">
              <a:spAutoFit/>
            </a:bodyPr>
            <a:lstStyle>
              <a:defPPr>
                <a:defRPr lang="en-US"/>
              </a:defPPr>
              <a:lvl1pPr algn="r" rtl="1">
                <a:defRPr sz="3200"/>
              </a:lvl1pPr>
            </a:lstStyle>
            <a:p>
              <a:pPr marL="177800" indent="-177800"/>
              <a:r>
                <a:rPr lang="fa-IR" dirty="0"/>
                <a:t>۲. لایه شبکه (</a:t>
              </a:r>
              <a:r>
                <a:rPr lang="en-US" dirty="0"/>
                <a:t>(Network Layer</a:t>
              </a:r>
            </a:p>
          </p:txBody>
        </p:sp>
        <p:sp>
          <p:nvSpPr>
            <p:cNvPr id="71" name="TextBox 70">
              <a:extLst>
                <a:ext uri="{FF2B5EF4-FFF2-40B4-BE49-F238E27FC236}">
                  <a16:creationId xmlns:a16="http://schemas.microsoft.com/office/drawing/2014/main" id="{506276D1-F2A9-3057-6A2A-027100519F5F}"/>
                </a:ext>
              </a:extLst>
            </p:cNvPr>
            <p:cNvSpPr txBox="1"/>
            <p:nvPr/>
          </p:nvSpPr>
          <p:spPr>
            <a:xfrm>
              <a:off x="1581319" y="1543981"/>
              <a:ext cx="8438982" cy="2308324"/>
            </a:xfrm>
            <a:prstGeom prst="rect">
              <a:avLst/>
            </a:prstGeom>
            <a:noFill/>
          </p:spPr>
          <p:txBody>
            <a:bodyPr wrap="square">
              <a:spAutoFit/>
            </a:bodyPr>
            <a:lstStyle>
              <a:defPPr>
                <a:defRPr lang="en-US"/>
              </a:defPPr>
              <a:lvl1pPr algn="r" rtl="1">
                <a:defRPr sz="2400"/>
              </a:lvl1pPr>
            </a:lstStyle>
            <a:p>
              <a:pPr algn="justLow"/>
              <a:r>
                <a:rPr lang="en-US" dirty="0"/>
                <a:t>   </a:t>
              </a:r>
              <a:r>
                <a:rPr lang="fa-IR" dirty="0"/>
                <a:t>پس از جمع‌آوری داده‌ها، این لایه وظیفه انتقال اطلاعات به مراکز پردازش را بر عهده دارد. استفاده از فناوری‌های ارتباطی مانند </a:t>
              </a:r>
              <a:r>
                <a:rPr lang="en-US" dirty="0"/>
                <a:t> Wi-Fi، </a:t>
              </a:r>
              <a:r>
                <a:rPr lang="fa-IR" dirty="0"/>
                <a:t>بلوتوث</a:t>
              </a:r>
              <a:r>
                <a:rPr lang="en-US" dirty="0"/>
                <a:t> </a:t>
              </a:r>
              <a:r>
                <a:rPr lang="fa-IR" dirty="0"/>
                <a:t>، </a:t>
              </a:r>
              <a:r>
                <a:rPr lang="en-US" dirty="0"/>
                <a:t> Zigbee </a:t>
              </a:r>
              <a:r>
                <a:rPr lang="fa-IR" dirty="0"/>
                <a:t>و شبکه‌های سلولی در این لایه رایج است.</a:t>
              </a:r>
              <a:endParaRPr lang="en-US" dirty="0"/>
            </a:p>
            <a:p>
              <a:pPr algn="justLow"/>
              <a:r>
                <a:rPr lang="fa-IR" dirty="0"/>
                <a:t> </a:t>
              </a:r>
              <a:r>
                <a:rPr lang="en-US" dirty="0"/>
                <a:t> </a:t>
              </a:r>
              <a:r>
                <a:rPr lang="fa-IR" dirty="0"/>
                <a:t>این لایه همچنین شامل مدیریت آدرس‌دهی و مسیریابی داده‌ها می‌شود تا اطلاعات به‌صورت امن و مؤثر به مقصد برسند. در سیستم‌های حمل‌ونقل هوشمند، این لایه اطلاعات ترافیکی را از حسگرهای جاده به مراکز کنترل منتقل می‌کند.</a:t>
              </a:r>
              <a:endParaRPr lang="en-US" dirty="0"/>
            </a:p>
          </p:txBody>
        </p:sp>
        <p:pic>
          <p:nvPicPr>
            <p:cNvPr id="2058" name="Picture 10" descr="What is Zigbee? | Homey">
              <a:extLst>
                <a:ext uri="{FF2B5EF4-FFF2-40B4-BE49-F238E27FC236}">
                  <a16:creationId xmlns:a16="http://schemas.microsoft.com/office/drawing/2014/main" id="{52D516EA-9BA0-C86A-1CF8-28E9EA7A96A6}"/>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3977" b="94971" l="4167" r="95500">
                          <a14:foregroundMark x1="35333" y1="24094" x2="13000" y2="36023"/>
                          <a14:foregroundMark x1="38500" y1="7602" x2="60000" y2="8187"/>
                          <a14:foregroundMark x1="95500" y1="35205" x2="95500" y2="35205"/>
                          <a14:foregroundMark x1="49500" y1="3977" x2="49500" y2="3977"/>
                          <a14:foregroundMark x1="4167" y1="36842" x2="4167" y2="36842"/>
                          <a14:foregroundMark x1="11833" y1="89942" x2="11833" y2="89942"/>
                          <a14:foregroundMark x1="21167" y1="85380" x2="21167" y2="85380"/>
                          <a14:foregroundMark x1="37333" y1="81988" x2="37333" y2="81988"/>
                          <a14:foregroundMark x1="37333" y1="81988" x2="37333" y2="81988"/>
                          <a14:foregroundMark x1="39833" y1="82222" x2="40000" y2="90877"/>
                          <a14:foregroundMark x1="33194" y1="93618" x2="29833" y2="94971"/>
                          <a14:foregroundMark x1="37966" y1="91696" x2="37131" y2="92032"/>
                          <a14:foregroundMark x1="40000" y1="90877" x2="37966" y2="91696"/>
                          <a14:foregroundMark x1="29833" y1="94971" x2="27667" y2="94503"/>
                          <a14:foregroundMark x1="47000" y1="76842" x2="47500" y2="89942"/>
                          <a14:foregroundMark x1="72224" y1="81404" x2="74739" y2="79773"/>
                          <a14:foregroundMark x1="64833" y1="86199" x2="66917" y2="84847"/>
                          <a14:foregroundMark x1="65527" y1="86505" x2="64333" y2="86784"/>
                          <a14:foregroundMark x1="66360" y1="86310" x2="66027" y2="86388"/>
                          <a14:foregroundMark x1="94333" y1="83977" x2="81000" y2="86550"/>
                          <a14:foregroundMark x1="22000" y1="76257" x2="22000" y2="76257"/>
                          <a14:foregroundMark x1="22000" y1="76608" x2="22000" y2="76608"/>
                          <a14:foregroundMark x1="22000" y1="76608" x2="22000" y2="76608"/>
                          <a14:backgroundMark x1="70333" y1="83158" x2="70333" y2="83158"/>
                          <a14:backgroundMark x1="70333" y1="82924" x2="70333" y2="82924"/>
                          <a14:backgroundMark x1="70333" y1="82924" x2="70333" y2="82924"/>
                          <a14:backgroundMark x1="69000" y1="83392" x2="68667" y2="83509"/>
                          <a14:backgroundMark x1="37000" y1="91930" x2="32833" y2="93333"/>
                          <a14:backgroundMark x1="37167" y1="91696" x2="37167" y2="91696"/>
                          <a14:backgroundMark x1="37167" y1="91696" x2="37167" y2="91696"/>
                          <a14:backgroundMark x1="73333" y1="83392" x2="72667" y2="82690"/>
                          <a14:backgroundMark x1="70833" y1="83158" x2="69333" y2="83977"/>
                          <a14:backgroundMark x1="71000" y1="83158" x2="70167" y2="82924"/>
                          <a14:backgroundMark x1="70667" y1="82807" x2="70667" y2="82807"/>
                          <a14:backgroundMark x1="70833" y1="82807" x2="71167" y2="82924"/>
                          <a14:backgroundMark x1="71333" y1="82924" x2="71333" y2="82924"/>
                          <a14:backgroundMark x1="71333" y1="82690" x2="71333" y2="82690"/>
                          <a14:backgroundMark x1="71167" y1="82573" x2="70833" y2="82456"/>
                          <a14:backgroundMark x1="70500" y1="82456" x2="70500" y2="82456"/>
                          <a14:backgroundMark x1="70500" y1="82456" x2="70500" y2="82456"/>
                          <a14:backgroundMark x1="70667" y1="82456" x2="71000" y2="82456"/>
                          <a14:backgroundMark x1="71000" y1="82456" x2="71000" y2="82456"/>
                          <a14:backgroundMark x1="71167" y1="82456" x2="71167" y2="82456"/>
                          <a14:backgroundMark x1="68000" y1="84211" x2="68000" y2="84211"/>
                          <a14:backgroundMark x1="68000" y1="84327" x2="68000" y2="84327"/>
                          <a14:backgroundMark x1="68000" y1="84327" x2="68000" y2="84327"/>
                          <a14:backgroundMark x1="68000" y1="84444" x2="68000" y2="84444"/>
                          <a14:backgroundMark x1="67833" y1="84678" x2="67833" y2="84678"/>
                          <a14:backgroundMark x1="67667" y1="84678" x2="67333" y2="84678"/>
                          <a14:backgroundMark x1="67333" y1="84678" x2="67333" y2="84678"/>
                          <a14:backgroundMark x1="67667" y1="84444" x2="68000" y2="84327"/>
                          <a14:backgroundMark x1="68167" y1="84211" x2="68167" y2="84211"/>
                          <a14:backgroundMark x1="68333" y1="83977" x2="68000" y2="83860"/>
                          <a14:backgroundMark x1="67667" y1="83977" x2="67667" y2="83977"/>
                          <a14:backgroundMark x1="68167" y1="84094" x2="68167" y2="84094"/>
                          <a14:backgroundMark x1="68500" y1="83977" x2="68500" y2="83977"/>
                          <a14:backgroundMark x1="68500" y1="83977" x2="68500" y2="83743"/>
                          <a14:backgroundMark x1="68500" y1="83626" x2="68167" y2="83392"/>
                          <a14:backgroundMark x1="68167" y1="83509" x2="68167" y2="83509"/>
                          <a14:backgroundMark x1="69667" y1="83626" x2="69500" y2="83392"/>
                          <a14:backgroundMark x1="68667" y1="83392" x2="69333" y2="83509"/>
                          <a14:backgroundMark x1="75000" y1="79649" x2="75000" y2="79649"/>
                          <a14:backgroundMark x1="75000" y1="79883" x2="75000" y2="79883"/>
                          <a14:backgroundMark x1="74833" y1="79883" x2="74833" y2="79883"/>
                          <a14:backgroundMark x1="74833" y1="79766" x2="74833" y2="79766"/>
                          <a14:backgroundMark x1="68000" y1="84327" x2="67667" y2="84561"/>
                          <a14:backgroundMark x1="67000" y1="85029" x2="67000" y2="84795"/>
                          <a14:backgroundMark x1="67167" y1="84327" x2="67667" y2="84211"/>
                        </a14:backgroundRemoval>
                      </a14:imgEffect>
                    </a14:imgLayer>
                  </a14:imgProps>
                </a:ext>
                <a:ext uri="{28A0092B-C50C-407E-A947-70E740481C1C}">
                  <a14:useLocalDpi xmlns:a14="http://schemas.microsoft.com/office/drawing/2010/main" val="0"/>
                </a:ext>
              </a:extLst>
            </a:blip>
            <a:srcRect/>
            <a:stretch>
              <a:fillRect/>
            </a:stretch>
          </p:blipFill>
          <p:spPr bwMode="auto">
            <a:xfrm>
              <a:off x="1891834" y="4063945"/>
              <a:ext cx="1689566" cy="24072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w To Enable Bluetooth on Android and iPhone - PrepWizard">
              <a:extLst>
                <a:ext uri="{FF2B5EF4-FFF2-40B4-BE49-F238E27FC236}">
                  <a16:creationId xmlns:a16="http://schemas.microsoft.com/office/drawing/2014/main" id="{618F5F26-200F-BFDE-2B82-BDAEEB4B0AC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0442" y1="39865" x2="50442" y2="39865"/>
                          <a14:foregroundMark x1="51327" y1="59459" x2="51327" y2="59459"/>
                          <a14:backgroundMark x1="50147" y1="40541" x2="50147" y2="40541"/>
                          <a14:backgroundMark x1="50147" y1="39865" x2="50147" y2="39865"/>
                        </a14:backgroundRemoval>
                      </a14:imgEffect>
                    </a14:imgLayer>
                  </a14:imgProps>
                </a:ext>
                <a:ext uri="{28A0092B-C50C-407E-A947-70E740481C1C}">
                  <a14:useLocalDpi xmlns:a14="http://schemas.microsoft.com/office/drawing/2010/main" val="0"/>
                </a:ext>
              </a:extLst>
            </a:blip>
            <a:srcRect/>
            <a:stretch>
              <a:fillRect/>
            </a:stretch>
          </p:blipFill>
          <p:spPr bwMode="auto">
            <a:xfrm>
              <a:off x="2740114" y="4056617"/>
              <a:ext cx="5266002" cy="2299022"/>
            </a:xfrm>
            <a:prstGeom prst="rect">
              <a:avLst/>
            </a:prstGeom>
            <a:noFill/>
            <a:extLst>
              <a:ext uri="{909E8E84-426E-40DD-AFC4-6F175D3DCCD1}">
                <a14:hiddenFill xmlns:a14="http://schemas.microsoft.com/office/drawing/2010/main">
                  <a:solidFill>
                    <a:srgbClr val="FFFFFF"/>
                  </a:solidFill>
                </a14:hiddenFill>
              </a:ext>
            </a:extLst>
          </p:spPr>
        </p:pic>
        <p:sp>
          <p:nvSpPr>
            <p:cNvPr id="72" name="AutoShape 14" descr="Wi-Fi - Wikipedia">
              <a:extLst>
                <a:ext uri="{FF2B5EF4-FFF2-40B4-BE49-F238E27FC236}">
                  <a16:creationId xmlns:a16="http://schemas.microsoft.com/office/drawing/2014/main" id="{ED23FB61-925C-A7CF-1F32-A06CC625C85D}"/>
                </a:ext>
              </a:extLst>
            </p:cNvPr>
            <p:cNvSpPr>
              <a:spLocks noChangeAspect="1" noChangeArrowheads="1"/>
            </p:cNvSpPr>
            <p:nvPr/>
          </p:nvSpPr>
          <p:spPr bwMode="auto">
            <a:xfrm>
              <a:off x="5927706" y="32924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4" name="Picture 26" descr="A round black-and-white yin-yang logo stating 'Wi-Fi Alliance'">
              <a:extLst>
                <a:ext uri="{FF2B5EF4-FFF2-40B4-BE49-F238E27FC236}">
                  <a16:creationId xmlns:a16="http://schemas.microsoft.com/office/drawing/2014/main" id="{0A1FE54F-E6FD-E71E-D16E-F1BD218978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33007" y="4293248"/>
              <a:ext cx="3027844" cy="17924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0965607C-4CCD-4029-DBEA-0CAC410581BB}"/>
              </a:ext>
            </a:extLst>
          </p:cNvPr>
          <p:cNvGrpSpPr/>
          <p:nvPr/>
        </p:nvGrpSpPr>
        <p:grpSpPr>
          <a:xfrm>
            <a:off x="10400798" y="0"/>
            <a:ext cx="12835399" cy="7133476"/>
            <a:chOff x="10164394" y="-7417324"/>
            <a:chExt cx="12835399" cy="7133476"/>
          </a:xfrm>
        </p:grpSpPr>
        <p:sp>
          <p:nvSpPr>
            <p:cNvPr id="13" name="Rectangle 12">
              <a:extLst>
                <a:ext uri="{FF2B5EF4-FFF2-40B4-BE49-F238E27FC236}">
                  <a16:creationId xmlns:a16="http://schemas.microsoft.com/office/drawing/2014/main" id="{BFDC3390-8232-9984-1634-89AE6678D3A3}"/>
                </a:ext>
              </a:extLst>
            </p:cNvPr>
            <p:cNvSpPr/>
            <p:nvPr/>
          </p:nvSpPr>
          <p:spPr>
            <a:xfrm>
              <a:off x="10810841" y="-7417324"/>
              <a:ext cx="12188952" cy="6858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F093571E-3748-4B62-2732-BC4DD0E70D31}"/>
                </a:ext>
              </a:extLst>
            </p:cNvPr>
            <p:cNvSpPr/>
            <p:nvPr/>
          </p:nvSpPr>
          <p:spPr>
            <a:xfrm rot="16200000">
              <a:off x="10036441" y="-4333888"/>
              <a:ext cx="914400" cy="658494"/>
            </a:xfrm>
            <a:custGeom>
              <a:avLst/>
              <a:gdLst/>
              <a:ahLst/>
              <a:cxnLst/>
              <a:rect l="l" t="t" r="r" b="b"/>
              <a:pathLst>
                <a:path w="914400" h="658494">
                  <a:moveTo>
                    <a:pt x="661477" y="381986"/>
                  </a:moveTo>
                  <a:cubicBezTo>
                    <a:pt x="661477" y="357380"/>
                    <a:pt x="656913" y="335800"/>
                    <a:pt x="647785" y="317246"/>
                  </a:cubicBezTo>
                  <a:cubicBezTo>
                    <a:pt x="638657" y="298692"/>
                    <a:pt x="625709" y="284157"/>
                    <a:pt x="608941" y="273639"/>
                  </a:cubicBezTo>
                  <a:cubicBezTo>
                    <a:pt x="592173" y="263122"/>
                    <a:pt x="572279" y="257864"/>
                    <a:pt x="549260" y="257864"/>
                  </a:cubicBezTo>
                  <a:lnTo>
                    <a:pt x="549260" y="307572"/>
                  </a:lnTo>
                  <a:cubicBezTo>
                    <a:pt x="569898" y="307572"/>
                    <a:pt x="586567" y="314121"/>
                    <a:pt x="599267" y="327218"/>
                  </a:cubicBezTo>
                  <a:cubicBezTo>
                    <a:pt x="611967" y="340314"/>
                    <a:pt x="618317" y="358769"/>
                    <a:pt x="618317" y="382582"/>
                  </a:cubicBezTo>
                  <a:cubicBezTo>
                    <a:pt x="618317" y="403616"/>
                    <a:pt x="613505" y="420582"/>
                    <a:pt x="603880" y="433481"/>
                  </a:cubicBezTo>
                  <a:cubicBezTo>
                    <a:pt x="594256" y="446379"/>
                    <a:pt x="579721" y="452828"/>
                    <a:pt x="560274" y="452828"/>
                  </a:cubicBezTo>
                  <a:cubicBezTo>
                    <a:pt x="539835" y="452828"/>
                    <a:pt x="523464" y="446280"/>
                    <a:pt x="511160" y="433183"/>
                  </a:cubicBezTo>
                  <a:cubicBezTo>
                    <a:pt x="498857" y="420086"/>
                    <a:pt x="492706" y="401136"/>
                    <a:pt x="492706" y="376331"/>
                  </a:cubicBezTo>
                  <a:lnTo>
                    <a:pt x="492706" y="352221"/>
                  </a:lnTo>
                  <a:lnTo>
                    <a:pt x="450439" y="352221"/>
                  </a:lnTo>
                  <a:lnTo>
                    <a:pt x="450439" y="375140"/>
                  </a:lnTo>
                  <a:cubicBezTo>
                    <a:pt x="450439" y="402723"/>
                    <a:pt x="444684" y="424452"/>
                    <a:pt x="433175" y="440327"/>
                  </a:cubicBezTo>
                  <a:cubicBezTo>
                    <a:pt x="421665" y="456202"/>
                    <a:pt x="403707" y="464139"/>
                    <a:pt x="379299" y="464139"/>
                  </a:cubicBezTo>
                  <a:cubicBezTo>
                    <a:pt x="353899" y="464139"/>
                    <a:pt x="335146" y="456946"/>
                    <a:pt x="323042" y="442559"/>
                  </a:cubicBezTo>
                  <a:cubicBezTo>
                    <a:pt x="310937" y="428173"/>
                    <a:pt x="304885" y="408478"/>
                    <a:pt x="304885" y="383475"/>
                  </a:cubicBezTo>
                  <a:cubicBezTo>
                    <a:pt x="304885" y="356487"/>
                    <a:pt x="312078" y="335403"/>
                    <a:pt x="326465" y="320223"/>
                  </a:cubicBezTo>
                  <a:cubicBezTo>
                    <a:pt x="340851" y="305042"/>
                    <a:pt x="360150" y="297452"/>
                    <a:pt x="384359" y="297452"/>
                  </a:cubicBezTo>
                  <a:lnTo>
                    <a:pt x="384359" y="247743"/>
                  </a:lnTo>
                  <a:cubicBezTo>
                    <a:pt x="345068" y="247743"/>
                    <a:pt x="314906" y="260146"/>
                    <a:pt x="293871" y="284950"/>
                  </a:cubicBezTo>
                  <a:cubicBezTo>
                    <a:pt x="272837" y="309755"/>
                    <a:pt x="262320" y="342795"/>
                    <a:pt x="262320" y="384070"/>
                  </a:cubicBezTo>
                  <a:cubicBezTo>
                    <a:pt x="262320" y="410264"/>
                    <a:pt x="266785" y="433233"/>
                    <a:pt x="275714" y="452977"/>
                  </a:cubicBezTo>
                  <a:cubicBezTo>
                    <a:pt x="284644" y="472722"/>
                    <a:pt x="297642" y="488101"/>
                    <a:pt x="314707" y="499114"/>
                  </a:cubicBezTo>
                  <a:cubicBezTo>
                    <a:pt x="331773" y="510127"/>
                    <a:pt x="352609" y="515634"/>
                    <a:pt x="377215" y="515634"/>
                  </a:cubicBezTo>
                  <a:cubicBezTo>
                    <a:pt x="404798" y="515634"/>
                    <a:pt x="426725" y="507746"/>
                    <a:pt x="442997" y="491970"/>
                  </a:cubicBezTo>
                  <a:cubicBezTo>
                    <a:pt x="459269" y="476194"/>
                    <a:pt x="469588" y="456301"/>
                    <a:pt x="473953" y="432290"/>
                  </a:cubicBezTo>
                  <a:cubicBezTo>
                    <a:pt x="479907" y="453325"/>
                    <a:pt x="490374" y="470291"/>
                    <a:pt x="505356" y="483189"/>
                  </a:cubicBezTo>
                  <a:cubicBezTo>
                    <a:pt x="520338" y="496088"/>
                    <a:pt x="539438" y="502537"/>
                    <a:pt x="562655" y="502537"/>
                  </a:cubicBezTo>
                  <a:cubicBezTo>
                    <a:pt x="584483" y="502537"/>
                    <a:pt x="602690" y="497130"/>
                    <a:pt x="617275" y="486315"/>
                  </a:cubicBezTo>
                  <a:cubicBezTo>
                    <a:pt x="631860" y="475500"/>
                    <a:pt x="642873" y="460964"/>
                    <a:pt x="650315" y="442708"/>
                  </a:cubicBezTo>
                  <a:cubicBezTo>
                    <a:pt x="657756" y="424452"/>
                    <a:pt x="661477" y="404211"/>
                    <a:pt x="661477" y="381986"/>
                  </a:cubicBezTo>
                  <a:close/>
                  <a:moveTo>
                    <a:pt x="914400" y="167856"/>
                  </a:moveTo>
                  <a:lnTo>
                    <a:pt x="914400" y="658494"/>
                  </a:lnTo>
                  <a:lnTo>
                    <a:pt x="0" y="658494"/>
                  </a:lnTo>
                  <a:lnTo>
                    <a:pt x="0" y="167856"/>
                  </a:lnTo>
                  <a:cubicBezTo>
                    <a:pt x="0" y="75152"/>
                    <a:pt x="75152" y="0"/>
                    <a:pt x="167857" y="0"/>
                  </a:cubicBezTo>
                  <a:lnTo>
                    <a:pt x="746543" y="0"/>
                  </a:lnTo>
                  <a:cubicBezTo>
                    <a:pt x="839248" y="0"/>
                    <a:pt x="914400" y="75152"/>
                    <a:pt x="914400" y="167856"/>
                  </a:cubicBezTo>
                  <a:close/>
                </a:path>
              </a:pathLst>
            </a:custGeom>
            <a:solidFill>
              <a:srgbClr val="AC481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TextBox 83">
              <a:extLst>
                <a:ext uri="{FF2B5EF4-FFF2-40B4-BE49-F238E27FC236}">
                  <a16:creationId xmlns:a16="http://schemas.microsoft.com/office/drawing/2014/main" id="{648312CD-E34B-A1FA-4587-ED35F773AAEA}"/>
                </a:ext>
              </a:extLst>
            </p:cNvPr>
            <p:cNvSpPr txBox="1"/>
            <p:nvPr/>
          </p:nvSpPr>
          <p:spPr>
            <a:xfrm>
              <a:off x="11550949" y="-5869823"/>
              <a:ext cx="9157261" cy="1938992"/>
            </a:xfrm>
            <a:prstGeom prst="rect">
              <a:avLst/>
            </a:prstGeom>
            <a:noFill/>
          </p:spPr>
          <p:txBody>
            <a:bodyPr wrap="square">
              <a:spAutoFit/>
            </a:bodyPr>
            <a:lstStyle>
              <a:defPPr>
                <a:defRPr lang="en-US"/>
              </a:defPPr>
              <a:lvl1pPr algn="r" rtl="1">
                <a:defRPr sz="2400"/>
              </a:lvl1pPr>
            </a:lstStyle>
            <a:p>
              <a:pPr algn="justLow"/>
              <a:r>
                <a:rPr lang="fa-IR" dirty="0"/>
                <a:t>  در این لایه، داده‌های جمع‌آوری‌شده تجزیه ‌وتحلیل می‌شوند تا اطلاعات معناداری استخراج شود. استفاده از فناوری‌های پردازش ابری و محاسبات لبه‌ ای (</a:t>
              </a:r>
              <a:r>
                <a:rPr lang="en-US" dirty="0"/>
                <a:t>Edge Computing</a:t>
              </a:r>
              <a:r>
                <a:rPr lang="fa-IR" dirty="0"/>
                <a:t>) برای تحلیل سریع و مؤثر داده‌ها در این لایه اهمیت دارد.</a:t>
              </a:r>
            </a:p>
            <a:p>
              <a:pPr algn="justLow"/>
              <a:r>
                <a:rPr lang="fa-IR" dirty="0"/>
                <a:t>به‌عنوان مثال، در یک کارخانه هوشمند، این لایه می‌تواند با تحلیل داده‌های حسگرها، نیاز به تعمیرات پیشگیرانه را شناسایی کند.</a:t>
              </a:r>
            </a:p>
          </p:txBody>
        </p:sp>
        <p:pic>
          <p:nvPicPr>
            <p:cNvPr id="2078" name="Picture 30" descr="The Power of Edge Computing Solutions for Enhanced Performance">
              <a:extLst>
                <a:ext uri="{FF2B5EF4-FFF2-40B4-BE49-F238E27FC236}">
                  <a16:creationId xmlns:a16="http://schemas.microsoft.com/office/drawing/2014/main" id="{D66B80B8-9E3A-3539-DE60-00AEA110F3D8}"/>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9331" b="89047" l="34941" r="96362">
                          <a14:foregroundMark x1="48562" y1="25355" x2="39848" y2="38540"/>
                          <a14:foregroundMark x1="39848" y1="38540" x2="36379" y2="27181"/>
                          <a14:foregroundMark x1="36379" y1="27181" x2="40102" y2="18053"/>
                          <a14:foregroundMark x1="40102" y1="18053" x2="45685" y2="18458"/>
                          <a14:foregroundMark x1="45685" y1="18458" x2="46616" y2="30426"/>
                          <a14:foregroundMark x1="34941" y1="25355" x2="34941" y2="36105"/>
                          <a14:foregroundMark x1="57022" y1="57809" x2="52538" y2="80527"/>
                          <a14:foregroundMark x1="52538" y1="80527" x2="60745" y2="81542"/>
                          <a14:foregroundMark x1="60745" y1="81542" x2="60914" y2="61663"/>
                          <a14:foregroundMark x1="60914" y1="61663" x2="55922" y2="54970"/>
                          <a14:foregroundMark x1="55922" y1="54970" x2="54992" y2="54767"/>
                          <a14:foregroundMark x1="89340" y1="58621" x2="82995" y2="77890"/>
                          <a14:foregroundMark x1="82995" y1="77890" x2="90271" y2="84381"/>
                          <a14:foregroundMark x1="90271" y1="84381" x2="92132" y2="67748"/>
                          <a14:foregroundMark x1="92132" y1="67748" x2="87733" y2="58215"/>
                          <a14:foregroundMark x1="87733" y1="58215" x2="85025" y2="57809"/>
                          <a14:foregroundMark x1="74281" y1="9331" x2="69966" y2="9736"/>
                          <a14:foregroundMark x1="69966" y1="9736" x2="69966" y2="10142"/>
                          <a14:foregroundMark x1="95008" y1="65112" x2="94162" y2="82353"/>
                          <a14:foregroundMark x1="94162" y1="82353" x2="92809" y2="84178"/>
                          <a14:foregroundMark x1="96447" y1="66531" x2="96362" y2="77485"/>
                          <a14:foregroundMark x1="96362" y1="77485" x2="96108" y2="79310"/>
                          <a14:foregroundMark x1="54484" y1="28398" x2="59137" y2="29006"/>
                          <a14:foregroundMark x1="68443" y1="50913" x2="65398" y2="57606"/>
                          <a14:foregroundMark x1="77242" y1="50710" x2="80034" y2="58215"/>
                          <a14:backgroundMark x1="60745" y1="48276" x2="54399" y2="44016"/>
                          <a14:backgroundMark x1="54399" y1="44016" x2="63283" y2="42394"/>
                          <a14:backgroundMark x1="63283" y1="42394" x2="60491" y2="50101"/>
                          <a14:backgroundMark x1="72927" y1="62272" x2="72673" y2="62677"/>
                          <a14:backgroundMark x1="72420" y1="63489" x2="72420" y2="63489"/>
                          <a14:backgroundMark x1="72927" y1="63083" x2="72927" y2="63083"/>
                          <a14:backgroundMark x1="73519" y1="63083" x2="73519" y2="63083"/>
                          <a14:backgroundMark x1="73519" y1="63083" x2="73519" y2="63083"/>
                          <a14:backgroundMark x1="73773" y1="63083" x2="74196" y2="62880"/>
                          <a14:backgroundMark x1="74365" y1="62677" x2="73773" y2="62677"/>
                          <a14:backgroundMark x1="73012" y1="62880" x2="73012" y2="62880"/>
                          <a14:backgroundMark x1="73604" y1="63083" x2="72927" y2="62677"/>
                          <a14:backgroundMark x1="72927" y1="63083" x2="72927" y2="63083"/>
                          <a14:backgroundMark x1="72673" y1="63489" x2="72673" y2="63489"/>
                          <a14:backgroundMark x1="72673" y1="63489" x2="72673" y2="63489"/>
                          <a14:backgroundMark x1="72758" y1="63489" x2="72758" y2="63489"/>
                          <a14:backgroundMark x1="72927" y1="63083" x2="72927" y2="63083"/>
                          <a14:backgroundMark x1="75635" y1="68966" x2="70812" y2="69980"/>
                          <a14:backgroundMark x1="75465" y1="69168" x2="75465" y2="69168"/>
                          <a14:backgroundMark x1="75550" y1="69574" x2="75550" y2="69574"/>
                          <a14:backgroundMark x1="75550" y1="69574" x2="75550" y2="69574"/>
                          <a14:backgroundMark x1="75635" y1="69371" x2="74873" y2="68966"/>
                          <a14:backgroundMark x1="73096" y1="69371" x2="71574" y2="69777"/>
                          <a14:backgroundMark x1="70643" y1="69980" x2="74619" y2="64300"/>
                          <a14:backgroundMark x1="74619" y1="64300" x2="72673" y2="67748"/>
                          <a14:backgroundMark x1="76734" y1="69777" x2="71997" y2="71602"/>
                          <a14:backgroundMark x1="71997" y1="71602" x2="69797" y2="67140"/>
                          <a14:backgroundMark x1="75719" y1="69574" x2="69797" y2="69777"/>
                          <a14:backgroundMark x1="69797" y1="69777" x2="70051" y2="66734"/>
                          <a14:backgroundMark x1="73181" y1="68966" x2="72927" y2="63895"/>
                          <a14:backgroundMark x1="70981" y1="67748" x2="72250" y2="62475"/>
                          <a14:backgroundMark x1="72504" y1="62272" x2="71235" y2="66126"/>
                          <a14:backgroundMark x1="72420" y1="63489" x2="69459" y2="67951"/>
                          <a14:backgroundMark x1="71404" y1="64097" x2="69882" y2="66734"/>
                          <a14:backgroundMark x1="71574" y1="62880" x2="69712" y2="67748"/>
                          <a14:backgroundMark x1="69966" y1="66329" x2="69882" y2="65923"/>
                          <a14:backgroundMark x1="70220" y1="65112" x2="70389" y2="67951"/>
                          <a14:backgroundMark x1="72927" y1="64909" x2="72927" y2="67343"/>
                          <a14:backgroundMark x1="73519" y1="66531" x2="75296" y2="65720"/>
                          <a14:backgroundMark x1="75296" y1="65720" x2="74788" y2="67951"/>
                          <a14:backgroundMark x1="74958" y1="67343" x2="75127" y2="70385"/>
                          <a14:backgroundMark x1="69459" y1="69168" x2="69459" y2="69168"/>
                          <a14:backgroundMark x1="69543" y1="68763" x2="69543" y2="68763"/>
                          <a14:backgroundMark x1="69459" y1="68560" x2="69459" y2="68560"/>
                          <a14:backgroundMark x1="69459" y1="68560" x2="69459" y2="68560"/>
                          <a14:backgroundMark x1="69459" y1="68560" x2="69459" y2="68560"/>
                        </a14:backgroundRemoval>
                      </a14:imgEffect>
                    </a14:imgLayer>
                  </a14:imgProps>
                </a:ext>
                <a:ext uri="{28A0092B-C50C-407E-A947-70E740481C1C}">
                  <a14:useLocalDpi xmlns:a14="http://schemas.microsoft.com/office/drawing/2010/main" val="0"/>
                </a:ext>
              </a:extLst>
            </a:blip>
            <a:srcRect l="32146"/>
            <a:stretch/>
          </p:blipFill>
          <p:spPr bwMode="auto">
            <a:xfrm>
              <a:off x="11861464" y="-3547441"/>
              <a:ext cx="3717816" cy="228532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What is Edge Computing?">
              <a:extLst>
                <a:ext uri="{FF2B5EF4-FFF2-40B4-BE49-F238E27FC236}">
                  <a16:creationId xmlns:a16="http://schemas.microsoft.com/office/drawing/2014/main" id="{2CA1B505-1429-CDD2-E564-33C91BD3460B}"/>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6756" b="80622" l="51450" r="94800">
                          <a14:foregroundMark x1="70900" y1="43467" x2="69050" y2="50222"/>
                          <a14:foregroundMark x1="69050" y1="50222" x2="78700" y2="52178"/>
                          <a14:foregroundMark x1="78700" y1="52178" x2="72850" y2="45689"/>
                          <a14:foregroundMark x1="76000" y1="52711" x2="65500" y2="53600"/>
                          <a14:foregroundMark x1="76750" y1="53244" x2="75450" y2="47911"/>
                          <a14:foregroundMark x1="76350" y1="50400" x2="74850" y2="45422"/>
                          <a14:foregroundMark x1="90850" y1="53511" x2="89450" y2="48800"/>
                          <a14:foregroundMark x1="90850" y1="48800" x2="88550" y2="54400"/>
                          <a14:foregroundMark x1="88550" y1="54400" x2="91600" y2="49067"/>
                          <a14:foregroundMark x1="91600" y1="49067" x2="91250" y2="48444"/>
                          <a14:foregroundMark x1="88550" y1="50756" x2="87950" y2="52889"/>
                          <a14:foregroundMark x1="73600" y1="48622" x2="68950" y2="47378"/>
                          <a14:foregroundMark x1="73600" y1="45600" x2="70800" y2="45333"/>
                          <a14:foregroundMark x1="73200" y1="52000" x2="69400" y2="51822"/>
                          <a14:foregroundMark x1="73900" y1="45422" x2="71000" y2="45067"/>
                          <a14:foregroundMark x1="54200" y1="31733" x2="53900" y2="39022"/>
                          <a14:foregroundMark x1="54400" y1="48000" x2="53600" y2="55556"/>
                          <a14:foregroundMark x1="54950" y1="64978" x2="53700" y2="69778"/>
                          <a14:foregroundMark x1="56600" y1="68000" x2="52400" y2="68800"/>
                          <a14:foregroundMark x1="52400" y1="68800" x2="55600" y2="64267"/>
                          <a14:foregroundMark x1="55600" y1="64267" x2="56350" y2="70667"/>
                          <a14:foregroundMark x1="57600" y1="68267" x2="54150" y2="60711"/>
                          <a14:foregroundMark x1="54150" y1="60711" x2="51450" y2="68622"/>
                          <a14:foregroundMark x1="51450" y1="68622" x2="55200" y2="71644"/>
                          <a14:foregroundMark x1="55200" y1="71644" x2="57250" y2="64000"/>
                          <a14:foregroundMark x1="57250" y1="64000" x2="57150" y2="63556"/>
                          <a14:foregroundMark x1="58250" y1="36978" x2="65500" y2="44089"/>
                          <a14:foregroundMark x1="65500" y1="44089" x2="65550" y2="44178"/>
                          <a14:foregroundMark x1="58300" y1="51111" x2="63700" y2="51644"/>
                          <a14:foregroundMark x1="58100" y1="63911" x2="65300" y2="57067"/>
                          <a14:foregroundMark x1="80800" y1="51467" x2="85550" y2="51467"/>
                        </a14:backgroundRemoval>
                      </a14:imgEffect>
                    </a14:imgLayer>
                  </a14:imgProps>
                </a:ext>
                <a:ext uri="{28A0092B-C50C-407E-A947-70E740481C1C}">
                  <a14:useLocalDpi xmlns:a14="http://schemas.microsoft.com/office/drawing/2010/main" val="0"/>
                </a:ext>
              </a:extLst>
            </a:blip>
            <a:srcRect l="48692" t="20213" b="12455"/>
            <a:stretch/>
          </p:blipFill>
          <p:spPr bwMode="auto">
            <a:xfrm>
              <a:off x="15897336" y="-4206306"/>
              <a:ext cx="5313672" cy="3922458"/>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8BFF970F-DB8C-E390-8947-40519A5109FE}"/>
                </a:ext>
              </a:extLst>
            </p:cNvPr>
            <p:cNvSpPr txBox="1"/>
            <p:nvPr/>
          </p:nvSpPr>
          <p:spPr>
            <a:xfrm>
              <a:off x="11660471" y="-6935961"/>
              <a:ext cx="9562110" cy="584775"/>
            </a:xfrm>
            <a:prstGeom prst="rect">
              <a:avLst/>
            </a:prstGeom>
            <a:noFill/>
          </p:spPr>
          <p:txBody>
            <a:bodyPr wrap="square">
              <a:spAutoFit/>
            </a:bodyPr>
            <a:lstStyle>
              <a:defPPr>
                <a:defRPr lang="en-US"/>
              </a:defPPr>
              <a:lvl1pPr algn="r" rtl="1">
                <a:defRPr sz="3200"/>
              </a:lvl1pPr>
            </a:lstStyle>
            <a:p>
              <a:r>
                <a:rPr lang="fa-IR" dirty="0"/>
                <a:t>۳. لایه پردازش (</a:t>
              </a:r>
              <a:r>
                <a:rPr lang="en-US" dirty="0"/>
                <a:t>Processing Layer</a:t>
              </a:r>
              <a:r>
                <a:rPr lang="fa-IR" dirty="0"/>
                <a:t>)</a:t>
              </a:r>
              <a:endParaRPr lang="en-US" dirty="0"/>
            </a:p>
          </p:txBody>
        </p:sp>
      </p:grpSp>
      <p:grpSp>
        <p:nvGrpSpPr>
          <p:cNvPr id="96" name="Group 95">
            <a:extLst>
              <a:ext uri="{FF2B5EF4-FFF2-40B4-BE49-F238E27FC236}">
                <a16:creationId xmlns:a16="http://schemas.microsoft.com/office/drawing/2014/main" id="{88ED72BA-B1B5-772F-198F-CB1D6FDBFD22}"/>
              </a:ext>
            </a:extLst>
          </p:cNvPr>
          <p:cNvGrpSpPr/>
          <p:nvPr/>
        </p:nvGrpSpPr>
        <p:grpSpPr>
          <a:xfrm>
            <a:off x="10922494" y="-23620"/>
            <a:ext cx="12774040" cy="6962166"/>
            <a:chOff x="-33652" y="17844"/>
            <a:chExt cx="12774040" cy="6927690"/>
          </a:xfrm>
        </p:grpSpPr>
        <p:grpSp>
          <p:nvGrpSpPr>
            <p:cNvPr id="58" name="Group 57">
              <a:extLst>
                <a:ext uri="{FF2B5EF4-FFF2-40B4-BE49-F238E27FC236}">
                  <a16:creationId xmlns:a16="http://schemas.microsoft.com/office/drawing/2014/main" id="{B022DD78-7B13-6A44-6065-F269BA48B58F}"/>
                </a:ext>
              </a:extLst>
            </p:cNvPr>
            <p:cNvGrpSpPr/>
            <p:nvPr/>
          </p:nvGrpSpPr>
          <p:grpSpPr>
            <a:xfrm>
              <a:off x="0" y="17844"/>
              <a:ext cx="12740388" cy="6858000"/>
              <a:chOff x="12615311" y="0"/>
              <a:chExt cx="12740388" cy="6858000"/>
            </a:xfrm>
          </p:grpSpPr>
          <p:sp>
            <p:nvSpPr>
              <p:cNvPr id="54" name="Freeform: Shape 53">
                <a:extLst>
                  <a:ext uri="{FF2B5EF4-FFF2-40B4-BE49-F238E27FC236}">
                    <a16:creationId xmlns:a16="http://schemas.microsoft.com/office/drawing/2014/main" id="{3F2BEE9D-0933-8068-6210-519F8B1D39C0}"/>
                  </a:ext>
                </a:extLst>
              </p:cNvPr>
              <p:cNvSpPr/>
              <p:nvPr/>
            </p:nvSpPr>
            <p:spPr>
              <a:xfrm rot="16200000">
                <a:off x="12487360" y="4491887"/>
                <a:ext cx="914400" cy="658497"/>
              </a:xfrm>
              <a:custGeom>
                <a:avLst/>
                <a:gdLst/>
                <a:ahLst/>
                <a:cxnLst/>
                <a:rect l="l" t="t" r="r" b="b"/>
                <a:pathLst>
                  <a:path w="914400" h="658497">
                    <a:moveTo>
                      <a:pt x="629662" y="342565"/>
                    </a:moveTo>
                    <a:lnTo>
                      <a:pt x="429042" y="342565"/>
                    </a:lnTo>
                    <a:lnTo>
                      <a:pt x="429042" y="202965"/>
                    </a:lnTo>
                    <a:close/>
                    <a:moveTo>
                      <a:pt x="697528" y="341077"/>
                    </a:moveTo>
                    <a:lnTo>
                      <a:pt x="430233" y="154447"/>
                    </a:lnTo>
                    <a:lnTo>
                      <a:pt x="385286" y="154447"/>
                    </a:lnTo>
                    <a:lnTo>
                      <a:pt x="385286" y="341970"/>
                    </a:lnTo>
                    <a:lnTo>
                      <a:pt x="306705" y="341970"/>
                    </a:lnTo>
                    <a:lnTo>
                      <a:pt x="306705" y="391679"/>
                    </a:lnTo>
                    <a:lnTo>
                      <a:pt x="385286" y="391679"/>
                    </a:lnTo>
                    <a:lnTo>
                      <a:pt x="385286" y="444959"/>
                    </a:lnTo>
                    <a:lnTo>
                      <a:pt x="429042" y="444959"/>
                    </a:lnTo>
                    <a:lnTo>
                      <a:pt x="429042" y="391679"/>
                    </a:lnTo>
                    <a:lnTo>
                      <a:pt x="697528" y="391679"/>
                    </a:lnTo>
                    <a:close/>
                    <a:moveTo>
                      <a:pt x="914400" y="196911"/>
                    </a:moveTo>
                    <a:lnTo>
                      <a:pt x="914400" y="658497"/>
                    </a:lnTo>
                    <a:lnTo>
                      <a:pt x="0" y="658497"/>
                    </a:lnTo>
                    <a:lnTo>
                      <a:pt x="0" y="196911"/>
                    </a:lnTo>
                    <a:cubicBezTo>
                      <a:pt x="0" y="88161"/>
                      <a:pt x="88160" y="0"/>
                      <a:pt x="196910" y="0"/>
                    </a:cubicBezTo>
                    <a:lnTo>
                      <a:pt x="717490" y="1"/>
                    </a:lnTo>
                    <a:cubicBezTo>
                      <a:pt x="826240" y="1"/>
                      <a:pt x="914400" y="88161"/>
                      <a:pt x="914400" y="196911"/>
                    </a:cubicBezTo>
                    <a:close/>
                  </a:path>
                </a:pathLst>
              </a:custGeom>
              <a:solidFill>
                <a:srgbClr val="357320"/>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CE92D533-021A-0C7C-0976-244866D96E80}"/>
                  </a:ext>
                </a:extLst>
              </p:cNvPr>
              <p:cNvSpPr/>
              <p:nvPr/>
            </p:nvSpPr>
            <p:spPr>
              <a:xfrm>
                <a:off x="13166747" y="0"/>
                <a:ext cx="12188952" cy="6858000"/>
              </a:xfrm>
              <a:prstGeom prst="rect">
                <a:avLst/>
              </a:prstGeom>
              <a:gradFill flip="none" rotWithShape="1">
                <a:gsLst>
                  <a:gs pos="22000">
                    <a:srgbClr val="509E34"/>
                  </a:gs>
                  <a:gs pos="0">
                    <a:srgbClr val="459329"/>
                  </a:gs>
                  <a:gs pos="100000">
                    <a:schemeClr val="accent6">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TextBox 92">
              <a:extLst>
                <a:ext uri="{FF2B5EF4-FFF2-40B4-BE49-F238E27FC236}">
                  <a16:creationId xmlns:a16="http://schemas.microsoft.com/office/drawing/2014/main" id="{0CED9BAB-6AC6-B031-DDD3-E9D959B559B2}"/>
                </a:ext>
              </a:extLst>
            </p:cNvPr>
            <p:cNvSpPr txBox="1"/>
            <p:nvPr/>
          </p:nvSpPr>
          <p:spPr>
            <a:xfrm>
              <a:off x="2622579" y="513544"/>
              <a:ext cx="8973948" cy="584775"/>
            </a:xfrm>
            <a:prstGeom prst="rect">
              <a:avLst/>
            </a:prstGeom>
            <a:noFill/>
          </p:spPr>
          <p:txBody>
            <a:bodyPr wrap="square">
              <a:spAutoFit/>
            </a:bodyPr>
            <a:lstStyle>
              <a:defPPr>
                <a:defRPr lang="en-US"/>
              </a:defPPr>
              <a:lvl1pPr algn="r" rtl="1">
                <a:defRPr sz="3200"/>
              </a:lvl1pPr>
            </a:lstStyle>
            <a:p>
              <a:r>
                <a:rPr lang="fa-IR" dirty="0"/>
                <a:t>۴. لایه کاربرد (</a:t>
              </a:r>
              <a:r>
                <a:rPr lang="en-US" dirty="0"/>
                <a:t>(Application Layer</a:t>
              </a:r>
            </a:p>
          </p:txBody>
        </p:sp>
        <p:sp>
          <p:nvSpPr>
            <p:cNvPr id="95" name="TextBox 94">
              <a:extLst>
                <a:ext uri="{FF2B5EF4-FFF2-40B4-BE49-F238E27FC236}">
                  <a16:creationId xmlns:a16="http://schemas.microsoft.com/office/drawing/2014/main" id="{A989C3DC-A7BC-1738-80AC-F11F52DD3AB1}"/>
                </a:ext>
              </a:extLst>
            </p:cNvPr>
            <p:cNvSpPr txBox="1"/>
            <p:nvPr/>
          </p:nvSpPr>
          <p:spPr>
            <a:xfrm>
              <a:off x="1408385" y="1325242"/>
              <a:ext cx="9660059" cy="1569660"/>
            </a:xfrm>
            <a:prstGeom prst="rect">
              <a:avLst/>
            </a:prstGeom>
            <a:noFill/>
          </p:spPr>
          <p:txBody>
            <a:bodyPr wrap="square">
              <a:spAutoFit/>
            </a:bodyPr>
            <a:lstStyle>
              <a:defPPr>
                <a:defRPr lang="en-US"/>
              </a:defPPr>
              <a:lvl1pPr algn="r" rtl="1">
                <a:defRPr sz="2400"/>
              </a:lvl1pPr>
            </a:lstStyle>
            <a:p>
              <a:pPr algn="justLow"/>
              <a:r>
                <a:rPr lang="fa-IR" dirty="0"/>
                <a:t>این لایه تعامل مستقیم با کاربران نهایی را فراهم می‌کند و خدمات مبتنی بر داده‌های پردازش‌شده را ارائه می‌دهد. برنامه‌های موبایل، داشبوردهای مدیریتی و سیستم‌های هشداردهی در این لایه قرار دارند. برای مثال، در خانه‌های هوشمند، کاربران می‌توانند از طریق اپلیکیشن‌ها، سیستم‌های روشنایی و گرمایشی را کنترل کنند.</a:t>
              </a:r>
              <a:endParaRPr lang="en-US" dirty="0"/>
            </a:p>
          </p:txBody>
        </p:sp>
        <p:pic>
          <p:nvPicPr>
            <p:cNvPr id="2082" name="Picture 34" descr="IoT in Mobile Apps Development : How IoT is Affecting Mobile App Development">
              <a:extLst>
                <a:ext uri="{FF2B5EF4-FFF2-40B4-BE49-F238E27FC236}">
                  <a16:creationId xmlns:a16="http://schemas.microsoft.com/office/drawing/2014/main" id="{87F11FA2-D652-E6DD-B02B-1D3C13979CE6}"/>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9955" b="90045" l="9922" r="89948">
                          <a14:foregroundMark x1="56789" y1="90045" x2="50392" y2="89140"/>
                        </a14:backgroundRemoval>
                      </a14:imgEffect>
                    </a14:imgLayer>
                  </a14:imgProps>
                </a:ext>
                <a:ext uri="{28A0092B-C50C-407E-A947-70E740481C1C}">
                  <a14:useLocalDpi xmlns:a14="http://schemas.microsoft.com/office/drawing/2010/main" val="0"/>
                </a:ext>
              </a:extLst>
            </a:blip>
            <a:srcRect/>
            <a:stretch>
              <a:fillRect/>
            </a:stretch>
          </p:blipFill>
          <p:spPr bwMode="auto">
            <a:xfrm>
              <a:off x="-33652" y="2357723"/>
              <a:ext cx="72961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ow To Secure Your IoT Devices">
              <a:extLst>
                <a:ext uri="{FF2B5EF4-FFF2-40B4-BE49-F238E27FC236}">
                  <a16:creationId xmlns:a16="http://schemas.microsoft.com/office/drawing/2014/main" id="{F6FD8CFF-C0A0-DAA6-4A4B-1E9D9554AB80}"/>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400" l="10000" r="90000">
                          <a14:foregroundMark x1="24300" y1="47000" x2="24700" y2="47467"/>
                          <a14:foregroundMark x1="59250" y1="90400" x2="52400" y2="89867"/>
                          <a14:foregroundMark x1="52400" y1="89867" x2="51750" y2="89267"/>
                          <a14:foregroundMark x1="38900" y1="37733" x2="33650" y2="38533"/>
                          <a14:foregroundMark x1="33650" y1="38533" x2="33350" y2="37067"/>
                          <a14:foregroundMark x1="34600" y1="35400" x2="34300" y2="40733"/>
                        </a14:backgroundRemoval>
                      </a14:imgEffect>
                    </a14:imgLayer>
                  </a14:imgProps>
                </a:ext>
                <a:ext uri="{28A0092B-C50C-407E-A947-70E740481C1C}">
                  <a14:useLocalDpi xmlns:a14="http://schemas.microsoft.com/office/drawing/2010/main" val="0"/>
                </a:ext>
              </a:extLst>
            </a:blip>
            <a:srcRect/>
            <a:stretch>
              <a:fillRect/>
            </a:stretch>
          </p:blipFill>
          <p:spPr bwMode="auto">
            <a:xfrm>
              <a:off x="4866201" y="1980027"/>
              <a:ext cx="6620676" cy="4965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6B711AEB-4CF1-DE2D-F1BC-7DF772F349DF}"/>
              </a:ext>
            </a:extLst>
          </p:cNvPr>
          <p:cNvGrpSpPr/>
          <p:nvPr/>
        </p:nvGrpSpPr>
        <p:grpSpPr>
          <a:xfrm>
            <a:off x="11343504" y="-6223"/>
            <a:ext cx="12806518" cy="7098682"/>
            <a:chOff x="97382" y="-28529"/>
            <a:chExt cx="12806518" cy="7098682"/>
          </a:xfrm>
        </p:grpSpPr>
        <p:grpSp>
          <p:nvGrpSpPr>
            <p:cNvPr id="56" name="Group 55">
              <a:extLst>
                <a:ext uri="{FF2B5EF4-FFF2-40B4-BE49-F238E27FC236}">
                  <a16:creationId xmlns:a16="http://schemas.microsoft.com/office/drawing/2014/main" id="{3AE02BE0-81B8-386B-581B-DAEAA5FF8786}"/>
                </a:ext>
              </a:extLst>
            </p:cNvPr>
            <p:cNvGrpSpPr/>
            <p:nvPr/>
          </p:nvGrpSpPr>
          <p:grpSpPr>
            <a:xfrm>
              <a:off x="97382" y="-28529"/>
              <a:ext cx="12806518" cy="6858000"/>
              <a:chOff x="11123047" y="0"/>
              <a:chExt cx="12806518" cy="6858000"/>
            </a:xfrm>
          </p:grpSpPr>
          <p:sp>
            <p:nvSpPr>
              <p:cNvPr id="55" name="Freeform: Shape 54">
                <a:extLst>
                  <a:ext uri="{FF2B5EF4-FFF2-40B4-BE49-F238E27FC236}">
                    <a16:creationId xmlns:a16="http://schemas.microsoft.com/office/drawing/2014/main" id="{E074D0F3-AF45-C404-E8F7-ABE6E0F3E67F}"/>
                  </a:ext>
                </a:extLst>
              </p:cNvPr>
              <p:cNvSpPr/>
              <p:nvPr/>
            </p:nvSpPr>
            <p:spPr>
              <a:xfrm rot="16200000">
                <a:off x="10995096" y="5900338"/>
                <a:ext cx="914400" cy="658497"/>
              </a:xfrm>
              <a:custGeom>
                <a:avLst/>
                <a:gdLst/>
                <a:ahLst/>
                <a:cxnLst/>
                <a:rect l="l" t="t" r="r" b="b"/>
                <a:pathLst>
                  <a:path w="914400" h="658497">
                    <a:moveTo>
                      <a:pt x="695147" y="196882"/>
                    </a:moveTo>
                    <a:lnTo>
                      <a:pt x="487085" y="179915"/>
                    </a:lnTo>
                    <a:lnTo>
                      <a:pt x="487085" y="224862"/>
                    </a:lnTo>
                    <a:cubicBezTo>
                      <a:pt x="496412" y="232799"/>
                      <a:pt x="503705" y="242771"/>
                      <a:pt x="508963" y="254776"/>
                    </a:cubicBezTo>
                    <a:cubicBezTo>
                      <a:pt x="514222" y="266781"/>
                      <a:pt x="516851" y="282012"/>
                      <a:pt x="516851" y="300466"/>
                    </a:cubicBezTo>
                    <a:cubicBezTo>
                      <a:pt x="516851" y="325271"/>
                      <a:pt x="509955" y="344966"/>
                      <a:pt x="496164" y="359551"/>
                    </a:cubicBezTo>
                    <a:cubicBezTo>
                      <a:pt x="482373" y="374136"/>
                      <a:pt x="461090" y="381429"/>
                      <a:pt x="432317" y="381429"/>
                    </a:cubicBezTo>
                    <a:cubicBezTo>
                      <a:pt x="403146" y="381429"/>
                      <a:pt x="381120" y="374186"/>
                      <a:pt x="366237" y="359700"/>
                    </a:cubicBezTo>
                    <a:cubicBezTo>
                      <a:pt x="351354" y="345214"/>
                      <a:pt x="343913" y="324973"/>
                      <a:pt x="343913" y="298978"/>
                    </a:cubicBezTo>
                    <a:cubicBezTo>
                      <a:pt x="343913" y="274372"/>
                      <a:pt x="350064" y="254280"/>
                      <a:pt x="362368" y="238703"/>
                    </a:cubicBezTo>
                    <a:cubicBezTo>
                      <a:pt x="374671" y="223125"/>
                      <a:pt x="391439" y="215337"/>
                      <a:pt x="412671" y="215337"/>
                    </a:cubicBezTo>
                    <a:lnTo>
                      <a:pt x="412671" y="164437"/>
                    </a:lnTo>
                    <a:cubicBezTo>
                      <a:pt x="389256" y="164437"/>
                      <a:pt x="369263" y="170390"/>
                      <a:pt x="352694" y="182297"/>
                    </a:cubicBezTo>
                    <a:cubicBezTo>
                      <a:pt x="336124" y="194203"/>
                      <a:pt x="323424" y="210326"/>
                      <a:pt x="314594" y="230666"/>
                    </a:cubicBezTo>
                    <a:cubicBezTo>
                      <a:pt x="305763" y="251006"/>
                      <a:pt x="301348" y="273776"/>
                      <a:pt x="301348" y="298978"/>
                    </a:cubicBezTo>
                    <a:cubicBezTo>
                      <a:pt x="301348" y="325172"/>
                      <a:pt x="306358" y="348339"/>
                      <a:pt x="316380" y="368481"/>
                    </a:cubicBezTo>
                    <a:cubicBezTo>
                      <a:pt x="326401" y="388622"/>
                      <a:pt x="341135" y="404447"/>
                      <a:pt x="360582" y="415957"/>
                    </a:cubicBezTo>
                    <a:cubicBezTo>
                      <a:pt x="380028" y="427466"/>
                      <a:pt x="403940" y="433221"/>
                      <a:pt x="432317" y="433221"/>
                    </a:cubicBezTo>
                    <a:cubicBezTo>
                      <a:pt x="461487" y="433221"/>
                      <a:pt x="485399" y="427516"/>
                      <a:pt x="504052" y="416106"/>
                    </a:cubicBezTo>
                    <a:cubicBezTo>
                      <a:pt x="522705" y="404696"/>
                      <a:pt x="536496" y="389465"/>
                      <a:pt x="545426" y="370415"/>
                    </a:cubicBezTo>
                    <a:cubicBezTo>
                      <a:pt x="554356" y="351365"/>
                      <a:pt x="558821" y="330331"/>
                      <a:pt x="558821" y="307312"/>
                    </a:cubicBezTo>
                    <a:cubicBezTo>
                      <a:pt x="558821" y="286675"/>
                      <a:pt x="555745" y="269857"/>
                      <a:pt x="549593" y="256860"/>
                    </a:cubicBezTo>
                    <a:cubicBezTo>
                      <a:pt x="543442" y="243862"/>
                      <a:pt x="536199" y="233692"/>
                      <a:pt x="527864" y="226350"/>
                    </a:cubicBezTo>
                    <a:lnTo>
                      <a:pt x="650796" y="236768"/>
                    </a:lnTo>
                    <a:lnTo>
                      <a:pt x="650796" y="406432"/>
                    </a:lnTo>
                    <a:lnTo>
                      <a:pt x="695147" y="406432"/>
                    </a:lnTo>
                    <a:close/>
                    <a:moveTo>
                      <a:pt x="914400" y="216277"/>
                    </a:moveTo>
                    <a:lnTo>
                      <a:pt x="914400" y="658497"/>
                    </a:lnTo>
                    <a:lnTo>
                      <a:pt x="0" y="658497"/>
                    </a:lnTo>
                    <a:lnTo>
                      <a:pt x="0" y="216277"/>
                    </a:lnTo>
                    <a:cubicBezTo>
                      <a:pt x="0" y="96831"/>
                      <a:pt x="96830" y="0"/>
                      <a:pt x="216276" y="0"/>
                    </a:cubicBezTo>
                    <a:lnTo>
                      <a:pt x="698124" y="0"/>
                    </a:lnTo>
                    <a:cubicBezTo>
                      <a:pt x="817570" y="0"/>
                      <a:pt x="914400" y="96831"/>
                      <a:pt x="914400" y="216277"/>
                    </a:cubicBezTo>
                    <a:close/>
                  </a:path>
                </a:pathLst>
              </a:cu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BD6A8B02-DB58-D40D-FCCA-E0F193CB9FAA}"/>
                  </a:ext>
                </a:extLst>
              </p:cNvPr>
              <p:cNvSpPr/>
              <p:nvPr/>
            </p:nvSpPr>
            <p:spPr>
              <a:xfrm>
                <a:off x="11740613" y="0"/>
                <a:ext cx="12188952" cy="6858000"/>
              </a:xfrm>
              <a:prstGeom prst="rect">
                <a:avLst/>
              </a:prstGeom>
              <a:gradFill flip="none" rotWithShape="1">
                <a:gsLst>
                  <a:gs pos="0">
                    <a:srgbClr val="FFCC00"/>
                  </a:gs>
                  <a:gs pos="100000">
                    <a:srgbClr val="FFEDA3"/>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A0F0B63F-06B1-731F-20F1-F096C1B1F337}"/>
                </a:ext>
              </a:extLst>
            </p:cNvPr>
            <p:cNvSpPr txBox="1"/>
            <p:nvPr/>
          </p:nvSpPr>
          <p:spPr>
            <a:xfrm>
              <a:off x="3363486" y="513544"/>
              <a:ext cx="8690213" cy="584775"/>
            </a:xfrm>
            <a:prstGeom prst="rect">
              <a:avLst/>
            </a:prstGeom>
            <a:noFill/>
          </p:spPr>
          <p:txBody>
            <a:bodyPr wrap="square">
              <a:spAutoFit/>
            </a:bodyPr>
            <a:lstStyle>
              <a:defPPr>
                <a:defRPr lang="en-US"/>
              </a:defPPr>
              <a:lvl1pPr algn="r" rtl="1">
                <a:defRPr sz="3200"/>
              </a:lvl1pPr>
            </a:lstStyle>
            <a:p>
              <a:r>
                <a:rPr lang="fa-IR" dirty="0"/>
                <a:t>۵. لایه کسب‌وکار (</a:t>
              </a:r>
              <a:r>
                <a:rPr lang="en-US" dirty="0"/>
                <a:t>(Business Layer</a:t>
              </a:r>
            </a:p>
          </p:txBody>
        </p:sp>
        <p:sp>
          <p:nvSpPr>
            <p:cNvPr id="100" name="TextBox 99">
              <a:extLst>
                <a:ext uri="{FF2B5EF4-FFF2-40B4-BE49-F238E27FC236}">
                  <a16:creationId xmlns:a16="http://schemas.microsoft.com/office/drawing/2014/main" id="{E893816A-CB05-F733-36DD-8BBE7B8EE05E}"/>
                </a:ext>
              </a:extLst>
            </p:cNvPr>
            <p:cNvSpPr txBox="1"/>
            <p:nvPr/>
          </p:nvSpPr>
          <p:spPr>
            <a:xfrm>
              <a:off x="1938200" y="1511060"/>
              <a:ext cx="9809459" cy="1569660"/>
            </a:xfrm>
            <a:prstGeom prst="rect">
              <a:avLst/>
            </a:prstGeom>
            <a:noFill/>
          </p:spPr>
          <p:txBody>
            <a:bodyPr wrap="square">
              <a:spAutoFit/>
            </a:bodyPr>
            <a:lstStyle>
              <a:defPPr>
                <a:defRPr lang="en-US"/>
              </a:defPPr>
              <a:lvl1pPr algn="r" rtl="1">
                <a:defRPr sz="2400"/>
              </a:lvl1pPr>
            </a:lstStyle>
            <a:p>
              <a:pPr algn="justLow"/>
              <a:r>
                <a:rPr lang="fa-IR" dirty="0"/>
                <a:t>این لایه استراتژی‌ها و تصمیم‌گیری‌های کلان را بر اساس داده‌های به‌دست‌آمده هدایت می‌کند. تحلیل روندها، بهینه‌سازی فرآیندها و توسعه مدل‌های کسب‌وکار جدید از وظایف این لایه است. در حوزه کشاورزی هوشمند، این لایه می‌تواند با تحلیل داده‌های محیطی، زمان مناسب برای کاشت یا برداشت را تعیین کند.</a:t>
              </a:r>
            </a:p>
          </p:txBody>
        </p:sp>
        <p:pic>
          <p:nvPicPr>
            <p:cNvPr id="2086" name="Picture 38" descr="Premium Vector | Business growth data analyst symbol">
              <a:extLst>
                <a:ext uri="{FF2B5EF4-FFF2-40B4-BE49-F238E27FC236}">
                  <a16:creationId xmlns:a16="http://schemas.microsoft.com/office/drawing/2014/main" id="{5BFC9823-EC9A-18FB-B5C6-AEF78C1B2D58}"/>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foregroundMark x1="50000" y1="40698" x2="46645" y2="55233"/>
                          <a14:foregroundMark x1="46645" y1="55233" x2="56230" y2="66860"/>
                          <a14:foregroundMark x1="56230" y1="66860" x2="59265" y2="57171"/>
                          <a14:foregroundMark x1="59265" y1="57171" x2="53994" y2="44186"/>
                          <a14:foregroundMark x1="53994" y1="44186" x2="53355" y2="46705"/>
                          <a14:foregroundMark x1="55272" y1="41473" x2="47125" y2="40891"/>
                          <a14:foregroundMark x1="47125" y1="40891" x2="45687" y2="57946"/>
                          <a14:foregroundMark x1="45687" y1="57946" x2="53674" y2="67829"/>
                          <a14:foregroundMark x1="53674" y1="67829" x2="61981" y2="61240"/>
                          <a14:foregroundMark x1="61981" y1="61240" x2="59585" y2="48837"/>
                          <a14:foregroundMark x1="59585" y1="48837" x2="58307" y2="46124"/>
                          <a14:foregroundMark x1="47604" y1="60271" x2="35623" y2="69186"/>
                          <a14:foregroundMark x1="35623" y1="69186" x2="33866" y2="74031"/>
                          <a14:foregroundMark x1="38179" y1="50969" x2="39457" y2="53101"/>
                          <a14:foregroundMark x1="30671" y1="40310" x2="31629" y2="42248"/>
                          <a14:foregroundMark x1="48243" y1="29457" x2="49201" y2="30233"/>
                          <a14:foregroundMark x1="61661" y1="34302" x2="62939" y2="35659"/>
                          <a14:foregroundMark x1="72364" y1="35659" x2="74281" y2="36628"/>
                          <a14:foregroundMark x1="88978" y1="30233" x2="89457" y2="30233"/>
                          <a14:foregroundMark x1="69649" y1="36628" x2="68051" y2="38566"/>
                          <a14:foregroundMark x1="72684" y1="32558" x2="74601" y2="34690"/>
                          <a14:foregroundMark x1="34824" y1="34109" x2="35783" y2="36628"/>
                          <a14:foregroundMark x1="26038" y1="52907" x2="21725" y2="63566"/>
                          <a14:foregroundMark x1="21725" y1="63566" x2="14058" y2="58140"/>
                          <a14:foregroundMark x1="14058" y1="58140" x2="22045" y2="47868"/>
                          <a14:foregroundMark x1="22045" y1="47868" x2="23962"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942085" y="2155253"/>
              <a:ext cx="5962650" cy="491490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Data analyst - Free computer icons">
              <a:extLst>
                <a:ext uri="{FF2B5EF4-FFF2-40B4-BE49-F238E27FC236}">
                  <a16:creationId xmlns:a16="http://schemas.microsoft.com/office/drawing/2014/main" id="{658E2A15-6616-EAC2-92E9-57425A6B832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08592" y="3210447"/>
              <a:ext cx="3205018" cy="320501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Oval 1">
            <a:extLst>
              <a:ext uri="{FF2B5EF4-FFF2-40B4-BE49-F238E27FC236}">
                <a16:creationId xmlns:a16="http://schemas.microsoft.com/office/drawing/2014/main" id="{AA2D4B2D-53EA-1276-1A7C-039794B6EB86}"/>
              </a:ext>
            </a:extLst>
          </p:cNvPr>
          <p:cNvSpPr>
            <a:spLocks/>
          </p:cNvSpPr>
          <p:nvPr/>
        </p:nvSpPr>
        <p:spPr>
          <a:xfrm>
            <a:off x="25310331" y="1339813"/>
            <a:ext cx="7164412" cy="4501634"/>
          </a:xfrm>
          <a:prstGeom prst="ellipse">
            <a:avLst/>
          </a:prstGeom>
          <a:gradFill flip="none" rotWithShape="1">
            <a:gsLst>
              <a:gs pos="69000">
                <a:srgbClr val="F2D9A8"/>
              </a:gs>
              <a:gs pos="36000">
                <a:srgbClr val="F1D59D"/>
              </a:gs>
              <a:gs pos="100000">
                <a:srgbClr val="F7F1E2"/>
              </a:gs>
              <a:gs pos="0">
                <a:srgbClr val="F8F6F0"/>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1"/>
            <a:r>
              <a:rPr lang="fa-IR" sz="3200" dirty="0">
                <a:solidFill>
                  <a:schemeClr val="tx1">
                    <a:lumMod val="65000"/>
                    <a:lumOff val="35000"/>
                  </a:schemeClr>
                </a:solidFill>
              </a:rPr>
              <a:t>معماری لایه‌ای اینترنت اشیا (</a:t>
            </a:r>
            <a:r>
              <a:rPr lang="en-US" sz="3200" dirty="0">
                <a:solidFill>
                  <a:schemeClr val="tx1">
                    <a:lumMod val="65000"/>
                    <a:lumOff val="35000"/>
                  </a:schemeClr>
                </a:solidFill>
              </a:rPr>
              <a:t>(IoT</a:t>
            </a:r>
          </a:p>
        </p:txBody>
      </p:sp>
    </p:spTree>
    <p:extLst>
      <p:ext uri="{BB962C8B-B14F-4D97-AF65-F5344CB8AC3E}">
        <p14:creationId xmlns:p14="http://schemas.microsoft.com/office/powerpoint/2010/main" val="2249640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35000">
              <a:srgbClr val="F5E6C7"/>
            </a:gs>
            <a:gs pos="100000">
              <a:srgbClr val="F1D59D"/>
            </a:gs>
            <a:gs pos="0">
              <a:srgbClr val="F8F6F0"/>
            </a:gs>
          </a:gsLst>
          <a:path path="circle">
            <a:fillToRect l="100000" b="100000"/>
          </a:path>
          <a:tileRect t="-100000" r="-100000"/>
        </a:gradFill>
        <a:effectLst/>
      </p:bgPr>
    </p:bg>
    <p:spTree>
      <p:nvGrpSpPr>
        <p:cNvPr id="1" name="">
          <a:extLst>
            <a:ext uri="{FF2B5EF4-FFF2-40B4-BE49-F238E27FC236}">
              <a16:creationId xmlns:a16="http://schemas.microsoft.com/office/drawing/2014/main" id="{AB2E887C-E337-AD61-4C6E-0D44FBC112A2}"/>
            </a:ext>
          </a:extLst>
        </p:cNvPr>
        <p:cNvGrpSpPr/>
        <p:nvPr/>
      </p:nvGrpSpPr>
      <p:grpSpPr>
        <a:xfrm>
          <a:off x="0" y="0"/>
          <a:ext cx="0" cy="0"/>
          <a:chOff x="0" y="0"/>
          <a:chExt cx="0" cy="0"/>
        </a:xfrm>
      </p:grpSpPr>
      <p:grpSp>
        <p:nvGrpSpPr>
          <p:cNvPr id="87" name="Group 86">
            <a:extLst>
              <a:ext uri="{FF2B5EF4-FFF2-40B4-BE49-F238E27FC236}">
                <a16:creationId xmlns:a16="http://schemas.microsoft.com/office/drawing/2014/main" id="{8ACCE249-F17C-D151-385B-C1BC9FF12D58}"/>
              </a:ext>
            </a:extLst>
          </p:cNvPr>
          <p:cNvGrpSpPr/>
          <p:nvPr/>
        </p:nvGrpSpPr>
        <p:grpSpPr>
          <a:xfrm>
            <a:off x="78045" y="-29843"/>
            <a:ext cx="12822986" cy="7122302"/>
            <a:chOff x="-582473" y="-8529"/>
            <a:chExt cx="12822986" cy="7067465"/>
          </a:xfrm>
        </p:grpSpPr>
        <p:sp>
          <p:nvSpPr>
            <p:cNvPr id="11" name="Rectangle 10">
              <a:extLst>
                <a:ext uri="{FF2B5EF4-FFF2-40B4-BE49-F238E27FC236}">
                  <a16:creationId xmlns:a16="http://schemas.microsoft.com/office/drawing/2014/main" id="{21AB2A48-F662-3B1B-66B1-7ECE2A01BD85}"/>
                </a:ext>
              </a:extLst>
            </p:cNvPr>
            <p:cNvSpPr/>
            <p:nvPr/>
          </p:nvSpPr>
          <p:spPr>
            <a:xfrm>
              <a:off x="51561" y="-8529"/>
              <a:ext cx="12188952" cy="68580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63F16407-F0A8-76B4-245F-EC12AAD03C10}"/>
                </a:ext>
              </a:extLst>
            </p:cNvPr>
            <p:cNvSpPr/>
            <p:nvPr/>
          </p:nvSpPr>
          <p:spPr>
            <a:xfrm rot="16200000">
              <a:off x="-710426" y="258003"/>
              <a:ext cx="914400" cy="658494"/>
            </a:xfrm>
            <a:custGeom>
              <a:avLst/>
              <a:gdLst/>
              <a:ahLst/>
              <a:cxnLst/>
              <a:rect l="l" t="t" r="r" b="b"/>
              <a:pathLst>
                <a:path w="914400" h="658494">
                  <a:moveTo>
                    <a:pt x="654934" y="348468"/>
                  </a:moveTo>
                  <a:cubicBezTo>
                    <a:pt x="646203" y="342317"/>
                    <a:pt x="637075" y="333833"/>
                    <a:pt x="627550" y="323019"/>
                  </a:cubicBezTo>
                  <a:cubicBezTo>
                    <a:pt x="618025" y="312204"/>
                    <a:pt x="609591" y="299702"/>
                    <a:pt x="602249" y="285514"/>
                  </a:cubicBezTo>
                  <a:cubicBezTo>
                    <a:pt x="594907" y="271326"/>
                    <a:pt x="589847" y="255996"/>
                    <a:pt x="587069" y="239526"/>
                  </a:cubicBezTo>
                  <a:lnTo>
                    <a:pt x="540039" y="239526"/>
                  </a:lnTo>
                  <a:cubicBezTo>
                    <a:pt x="542420" y="256195"/>
                    <a:pt x="546290" y="271276"/>
                    <a:pt x="551647" y="284770"/>
                  </a:cubicBezTo>
                  <a:cubicBezTo>
                    <a:pt x="557005" y="298264"/>
                    <a:pt x="563107" y="309922"/>
                    <a:pt x="569953" y="319744"/>
                  </a:cubicBezTo>
                  <a:cubicBezTo>
                    <a:pt x="576799" y="329567"/>
                    <a:pt x="583894" y="337157"/>
                    <a:pt x="591236" y="342515"/>
                  </a:cubicBezTo>
                  <a:lnTo>
                    <a:pt x="265005" y="342515"/>
                  </a:lnTo>
                  <a:lnTo>
                    <a:pt x="265005" y="394605"/>
                  </a:lnTo>
                  <a:lnTo>
                    <a:pt x="654934" y="394605"/>
                  </a:lnTo>
                  <a:close/>
                  <a:moveTo>
                    <a:pt x="914400" y="216276"/>
                  </a:moveTo>
                  <a:lnTo>
                    <a:pt x="914400" y="658494"/>
                  </a:lnTo>
                  <a:lnTo>
                    <a:pt x="0" y="658494"/>
                  </a:lnTo>
                  <a:lnTo>
                    <a:pt x="0" y="216276"/>
                  </a:lnTo>
                  <a:cubicBezTo>
                    <a:pt x="0" y="96830"/>
                    <a:pt x="96830" y="0"/>
                    <a:pt x="216276" y="0"/>
                  </a:cubicBezTo>
                  <a:lnTo>
                    <a:pt x="698124" y="0"/>
                  </a:lnTo>
                  <a:cubicBezTo>
                    <a:pt x="817570" y="0"/>
                    <a:pt x="914400" y="96830"/>
                    <a:pt x="914400" y="216276"/>
                  </a:cubicBezTo>
                  <a:close/>
                </a:path>
              </a:pathLst>
            </a:custGeom>
            <a:solidFill>
              <a:srgbClr val="0A6B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TextBox 61">
              <a:extLst>
                <a:ext uri="{FF2B5EF4-FFF2-40B4-BE49-F238E27FC236}">
                  <a16:creationId xmlns:a16="http://schemas.microsoft.com/office/drawing/2014/main" id="{719BDEC6-4AF7-52B2-A0C6-71B1B9F16321}"/>
                </a:ext>
              </a:extLst>
            </p:cNvPr>
            <p:cNvSpPr txBox="1"/>
            <p:nvPr/>
          </p:nvSpPr>
          <p:spPr>
            <a:xfrm>
              <a:off x="3866937" y="721190"/>
              <a:ext cx="6080906" cy="584775"/>
            </a:xfrm>
            <a:prstGeom prst="rect">
              <a:avLst/>
            </a:prstGeom>
            <a:noFill/>
          </p:spPr>
          <p:txBody>
            <a:bodyPr wrap="square">
              <a:spAutoFit/>
            </a:bodyPr>
            <a:lstStyle/>
            <a:p>
              <a:pPr algn="r" rtl="1"/>
              <a:r>
                <a:rPr lang="fa-IR" sz="3200" dirty="0"/>
                <a:t>۱. لایه ادراک (</a:t>
              </a:r>
              <a:r>
                <a:rPr lang="en-US" sz="3200" dirty="0"/>
                <a:t>Perception Layer</a:t>
              </a:r>
              <a:r>
                <a:rPr lang="fa-IR" sz="3200" dirty="0"/>
                <a:t>)</a:t>
              </a:r>
              <a:endParaRPr lang="en-US" sz="3200" dirty="0"/>
            </a:p>
          </p:txBody>
        </p:sp>
        <p:sp>
          <p:nvSpPr>
            <p:cNvPr id="64" name="TextBox 63">
              <a:extLst>
                <a:ext uri="{FF2B5EF4-FFF2-40B4-BE49-F238E27FC236}">
                  <a16:creationId xmlns:a16="http://schemas.microsoft.com/office/drawing/2014/main" id="{44204F3F-EB9A-2059-BD1C-61632554B1EC}"/>
                </a:ext>
              </a:extLst>
            </p:cNvPr>
            <p:cNvSpPr txBox="1"/>
            <p:nvPr/>
          </p:nvSpPr>
          <p:spPr>
            <a:xfrm>
              <a:off x="904291" y="1519631"/>
              <a:ext cx="8354009" cy="1938992"/>
            </a:xfrm>
            <a:prstGeom prst="rect">
              <a:avLst/>
            </a:prstGeom>
            <a:noFill/>
          </p:spPr>
          <p:txBody>
            <a:bodyPr wrap="square">
              <a:spAutoFit/>
            </a:bodyPr>
            <a:lstStyle/>
            <a:p>
              <a:pPr algn="justLow" rtl="1"/>
              <a:r>
                <a:rPr lang="en-US" sz="2400" dirty="0"/>
                <a:t>  </a:t>
              </a:r>
              <a:r>
                <a:rPr lang="fa-IR" sz="2400" dirty="0"/>
                <a:t>این لایه به‌عنوان پایه‌ای‌ترین سطح در معماری </a:t>
              </a:r>
              <a:r>
                <a:rPr lang="en-US" sz="2400" dirty="0"/>
                <a:t>IoT، </a:t>
              </a:r>
              <a:r>
                <a:rPr lang="fa-IR" sz="2400" dirty="0"/>
                <a:t>مسئول جمع‌آوری داده‌ها از محیط فیزیکی است.</a:t>
              </a:r>
            </a:p>
            <a:p>
              <a:pPr algn="justLow" rtl="1"/>
              <a:r>
                <a:rPr lang="fa-IR" sz="2400" dirty="0"/>
                <a:t> </a:t>
              </a:r>
              <a:r>
                <a:rPr lang="en-US" sz="2400" dirty="0"/>
                <a:t> </a:t>
              </a:r>
              <a:r>
                <a:rPr lang="fa-IR" sz="2400" dirty="0"/>
                <a:t>سنسورها، دوربین‌ها، </a:t>
              </a:r>
              <a:r>
                <a:rPr lang="en-US" sz="2400" dirty="0"/>
                <a:t>RFID</a:t>
              </a:r>
              <a:r>
                <a:rPr lang="fa-IR" sz="2400" dirty="0"/>
                <a:t>ها و سایر دستگاه‌های جمع‌آوری اطلاعات در این لایه قرار دارند. هدف اصلی این لایه، تبدیل اطلاعات فیزیکی به سیگنال‌های دیجیتال قابل پردازش است. </a:t>
              </a:r>
              <a:endParaRPr lang="en-US" sz="2400" dirty="0"/>
            </a:p>
          </p:txBody>
        </p:sp>
        <p:pic>
          <p:nvPicPr>
            <p:cNvPr id="2050" name="Picture 2" descr="What is RFID?">
              <a:extLst>
                <a:ext uri="{FF2B5EF4-FFF2-40B4-BE49-F238E27FC236}">
                  <a16:creationId xmlns:a16="http://schemas.microsoft.com/office/drawing/2014/main" id="{84A03125-56E0-AC87-5D41-FC9234E7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19529">
              <a:off x="-191868" y="3633583"/>
              <a:ext cx="4563446" cy="2806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ght Sensor Definition, Types and Applications - Renke">
              <a:extLst>
                <a:ext uri="{FF2B5EF4-FFF2-40B4-BE49-F238E27FC236}">
                  <a16:creationId xmlns:a16="http://schemas.microsoft.com/office/drawing/2014/main" id="{E6FF6D57-DA42-71EC-2291-4F02E1CEA74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7500" y1="38000" x2="18750" y2="28750"/>
                          <a14:foregroundMark x1="18750" y1="28750" x2="32000" y2="30750"/>
                          <a14:foregroundMark x1="32000" y1="30750" x2="32500" y2="32750"/>
                          <a14:foregroundMark x1="69250" y1="49750" x2="69750" y2="55500"/>
                          <a14:foregroundMark x1="69750" y1="63500" x2="66500" y2="70500"/>
                          <a14:foregroundMark x1="80500" y1="60750" x2="65500" y2="75500"/>
                          <a14:foregroundMark x1="82500" y1="61750" x2="65500" y2="78000"/>
                          <a14:foregroundMark x1="75500" y1="72000" x2="82750" y2="77000"/>
                          <a14:foregroundMark x1="82500" y1="61750" x2="79000" y2="76750"/>
                          <a14:foregroundMark x1="79000" y1="76750" x2="77500" y2="79500"/>
                          <a14:foregroundMark x1="82250" y1="62000" x2="80750" y2="75500"/>
                          <a14:foregroundMark x1="80750" y1="75500" x2="80250" y2="76000"/>
                          <a14:foregroundMark x1="89750" y1="67000" x2="84250" y2="64750"/>
                          <a14:foregroundMark x1="87250" y1="68500" x2="82750" y2="73000"/>
                          <a14:foregroundMark x1="85250" y1="64500" x2="85250" y2="64500"/>
                          <a14:foregroundMark x1="84750" y1="63750" x2="84750" y2="63750"/>
                          <a14:foregroundMark x1="84250" y1="63000" x2="84250" y2="63000"/>
                          <a14:foregroundMark x1="83750" y1="62750" x2="83750" y2="62750"/>
                        </a14:backgroundRemoval>
                      </a14:imgEffect>
                    </a14:imgLayer>
                  </a14:imgProps>
                </a:ext>
                <a:ext uri="{28A0092B-C50C-407E-A947-70E740481C1C}">
                  <a14:useLocalDpi xmlns:a14="http://schemas.microsoft.com/office/drawing/2010/main" val="0"/>
                </a:ext>
              </a:extLst>
            </a:blip>
            <a:srcRect/>
            <a:stretch>
              <a:fillRect/>
            </a:stretch>
          </p:blipFill>
          <p:spPr bwMode="auto">
            <a:xfrm rot="2194324">
              <a:off x="4611933" y="3221986"/>
              <a:ext cx="3529593" cy="3529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und Sensor Module - ADIY">
              <a:extLst>
                <a:ext uri="{FF2B5EF4-FFF2-40B4-BE49-F238E27FC236}">
                  <a16:creationId xmlns:a16="http://schemas.microsoft.com/office/drawing/2014/main" id="{CC7B0EE8-D897-593D-48E4-BDDFD4BF71A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97728">
              <a:off x="6462560" y="3127841"/>
              <a:ext cx="3931095" cy="39310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ultrasonic sensor? How to use ultrasonic sensor? (2020)">
              <a:extLst>
                <a:ext uri="{FF2B5EF4-FFF2-40B4-BE49-F238E27FC236}">
                  <a16:creationId xmlns:a16="http://schemas.microsoft.com/office/drawing/2014/main" id="{A2176527-A4CF-68FB-0E0C-C9EA08E2B18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000" b="89778" l="9778" r="89778">
                          <a14:foregroundMark x1="47556" y1="19556" x2="69778" y2="9333"/>
                          <a14:foregroundMark x1="69778" y1="9333" x2="73778" y2="24889"/>
                          <a14:foregroundMark x1="75111" y1="19111" x2="75111" y2="19111"/>
                          <a14:foregroundMark x1="81333" y1="18667" x2="80444" y2="16889"/>
                          <a14:foregroundMark x1="79111" y1="15556" x2="79111" y2="15556"/>
                          <a14:foregroundMark x1="78667" y1="14222" x2="76000" y2="12444"/>
                          <a14:foregroundMark x1="75556" y1="12000" x2="72444" y2="10222"/>
                          <a14:foregroundMark x1="72444" y1="10222" x2="70222" y2="9778"/>
                          <a14:foregroundMark x1="69778" y1="9778" x2="66222" y2="9778"/>
                          <a14:foregroundMark x1="64444" y1="9778" x2="61778" y2="9778"/>
                          <a14:foregroundMark x1="60889" y1="9778" x2="58222" y2="9778"/>
                          <a14:foregroundMark x1="63556" y1="8000" x2="63556" y2="8000"/>
                          <a14:foregroundMark x1="63556" y1="8000" x2="63556" y2="8000"/>
                          <a14:foregroundMark x1="63556" y1="8000" x2="63556" y2="8000"/>
                          <a14:foregroundMark x1="61333" y1="8444" x2="59556" y2="8889"/>
                          <a14:foregroundMark x1="59556" y1="8889" x2="57778" y2="8889"/>
                          <a14:foregroundMark x1="57333" y1="9778" x2="54667" y2="12000"/>
                          <a14:foregroundMark x1="53778" y1="13333" x2="53778" y2="13333"/>
                          <a14:foregroundMark x1="52000" y1="15111" x2="50222" y2="16889"/>
                          <a14:foregroundMark x1="47556" y1="18667" x2="47556" y2="18667"/>
                          <a14:foregroundMark x1="48444" y1="15111" x2="50667" y2="13333"/>
                          <a14:foregroundMark x1="52444" y1="12444" x2="56444" y2="10222"/>
                          <a14:foregroundMark x1="59111" y1="8889" x2="63111" y2="8889"/>
                          <a14:foregroundMark x1="64889" y1="8889" x2="64889" y2="8889"/>
                          <a14:foregroundMark x1="68444" y1="8889" x2="68444" y2="8889"/>
                          <a14:foregroundMark x1="41333" y1="46222" x2="40000" y2="42667"/>
                          <a14:foregroundMark x1="39556" y1="41778" x2="39556" y2="41778"/>
                          <a14:foregroundMark x1="37778" y1="40889" x2="37778" y2="40889"/>
                          <a14:foregroundMark x1="36444" y1="40000" x2="32444" y2="40000"/>
                          <a14:foregroundMark x1="32444" y1="40000" x2="29333" y2="40000"/>
                          <a14:foregroundMark x1="26222" y1="41778" x2="26222" y2="41778"/>
                          <a14:foregroundMark x1="21778" y1="45333" x2="19111" y2="47111"/>
                          <a14:foregroundMark x1="16889" y1="48889" x2="15556" y2="50667"/>
                          <a14:foregroundMark x1="15111" y1="53333" x2="15111" y2="56444"/>
                          <a14:foregroundMark x1="15111" y1="58222" x2="14667" y2="56444"/>
                          <a14:foregroundMark x1="19111" y1="47111" x2="23556" y2="43556"/>
                          <a14:foregroundMark x1="25333" y1="41778" x2="32444" y2="41778"/>
                          <a14:foregroundMark x1="36444" y1="41778" x2="40000"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112434" y="3843360"/>
              <a:ext cx="2500058" cy="2500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0B058A91-4D14-CAC9-5B45-9FCD335824FA}"/>
              </a:ext>
            </a:extLst>
          </p:cNvPr>
          <p:cNvGrpSpPr/>
          <p:nvPr/>
        </p:nvGrpSpPr>
        <p:grpSpPr>
          <a:xfrm>
            <a:off x="9943203" y="-6223"/>
            <a:ext cx="12820159" cy="6887592"/>
            <a:chOff x="97382" y="15821"/>
            <a:chExt cx="12820159" cy="6858000"/>
          </a:xfrm>
        </p:grpSpPr>
        <p:grpSp>
          <p:nvGrpSpPr>
            <p:cNvPr id="59" name="Group 58">
              <a:extLst>
                <a:ext uri="{FF2B5EF4-FFF2-40B4-BE49-F238E27FC236}">
                  <a16:creationId xmlns:a16="http://schemas.microsoft.com/office/drawing/2014/main" id="{FFA14CB5-EF03-D564-E9D0-0C1F53AB9CAB}"/>
                </a:ext>
              </a:extLst>
            </p:cNvPr>
            <p:cNvGrpSpPr/>
            <p:nvPr/>
          </p:nvGrpSpPr>
          <p:grpSpPr>
            <a:xfrm>
              <a:off x="97382" y="15821"/>
              <a:ext cx="12820159" cy="6858000"/>
              <a:chOff x="10396339" y="0"/>
              <a:chExt cx="12820159" cy="6858000"/>
            </a:xfrm>
          </p:grpSpPr>
          <p:sp>
            <p:nvSpPr>
              <p:cNvPr id="52" name="Freeform: Shape 51">
                <a:extLst>
                  <a:ext uri="{FF2B5EF4-FFF2-40B4-BE49-F238E27FC236}">
                    <a16:creationId xmlns:a16="http://schemas.microsoft.com/office/drawing/2014/main" id="{D4F732C2-FDC9-F003-785C-1986219E2AC1}"/>
                  </a:ext>
                </a:extLst>
              </p:cNvPr>
              <p:cNvSpPr/>
              <p:nvPr/>
            </p:nvSpPr>
            <p:spPr>
              <a:xfrm rot="16200000">
                <a:off x="10268386" y="1674984"/>
                <a:ext cx="914400" cy="658494"/>
              </a:xfrm>
              <a:custGeom>
                <a:avLst/>
                <a:gdLst/>
                <a:ahLst/>
                <a:cxnLst/>
                <a:rect l="l" t="t" r="r" b="b"/>
                <a:pathLst>
                  <a:path w="914400" h="658494">
                    <a:moveTo>
                      <a:pt x="658506" y="381559"/>
                    </a:moveTo>
                    <a:cubicBezTo>
                      <a:pt x="658506" y="353380"/>
                      <a:pt x="653545" y="329816"/>
                      <a:pt x="643623" y="310865"/>
                    </a:cubicBezTo>
                    <a:cubicBezTo>
                      <a:pt x="633701" y="291914"/>
                      <a:pt x="619712" y="277726"/>
                      <a:pt x="601654" y="268300"/>
                    </a:cubicBezTo>
                    <a:cubicBezTo>
                      <a:pt x="583596" y="258875"/>
                      <a:pt x="562462" y="254162"/>
                      <a:pt x="538253" y="254162"/>
                    </a:cubicBezTo>
                    <a:lnTo>
                      <a:pt x="538253" y="303870"/>
                    </a:lnTo>
                    <a:cubicBezTo>
                      <a:pt x="560081" y="303870"/>
                      <a:pt x="578189" y="309873"/>
                      <a:pt x="592575" y="321879"/>
                    </a:cubicBezTo>
                    <a:cubicBezTo>
                      <a:pt x="606962" y="333884"/>
                      <a:pt x="614155" y="353777"/>
                      <a:pt x="614155" y="381559"/>
                    </a:cubicBezTo>
                    <a:cubicBezTo>
                      <a:pt x="614155" y="406165"/>
                      <a:pt x="607656" y="423875"/>
                      <a:pt x="594659" y="434690"/>
                    </a:cubicBezTo>
                    <a:cubicBezTo>
                      <a:pt x="581661" y="445505"/>
                      <a:pt x="565042" y="450912"/>
                      <a:pt x="544801" y="450912"/>
                    </a:cubicBezTo>
                    <a:cubicBezTo>
                      <a:pt x="525354" y="450912"/>
                      <a:pt x="506800" y="445555"/>
                      <a:pt x="489140" y="434839"/>
                    </a:cubicBezTo>
                    <a:cubicBezTo>
                      <a:pt x="471479" y="424123"/>
                      <a:pt x="451833" y="406859"/>
                      <a:pt x="430204" y="383047"/>
                    </a:cubicBezTo>
                    <a:lnTo>
                      <a:pt x="304295" y="245232"/>
                    </a:lnTo>
                    <a:lnTo>
                      <a:pt x="265005" y="245232"/>
                    </a:lnTo>
                    <a:lnTo>
                      <a:pt x="265005" y="514016"/>
                    </a:lnTo>
                    <a:lnTo>
                      <a:pt x="309058" y="514016"/>
                    </a:lnTo>
                    <a:lnTo>
                      <a:pt x="309058" y="313098"/>
                    </a:lnTo>
                    <a:lnTo>
                      <a:pt x="400736" y="415194"/>
                    </a:lnTo>
                    <a:cubicBezTo>
                      <a:pt x="415222" y="431267"/>
                      <a:pt x="429807" y="445952"/>
                      <a:pt x="444491" y="459247"/>
                    </a:cubicBezTo>
                    <a:cubicBezTo>
                      <a:pt x="459175" y="472542"/>
                      <a:pt x="474852" y="483109"/>
                      <a:pt x="491521" y="490947"/>
                    </a:cubicBezTo>
                    <a:cubicBezTo>
                      <a:pt x="508190" y="498786"/>
                      <a:pt x="526644" y="502705"/>
                      <a:pt x="546885" y="502705"/>
                    </a:cubicBezTo>
                    <a:cubicBezTo>
                      <a:pt x="569507" y="502705"/>
                      <a:pt x="589152" y="497992"/>
                      <a:pt x="605821" y="488566"/>
                    </a:cubicBezTo>
                    <a:cubicBezTo>
                      <a:pt x="622490" y="479140"/>
                      <a:pt x="635438" y="465398"/>
                      <a:pt x="644665" y="447341"/>
                    </a:cubicBezTo>
                    <a:cubicBezTo>
                      <a:pt x="653892" y="429283"/>
                      <a:pt x="658506" y="407355"/>
                      <a:pt x="658506" y="381559"/>
                    </a:cubicBezTo>
                    <a:close/>
                    <a:moveTo>
                      <a:pt x="914400" y="206590"/>
                    </a:moveTo>
                    <a:lnTo>
                      <a:pt x="914400" y="658494"/>
                    </a:lnTo>
                    <a:lnTo>
                      <a:pt x="0" y="658494"/>
                    </a:lnTo>
                    <a:lnTo>
                      <a:pt x="0" y="206590"/>
                    </a:lnTo>
                    <a:cubicBezTo>
                      <a:pt x="0" y="92492"/>
                      <a:pt x="92493" y="0"/>
                      <a:pt x="206590" y="0"/>
                    </a:cubicBezTo>
                    <a:lnTo>
                      <a:pt x="707810" y="0"/>
                    </a:lnTo>
                    <a:cubicBezTo>
                      <a:pt x="821907" y="0"/>
                      <a:pt x="914400" y="92492"/>
                      <a:pt x="914400" y="206590"/>
                    </a:cubicBezTo>
                    <a:close/>
                  </a:path>
                </a:pathLst>
              </a:custGeom>
              <a:solidFill>
                <a:srgbClr val="9B04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justLow"/>
                <a:endParaRPr lang="en-US"/>
              </a:p>
            </p:txBody>
          </p:sp>
          <p:sp>
            <p:nvSpPr>
              <p:cNvPr id="17" name="Rectangle 16">
                <a:extLst>
                  <a:ext uri="{FF2B5EF4-FFF2-40B4-BE49-F238E27FC236}">
                    <a16:creationId xmlns:a16="http://schemas.microsoft.com/office/drawing/2014/main" id="{FA0C9EB5-49C5-3C6A-37EF-B72A052222AC}"/>
                  </a:ext>
                </a:extLst>
              </p:cNvPr>
              <p:cNvSpPr/>
              <p:nvPr/>
            </p:nvSpPr>
            <p:spPr>
              <a:xfrm>
                <a:off x="11027546" y="0"/>
                <a:ext cx="12188952" cy="6858000"/>
              </a:xfrm>
              <a:prstGeom prst="rect">
                <a:avLst/>
              </a:prstGeom>
              <a:gradFill flip="none" rotWithShape="1">
                <a:gsLst>
                  <a:gs pos="0">
                    <a:srgbClr val="9900FF"/>
                  </a:gs>
                  <a:gs pos="38000">
                    <a:srgbClr val="B13DFF"/>
                  </a:gs>
                  <a:gs pos="100000">
                    <a:srgbClr val="E3B9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Low"/>
                <a:endParaRPr lang="en-US" dirty="0"/>
              </a:p>
            </p:txBody>
          </p:sp>
        </p:grpSp>
        <p:sp>
          <p:nvSpPr>
            <p:cNvPr id="69" name="TextBox 68">
              <a:extLst>
                <a:ext uri="{FF2B5EF4-FFF2-40B4-BE49-F238E27FC236}">
                  <a16:creationId xmlns:a16="http://schemas.microsoft.com/office/drawing/2014/main" id="{71F62EE2-F2A7-E8DD-53E5-120BEA6CCFF0}"/>
                </a:ext>
              </a:extLst>
            </p:cNvPr>
            <p:cNvSpPr txBox="1"/>
            <p:nvPr/>
          </p:nvSpPr>
          <p:spPr>
            <a:xfrm>
              <a:off x="3941499" y="518263"/>
              <a:ext cx="6264612" cy="584775"/>
            </a:xfrm>
            <a:prstGeom prst="rect">
              <a:avLst/>
            </a:prstGeom>
            <a:noFill/>
          </p:spPr>
          <p:txBody>
            <a:bodyPr wrap="square">
              <a:spAutoFit/>
            </a:bodyPr>
            <a:lstStyle>
              <a:defPPr>
                <a:defRPr lang="en-US"/>
              </a:defPPr>
              <a:lvl1pPr algn="r" rtl="1">
                <a:defRPr sz="3200"/>
              </a:lvl1pPr>
            </a:lstStyle>
            <a:p>
              <a:pPr marL="177800" indent="-177800"/>
              <a:r>
                <a:rPr lang="fa-IR" dirty="0"/>
                <a:t>۲. لایه شبکه (</a:t>
              </a:r>
              <a:r>
                <a:rPr lang="en-US" dirty="0"/>
                <a:t>(Network Layer</a:t>
              </a:r>
            </a:p>
          </p:txBody>
        </p:sp>
        <p:sp>
          <p:nvSpPr>
            <p:cNvPr id="71" name="TextBox 70">
              <a:extLst>
                <a:ext uri="{FF2B5EF4-FFF2-40B4-BE49-F238E27FC236}">
                  <a16:creationId xmlns:a16="http://schemas.microsoft.com/office/drawing/2014/main" id="{3BB08A67-6D0F-5202-FBF2-0770F4DA4727}"/>
                </a:ext>
              </a:extLst>
            </p:cNvPr>
            <p:cNvSpPr txBox="1"/>
            <p:nvPr/>
          </p:nvSpPr>
          <p:spPr>
            <a:xfrm>
              <a:off x="1581319" y="1543981"/>
              <a:ext cx="8438982" cy="2308324"/>
            </a:xfrm>
            <a:prstGeom prst="rect">
              <a:avLst/>
            </a:prstGeom>
            <a:noFill/>
          </p:spPr>
          <p:txBody>
            <a:bodyPr wrap="square">
              <a:spAutoFit/>
            </a:bodyPr>
            <a:lstStyle>
              <a:defPPr>
                <a:defRPr lang="en-US"/>
              </a:defPPr>
              <a:lvl1pPr algn="r" rtl="1">
                <a:defRPr sz="2400"/>
              </a:lvl1pPr>
            </a:lstStyle>
            <a:p>
              <a:pPr algn="justLow"/>
              <a:r>
                <a:rPr lang="en-US" dirty="0"/>
                <a:t>   </a:t>
              </a:r>
              <a:r>
                <a:rPr lang="fa-IR" dirty="0"/>
                <a:t>پس از جمع‌آوری داده‌ها، این لایه وظیفه انتقال اطلاعات به مراکز پردازش را بر عهده دارد. استفاده از فناوری‌های ارتباطی مانند </a:t>
              </a:r>
              <a:r>
                <a:rPr lang="en-US" dirty="0"/>
                <a:t> Wi-Fi، </a:t>
              </a:r>
              <a:r>
                <a:rPr lang="fa-IR" dirty="0"/>
                <a:t>بلوتوث</a:t>
              </a:r>
              <a:r>
                <a:rPr lang="en-US" dirty="0"/>
                <a:t> </a:t>
              </a:r>
              <a:r>
                <a:rPr lang="fa-IR" dirty="0"/>
                <a:t>، </a:t>
              </a:r>
              <a:r>
                <a:rPr lang="en-US" dirty="0"/>
                <a:t> Zigbee </a:t>
              </a:r>
              <a:r>
                <a:rPr lang="fa-IR" dirty="0"/>
                <a:t>و شبکه‌های سلولی در این لایه رایج است.</a:t>
              </a:r>
              <a:endParaRPr lang="en-US" dirty="0"/>
            </a:p>
            <a:p>
              <a:pPr algn="justLow"/>
              <a:r>
                <a:rPr lang="fa-IR" dirty="0"/>
                <a:t> </a:t>
              </a:r>
              <a:r>
                <a:rPr lang="en-US" dirty="0"/>
                <a:t> </a:t>
              </a:r>
              <a:r>
                <a:rPr lang="fa-IR" dirty="0"/>
                <a:t>این لایه همچنین شامل مدیریت آدرس‌دهی و مسیریابی داده‌ها می‌شود تا اطلاعات به‌صورت امن و مؤثر به مقصد برسند. در سیستم‌های حمل‌ونقل هوشمند، این لایه اطلاعات ترافیکی را از حسگرهای جاده به مراکز کنترل منتقل می‌کند.</a:t>
              </a:r>
              <a:endParaRPr lang="en-US" dirty="0"/>
            </a:p>
          </p:txBody>
        </p:sp>
        <p:pic>
          <p:nvPicPr>
            <p:cNvPr id="2058" name="Picture 10" descr="What is Zigbee? | Homey">
              <a:extLst>
                <a:ext uri="{FF2B5EF4-FFF2-40B4-BE49-F238E27FC236}">
                  <a16:creationId xmlns:a16="http://schemas.microsoft.com/office/drawing/2014/main" id="{3F9642E6-8D55-55CF-88BA-35E7882490D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3977" b="94971" l="4167" r="95500">
                          <a14:foregroundMark x1="35333" y1="24094" x2="13000" y2="36023"/>
                          <a14:foregroundMark x1="38500" y1="7602" x2="60000" y2="8187"/>
                          <a14:foregroundMark x1="95500" y1="35205" x2="95500" y2="35205"/>
                          <a14:foregroundMark x1="49500" y1="3977" x2="49500" y2="3977"/>
                          <a14:foregroundMark x1="4167" y1="36842" x2="4167" y2="36842"/>
                          <a14:foregroundMark x1="11833" y1="89942" x2="11833" y2="89942"/>
                          <a14:foregroundMark x1="21167" y1="85380" x2="21167" y2="85380"/>
                          <a14:foregroundMark x1="37333" y1="81988" x2="37333" y2="81988"/>
                          <a14:foregroundMark x1="37333" y1="81988" x2="37333" y2="81988"/>
                          <a14:foregroundMark x1="39833" y1="82222" x2="40000" y2="90877"/>
                          <a14:foregroundMark x1="33194" y1="93618" x2="29833" y2="94971"/>
                          <a14:foregroundMark x1="37966" y1="91696" x2="37131" y2="92032"/>
                          <a14:foregroundMark x1="40000" y1="90877" x2="37966" y2="91696"/>
                          <a14:foregroundMark x1="29833" y1="94971" x2="27667" y2="94503"/>
                          <a14:foregroundMark x1="47000" y1="76842" x2="47500" y2="89942"/>
                          <a14:foregroundMark x1="72224" y1="81404" x2="74739" y2="79773"/>
                          <a14:foregroundMark x1="64833" y1="86199" x2="66917" y2="84847"/>
                          <a14:foregroundMark x1="65527" y1="86505" x2="64333" y2="86784"/>
                          <a14:foregroundMark x1="66360" y1="86310" x2="66027" y2="86388"/>
                          <a14:foregroundMark x1="94333" y1="83977" x2="81000" y2="86550"/>
                          <a14:foregroundMark x1="22000" y1="76257" x2="22000" y2="76257"/>
                          <a14:foregroundMark x1="22000" y1="76608" x2="22000" y2="76608"/>
                          <a14:foregroundMark x1="22000" y1="76608" x2="22000" y2="76608"/>
                          <a14:backgroundMark x1="70333" y1="83158" x2="70333" y2="83158"/>
                          <a14:backgroundMark x1="70333" y1="82924" x2="70333" y2="82924"/>
                          <a14:backgroundMark x1="70333" y1="82924" x2="70333" y2="82924"/>
                          <a14:backgroundMark x1="69000" y1="83392" x2="68667" y2="83509"/>
                          <a14:backgroundMark x1="37000" y1="91930" x2="32833" y2="93333"/>
                          <a14:backgroundMark x1="37167" y1="91696" x2="37167" y2="91696"/>
                          <a14:backgroundMark x1="37167" y1="91696" x2="37167" y2="91696"/>
                          <a14:backgroundMark x1="73333" y1="83392" x2="72667" y2="82690"/>
                          <a14:backgroundMark x1="70833" y1="83158" x2="69333" y2="83977"/>
                          <a14:backgroundMark x1="71000" y1="83158" x2="70167" y2="82924"/>
                          <a14:backgroundMark x1="70667" y1="82807" x2="70667" y2="82807"/>
                          <a14:backgroundMark x1="70833" y1="82807" x2="71167" y2="82924"/>
                          <a14:backgroundMark x1="71333" y1="82924" x2="71333" y2="82924"/>
                          <a14:backgroundMark x1="71333" y1="82690" x2="71333" y2="82690"/>
                          <a14:backgroundMark x1="71167" y1="82573" x2="70833" y2="82456"/>
                          <a14:backgroundMark x1="70500" y1="82456" x2="70500" y2="82456"/>
                          <a14:backgroundMark x1="70500" y1="82456" x2="70500" y2="82456"/>
                          <a14:backgroundMark x1="70667" y1="82456" x2="71000" y2="82456"/>
                          <a14:backgroundMark x1="71000" y1="82456" x2="71000" y2="82456"/>
                          <a14:backgroundMark x1="71167" y1="82456" x2="71167" y2="82456"/>
                          <a14:backgroundMark x1="68000" y1="84211" x2="68000" y2="84211"/>
                          <a14:backgroundMark x1="68000" y1="84327" x2="68000" y2="84327"/>
                          <a14:backgroundMark x1="68000" y1="84327" x2="68000" y2="84327"/>
                          <a14:backgroundMark x1="68000" y1="84444" x2="68000" y2="84444"/>
                          <a14:backgroundMark x1="67833" y1="84678" x2="67833" y2="84678"/>
                          <a14:backgroundMark x1="67667" y1="84678" x2="67333" y2="84678"/>
                          <a14:backgroundMark x1="67333" y1="84678" x2="67333" y2="84678"/>
                          <a14:backgroundMark x1="67667" y1="84444" x2="68000" y2="84327"/>
                          <a14:backgroundMark x1="68167" y1="84211" x2="68167" y2="84211"/>
                          <a14:backgroundMark x1="68333" y1="83977" x2="68000" y2="83860"/>
                          <a14:backgroundMark x1="67667" y1="83977" x2="67667" y2="83977"/>
                          <a14:backgroundMark x1="68167" y1="84094" x2="68167" y2="84094"/>
                          <a14:backgroundMark x1="68500" y1="83977" x2="68500" y2="83977"/>
                          <a14:backgroundMark x1="68500" y1="83977" x2="68500" y2="83743"/>
                          <a14:backgroundMark x1="68500" y1="83626" x2="68167" y2="83392"/>
                          <a14:backgroundMark x1="68167" y1="83509" x2="68167" y2="83509"/>
                          <a14:backgroundMark x1="69667" y1="83626" x2="69500" y2="83392"/>
                          <a14:backgroundMark x1="68667" y1="83392" x2="69333" y2="83509"/>
                          <a14:backgroundMark x1="75000" y1="79649" x2="75000" y2="79649"/>
                          <a14:backgroundMark x1="75000" y1="79883" x2="75000" y2="79883"/>
                          <a14:backgroundMark x1="74833" y1="79883" x2="74833" y2="79883"/>
                          <a14:backgroundMark x1="74833" y1="79766" x2="74833" y2="79766"/>
                          <a14:backgroundMark x1="68000" y1="84327" x2="67667" y2="84561"/>
                          <a14:backgroundMark x1="67000" y1="85029" x2="67000" y2="84795"/>
                          <a14:backgroundMark x1="67167" y1="84327" x2="67667" y2="84211"/>
                        </a14:backgroundRemoval>
                      </a14:imgEffect>
                    </a14:imgLayer>
                  </a14:imgProps>
                </a:ext>
                <a:ext uri="{28A0092B-C50C-407E-A947-70E740481C1C}">
                  <a14:useLocalDpi xmlns:a14="http://schemas.microsoft.com/office/drawing/2010/main" val="0"/>
                </a:ext>
              </a:extLst>
            </a:blip>
            <a:srcRect/>
            <a:stretch>
              <a:fillRect/>
            </a:stretch>
          </p:blipFill>
          <p:spPr bwMode="auto">
            <a:xfrm>
              <a:off x="1891834" y="4063945"/>
              <a:ext cx="1689566" cy="24072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w To Enable Bluetooth on Android and iPhone - PrepWizard">
              <a:extLst>
                <a:ext uri="{FF2B5EF4-FFF2-40B4-BE49-F238E27FC236}">
                  <a16:creationId xmlns:a16="http://schemas.microsoft.com/office/drawing/2014/main" id="{E8623D80-E2DF-4AA7-50EE-7CE197A8077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0442" y1="39865" x2="50442" y2="39865"/>
                          <a14:foregroundMark x1="51327" y1="59459" x2="51327" y2="59459"/>
                          <a14:backgroundMark x1="50147" y1="40541" x2="50147" y2="40541"/>
                          <a14:backgroundMark x1="50147" y1="39865" x2="50147" y2="39865"/>
                        </a14:backgroundRemoval>
                      </a14:imgEffect>
                    </a14:imgLayer>
                  </a14:imgProps>
                </a:ext>
                <a:ext uri="{28A0092B-C50C-407E-A947-70E740481C1C}">
                  <a14:useLocalDpi xmlns:a14="http://schemas.microsoft.com/office/drawing/2010/main" val="0"/>
                </a:ext>
              </a:extLst>
            </a:blip>
            <a:srcRect/>
            <a:stretch>
              <a:fillRect/>
            </a:stretch>
          </p:blipFill>
          <p:spPr bwMode="auto">
            <a:xfrm>
              <a:off x="2740114" y="4056617"/>
              <a:ext cx="5266002" cy="2299022"/>
            </a:xfrm>
            <a:prstGeom prst="rect">
              <a:avLst/>
            </a:prstGeom>
            <a:noFill/>
            <a:extLst>
              <a:ext uri="{909E8E84-426E-40DD-AFC4-6F175D3DCCD1}">
                <a14:hiddenFill xmlns:a14="http://schemas.microsoft.com/office/drawing/2010/main">
                  <a:solidFill>
                    <a:srgbClr val="FFFFFF"/>
                  </a:solidFill>
                </a14:hiddenFill>
              </a:ext>
            </a:extLst>
          </p:spPr>
        </p:pic>
        <p:sp>
          <p:nvSpPr>
            <p:cNvPr id="72" name="AutoShape 14" descr="Wi-Fi - Wikipedia">
              <a:extLst>
                <a:ext uri="{FF2B5EF4-FFF2-40B4-BE49-F238E27FC236}">
                  <a16:creationId xmlns:a16="http://schemas.microsoft.com/office/drawing/2014/main" id="{7C9BAE3C-DDE8-701F-A9D7-C03D9F7541BB}"/>
                </a:ext>
              </a:extLst>
            </p:cNvPr>
            <p:cNvSpPr>
              <a:spLocks noChangeAspect="1" noChangeArrowheads="1"/>
            </p:cNvSpPr>
            <p:nvPr/>
          </p:nvSpPr>
          <p:spPr bwMode="auto">
            <a:xfrm>
              <a:off x="5927706" y="32924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4" name="Picture 26" descr="A round black-and-white yin-yang logo stating 'Wi-Fi Alliance'">
              <a:extLst>
                <a:ext uri="{FF2B5EF4-FFF2-40B4-BE49-F238E27FC236}">
                  <a16:creationId xmlns:a16="http://schemas.microsoft.com/office/drawing/2014/main" id="{F4BD79E5-49F5-8E50-4625-C5A9CEAB5F2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33007" y="4293248"/>
              <a:ext cx="3027844" cy="17924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952354AE-DBBA-7374-4AD7-7BC8260E0D82}"/>
              </a:ext>
            </a:extLst>
          </p:cNvPr>
          <p:cNvGrpSpPr/>
          <p:nvPr/>
        </p:nvGrpSpPr>
        <p:grpSpPr>
          <a:xfrm>
            <a:off x="10400798" y="0"/>
            <a:ext cx="12835399" cy="7133476"/>
            <a:chOff x="10164394" y="-7417324"/>
            <a:chExt cx="12835399" cy="7133476"/>
          </a:xfrm>
        </p:grpSpPr>
        <p:sp>
          <p:nvSpPr>
            <p:cNvPr id="13" name="Rectangle 12">
              <a:extLst>
                <a:ext uri="{FF2B5EF4-FFF2-40B4-BE49-F238E27FC236}">
                  <a16:creationId xmlns:a16="http://schemas.microsoft.com/office/drawing/2014/main" id="{D3850C5B-484C-8FF5-F06B-BC994D668706}"/>
                </a:ext>
              </a:extLst>
            </p:cNvPr>
            <p:cNvSpPr/>
            <p:nvPr/>
          </p:nvSpPr>
          <p:spPr>
            <a:xfrm>
              <a:off x="10810841" y="-7417324"/>
              <a:ext cx="12188952" cy="6858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137A308C-ABA8-A7E7-915C-5F8F72DF7B88}"/>
                </a:ext>
              </a:extLst>
            </p:cNvPr>
            <p:cNvSpPr/>
            <p:nvPr/>
          </p:nvSpPr>
          <p:spPr>
            <a:xfrm rot="16200000">
              <a:off x="10036441" y="-4333888"/>
              <a:ext cx="914400" cy="658494"/>
            </a:xfrm>
            <a:custGeom>
              <a:avLst/>
              <a:gdLst/>
              <a:ahLst/>
              <a:cxnLst/>
              <a:rect l="l" t="t" r="r" b="b"/>
              <a:pathLst>
                <a:path w="914400" h="658494">
                  <a:moveTo>
                    <a:pt x="661477" y="381986"/>
                  </a:moveTo>
                  <a:cubicBezTo>
                    <a:pt x="661477" y="357380"/>
                    <a:pt x="656913" y="335800"/>
                    <a:pt x="647785" y="317246"/>
                  </a:cubicBezTo>
                  <a:cubicBezTo>
                    <a:pt x="638657" y="298692"/>
                    <a:pt x="625709" y="284157"/>
                    <a:pt x="608941" y="273639"/>
                  </a:cubicBezTo>
                  <a:cubicBezTo>
                    <a:pt x="592173" y="263122"/>
                    <a:pt x="572279" y="257864"/>
                    <a:pt x="549260" y="257864"/>
                  </a:cubicBezTo>
                  <a:lnTo>
                    <a:pt x="549260" y="307572"/>
                  </a:lnTo>
                  <a:cubicBezTo>
                    <a:pt x="569898" y="307572"/>
                    <a:pt x="586567" y="314121"/>
                    <a:pt x="599267" y="327218"/>
                  </a:cubicBezTo>
                  <a:cubicBezTo>
                    <a:pt x="611967" y="340314"/>
                    <a:pt x="618317" y="358769"/>
                    <a:pt x="618317" y="382582"/>
                  </a:cubicBezTo>
                  <a:cubicBezTo>
                    <a:pt x="618317" y="403616"/>
                    <a:pt x="613505" y="420582"/>
                    <a:pt x="603880" y="433481"/>
                  </a:cubicBezTo>
                  <a:cubicBezTo>
                    <a:pt x="594256" y="446379"/>
                    <a:pt x="579721" y="452828"/>
                    <a:pt x="560274" y="452828"/>
                  </a:cubicBezTo>
                  <a:cubicBezTo>
                    <a:pt x="539835" y="452828"/>
                    <a:pt x="523464" y="446280"/>
                    <a:pt x="511160" y="433183"/>
                  </a:cubicBezTo>
                  <a:cubicBezTo>
                    <a:pt x="498857" y="420086"/>
                    <a:pt x="492706" y="401136"/>
                    <a:pt x="492706" y="376331"/>
                  </a:cubicBezTo>
                  <a:lnTo>
                    <a:pt x="492706" y="352221"/>
                  </a:lnTo>
                  <a:lnTo>
                    <a:pt x="450439" y="352221"/>
                  </a:lnTo>
                  <a:lnTo>
                    <a:pt x="450439" y="375140"/>
                  </a:lnTo>
                  <a:cubicBezTo>
                    <a:pt x="450439" y="402723"/>
                    <a:pt x="444684" y="424452"/>
                    <a:pt x="433175" y="440327"/>
                  </a:cubicBezTo>
                  <a:cubicBezTo>
                    <a:pt x="421665" y="456202"/>
                    <a:pt x="403707" y="464139"/>
                    <a:pt x="379299" y="464139"/>
                  </a:cubicBezTo>
                  <a:cubicBezTo>
                    <a:pt x="353899" y="464139"/>
                    <a:pt x="335146" y="456946"/>
                    <a:pt x="323042" y="442559"/>
                  </a:cubicBezTo>
                  <a:cubicBezTo>
                    <a:pt x="310937" y="428173"/>
                    <a:pt x="304885" y="408478"/>
                    <a:pt x="304885" y="383475"/>
                  </a:cubicBezTo>
                  <a:cubicBezTo>
                    <a:pt x="304885" y="356487"/>
                    <a:pt x="312078" y="335403"/>
                    <a:pt x="326465" y="320223"/>
                  </a:cubicBezTo>
                  <a:cubicBezTo>
                    <a:pt x="340851" y="305042"/>
                    <a:pt x="360150" y="297452"/>
                    <a:pt x="384359" y="297452"/>
                  </a:cubicBezTo>
                  <a:lnTo>
                    <a:pt x="384359" y="247743"/>
                  </a:lnTo>
                  <a:cubicBezTo>
                    <a:pt x="345068" y="247743"/>
                    <a:pt x="314906" y="260146"/>
                    <a:pt x="293871" y="284950"/>
                  </a:cubicBezTo>
                  <a:cubicBezTo>
                    <a:pt x="272837" y="309755"/>
                    <a:pt x="262320" y="342795"/>
                    <a:pt x="262320" y="384070"/>
                  </a:cubicBezTo>
                  <a:cubicBezTo>
                    <a:pt x="262320" y="410264"/>
                    <a:pt x="266785" y="433233"/>
                    <a:pt x="275714" y="452977"/>
                  </a:cubicBezTo>
                  <a:cubicBezTo>
                    <a:pt x="284644" y="472722"/>
                    <a:pt x="297642" y="488101"/>
                    <a:pt x="314707" y="499114"/>
                  </a:cubicBezTo>
                  <a:cubicBezTo>
                    <a:pt x="331773" y="510127"/>
                    <a:pt x="352609" y="515634"/>
                    <a:pt x="377215" y="515634"/>
                  </a:cubicBezTo>
                  <a:cubicBezTo>
                    <a:pt x="404798" y="515634"/>
                    <a:pt x="426725" y="507746"/>
                    <a:pt x="442997" y="491970"/>
                  </a:cubicBezTo>
                  <a:cubicBezTo>
                    <a:pt x="459269" y="476194"/>
                    <a:pt x="469588" y="456301"/>
                    <a:pt x="473953" y="432290"/>
                  </a:cubicBezTo>
                  <a:cubicBezTo>
                    <a:pt x="479907" y="453325"/>
                    <a:pt x="490374" y="470291"/>
                    <a:pt x="505356" y="483189"/>
                  </a:cubicBezTo>
                  <a:cubicBezTo>
                    <a:pt x="520338" y="496088"/>
                    <a:pt x="539438" y="502537"/>
                    <a:pt x="562655" y="502537"/>
                  </a:cubicBezTo>
                  <a:cubicBezTo>
                    <a:pt x="584483" y="502537"/>
                    <a:pt x="602690" y="497130"/>
                    <a:pt x="617275" y="486315"/>
                  </a:cubicBezTo>
                  <a:cubicBezTo>
                    <a:pt x="631860" y="475500"/>
                    <a:pt x="642873" y="460964"/>
                    <a:pt x="650315" y="442708"/>
                  </a:cubicBezTo>
                  <a:cubicBezTo>
                    <a:pt x="657756" y="424452"/>
                    <a:pt x="661477" y="404211"/>
                    <a:pt x="661477" y="381986"/>
                  </a:cubicBezTo>
                  <a:close/>
                  <a:moveTo>
                    <a:pt x="914400" y="167856"/>
                  </a:moveTo>
                  <a:lnTo>
                    <a:pt x="914400" y="658494"/>
                  </a:lnTo>
                  <a:lnTo>
                    <a:pt x="0" y="658494"/>
                  </a:lnTo>
                  <a:lnTo>
                    <a:pt x="0" y="167856"/>
                  </a:lnTo>
                  <a:cubicBezTo>
                    <a:pt x="0" y="75152"/>
                    <a:pt x="75152" y="0"/>
                    <a:pt x="167857" y="0"/>
                  </a:cubicBezTo>
                  <a:lnTo>
                    <a:pt x="746543" y="0"/>
                  </a:lnTo>
                  <a:cubicBezTo>
                    <a:pt x="839248" y="0"/>
                    <a:pt x="914400" y="75152"/>
                    <a:pt x="914400" y="167856"/>
                  </a:cubicBezTo>
                  <a:close/>
                </a:path>
              </a:pathLst>
            </a:custGeom>
            <a:solidFill>
              <a:srgbClr val="AC481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TextBox 83">
              <a:extLst>
                <a:ext uri="{FF2B5EF4-FFF2-40B4-BE49-F238E27FC236}">
                  <a16:creationId xmlns:a16="http://schemas.microsoft.com/office/drawing/2014/main" id="{84DBEE62-0243-FBF5-9C6F-DCCC9B9BAA7C}"/>
                </a:ext>
              </a:extLst>
            </p:cNvPr>
            <p:cNvSpPr txBox="1"/>
            <p:nvPr/>
          </p:nvSpPr>
          <p:spPr>
            <a:xfrm>
              <a:off x="11550949" y="-5869823"/>
              <a:ext cx="9157261" cy="1938992"/>
            </a:xfrm>
            <a:prstGeom prst="rect">
              <a:avLst/>
            </a:prstGeom>
            <a:noFill/>
          </p:spPr>
          <p:txBody>
            <a:bodyPr wrap="square">
              <a:spAutoFit/>
            </a:bodyPr>
            <a:lstStyle>
              <a:defPPr>
                <a:defRPr lang="en-US"/>
              </a:defPPr>
              <a:lvl1pPr algn="r" rtl="1">
                <a:defRPr sz="2400"/>
              </a:lvl1pPr>
            </a:lstStyle>
            <a:p>
              <a:pPr algn="justLow"/>
              <a:r>
                <a:rPr lang="fa-IR" dirty="0"/>
                <a:t>  در این لایه، داده‌های جمع‌آوری‌شده تجزیه ‌وتحلیل می‌شوند تا اطلاعات معناداری استخراج شود. استفاده از فناوری‌های پردازش ابری و محاسبات لبه‌ ای (</a:t>
              </a:r>
              <a:r>
                <a:rPr lang="en-US" dirty="0"/>
                <a:t>Edge Computing</a:t>
              </a:r>
              <a:r>
                <a:rPr lang="fa-IR" dirty="0"/>
                <a:t>) برای تحلیل سریع و مؤثر داده‌ها در این لایه اهمیت دارد.</a:t>
              </a:r>
            </a:p>
            <a:p>
              <a:pPr algn="justLow"/>
              <a:r>
                <a:rPr lang="fa-IR" dirty="0"/>
                <a:t>به‌عنوان مثال، در یک کارخانه هوشمند، این لایه می‌تواند با تحلیل داده‌های حسگرها، نیاز به تعمیرات پیشگیرانه را شناسایی کند.</a:t>
              </a:r>
            </a:p>
          </p:txBody>
        </p:sp>
        <p:pic>
          <p:nvPicPr>
            <p:cNvPr id="2078" name="Picture 30" descr="The Power of Edge Computing Solutions for Enhanced Performance">
              <a:extLst>
                <a:ext uri="{FF2B5EF4-FFF2-40B4-BE49-F238E27FC236}">
                  <a16:creationId xmlns:a16="http://schemas.microsoft.com/office/drawing/2014/main" id="{693CFCEE-4DE1-332B-5B2A-A6138DB04F73}"/>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9331" b="89047" l="34941" r="96362">
                          <a14:foregroundMark x1="48562" y1="25355" x2="39848" y2="38540"/>
                          <a14:foregroundMark x1="39848" y1="38540" x2="36379" y2="27181"/>
                          <a14:foregroundMark x1="36379" y1="27181" x2="40102" y2="18053"/>
                          <a14:foregroundMark x1="40102" y1="18053" x2="45685" y2="18458"/>
                          <a14:foregroundMark x1="45685" y1="18458" x2="46616" y2="30426"/>
                          <a14:foregroundMark x1="34941" y1="25355" x2="34941" y2="36105"/>
                          <a14:foregroundMark x1="57022" y1="57809" x2="52538" y2="80527"/>
                          <a14:foregroundMark x1="52538" y1="80527" x2="60745" y2="81542"/>
                          <a14:foregroundMark x1="60745" y1="81542" x2="60914" y2="61663"/>
                          <a14:foregroundMark x1="60914" y1="61663" x2="55922" y2="54970"/>
                          <a14:foregroundMark x1="55922" y1="54970" x2="54992" y2="54767"/>
                          <a14:foregroundMark x1="89340" y1="58621" x2="82995" y2="77890"/>
                          <a14:foregroundMark x1="82995" y1="77890" x2="90271" y2="84381"/>
                          <a14:foregroundMark x1="90271" y1="84381" x2="92132" y2="67748"/>
                          <a14:foregroundMark x1="92132" y1="67748" x2="87733" y2="58215"/>
                          <a14:foregroundMark x1="87733" y1="58215" x2="85025" y2="57809"/>
                          <a14:foregroundMark x1="74281" y1="9331" x2="69966" y2="9736"/>
                          <a14:foregroundMark x1="69966" y1="9736" x2="69966" y2="10142"/>
                          <a14:foregroundMark x1="95008" y1="65112" x2="94162" y2="82353"/>
                          <a14:foregroundMark x1="94162" y1="82353" x2="92809" y2="84178"/>
                          <a14:foregroundMark x1="96447" y1="66531" x2="96362" y2="77485"/>
                          <a14:foregroundMark x1="96362" y1="77485" x2="96108" y2="79310"/>
                          <a14:foregroundMark x1="54484" y1="28398" x2="59137" y2="29006"/>
                          <a14:foregroundMark x1="68443" y1="50913" x2="65398" y2="57606"/>
                          <a14:foregroundMark x1="77242" y1="50710" x2="80034" y2="58215"/>
                          <a14:backgroundMark x1="60745" y1="48276" x2="54399" y2="44016"/>
                          <a14:backgroundMark x1="54399" y1="44016" x2="63283" y2="42394"/>
                          <a14:backgroundMark x1="63283" y1="42394" x2="60491" y2="50101"/>
                          <a14:backgroundMark x1="72927" y1="62272" x2="72673" y2="62677"/>
                          <a14:backgroundMark x1="72420" y1="63489" x2="72420" y2="63489"/>
                          <a14:backgroundMark x1="72927" y1="63083" x2="72927" y2="63083"/>
                          <a14:backgroundMark x1="73519" y1="63083" x2="73519" y2="63083"/>
                          <a14:backgroundMark x1="73519" y1="63083" x2="73519" y2="63083"/>
                          <a14:backgroundMark x1="73773" y1="63083" x2="74196" y2="62880"/>
                          <a14:backgroundMark x1="74365" y1="62677" x2="73773" y2="62677"/>
                          <a14:backgroundMark x1="73012" y1="62880" x2="73012" y2="62880"/>
                          <a14:backgroundMark x1="73604" y1="63083" x2="72927" y2="62677"/>
                          <a14:backgroundMark x1="72927" y1="63083" x2="72927" y2="63083"/>
                          <a14:backgroundMark x1="72673" y1="63489" x2="72673" y2="63489"/>
                          <a14:backgroundMark x1="72673" y1="63489" x2="72673" y2="63489"/>
                          <a14:backgroundMark x1="72758" y1="63489" x2="72758" y2="63489"/>
                          <a14:backgroundMark x1="72927" y1="63083" x2="72927" y2="63083"/>
                          <a14:backgroundMark x1="75635" y1="68966" x2="70812" y2="69980"/>
                          <a14:backgroundMark x1="75465" y1="69168" x2="75465" y2="69168"/>
                          <a14:backgroundMark x1="75550" y1="69574" x2="75550" y2="69574"/>
                          <a14:backgroundMark x1="75550" y1="69574" x2="75550" y2="69574"/>
                          <a14:backgroundMark x1="75635" y1="69371" x2="74873" y2="68966"/>
                          <a14:backgroundMark x1="73096" y1="69371" x2="71574" y2="69777"/>
                          <a14:backgroundMark x1="70643" y1="69980" x2="74619" y2="64300"/>
                          <a14:backgroundMark x1="74619" y1="64300" x2="72673" y2="67748"/>
                          <a14:backgroundMark x1="76734" y1="69777" x2="71997" y2="71602"/>
                          <a14:backgroundMark x1="71997" y1="71602" x2="69797" y2="67140"/>
                          <a14:backgroundMark x1="75719" y1="69574" x2="69797" y2="69777"/>
                          <a14:backgroundMark x1="69797" y1="69777" x2="70051" y2="66734"/>
                          <a14:backgroundMark x1="73181" y1="68966" x2="72927" y2="63895"/>
                          <a14:backgroundMark x1="70981" y1="67748" x2="72250" y2="62475"/>
                          <a14:backgroundMark x1="72504" y1="62272" x2="71235" y2="66126"/>
                          <a14:backgroundMark x1="72420" y1="63489" x2="69459" y2="67951"/>
                          <a14:backgroundMark x1="71404" y1="64097" x2="69882" y2="66734"/>
                          <a14:backgroundMark x1="71574" y1="62880" x2="69712" y2="67748"/>
                          <a14:backgroundMark x1="69966" y1="66329" x2="69882" y2="65923"/>
                          <a14:backgroundMark x1="70220" y1="65112" x2="70389" y2="67951"/>
                          <a14:backgroundMark x1="72927" y1="64909" x2="72927" y2="67343"/>
                          <a14:backgroundMark x1="73519" y1="66531" x2="75296" y2="65720"/>
                          <a14:backgroundMark x1="75296" y1="65720" x2="74788" y2="67951"/>
                          <a14:backgroundMark x1="74958" y1="67343" x2="75127" y2="70385"/>
                          <a14:backgroundMark x1="69459" y1="69168" x2="69459" y2="69168"/>
                          <a14:backgroundMark x1="69543" y1="68763" x2="69543" y2="68763"/>
                          <a14:backgroundMark x1="69459" y1="68560" x2="69459" y2="68560"/>
                          <a14:backgroundMark x1="69459" y1="68560" x2="69459" y2="68560"/>
                          <a14:backgroundMark x1="69459" y1="68560" x2="69459" y2="68560"/>
                        </a14:backgroundRemoval>
                      </a14:imgEffect>
                    </a14:imgLayer>
                  </a14:imgProps>
                </a:ext>
                <a:ext uri="{28A0092B-C50C-407E-A947-70E740481C1C}">
                  <a14:useLocalDpi xmlns:a14="http://schemas.microsoft.com/office/drawing/2010/main" val="0"/>
                </a:ext>
              </a:extLst>
            </a:blip>
            <a:srcRect l="32146"/>
            <a:stretch/>
          </p:blipFill>
          <p:spPr bwMode="auto">
            <a:xfrm>
              <a:off x="11861464" y="-3547441"/>
              <a:ext cx="3717816" cy="228532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What is Edge Computing?">
              <a:extLst>
                <a:ext uri="{FF2B5EF4-FFF2-40B4-BE49-F238E27FC236}">
                  <a16:creationId xmlns:a16="http://schemas.microsoft.com/office/drawing/2014/main" id="{BB32DEE7-8628-43F2-F9D3-5C73620DF539}"/>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6756" b="80622" l="51450" r="94800">
                          <a14:foregroundMark x1="70900" y1="43467" x2="69050" y2="50222"/>
                          <a14:foregroundMark x1="69050" y1="50222" x2="78700" y2="52178"/>
                          <a14:foregroundMark x1="78700" y1="52178" x2="72850" y2="45689"/>
                          <a14:foregroundMark x1="76000" y1="52711" x2="65500" y2="53600"/>
                          <a14:foregroundMark x1="76750" y1="53244" x2="75450" y2="47911"/>
                          <a14:foregroundMark x1="76350" y1="50400" x2="74850" y2="45422"/>
                          <a14:foregroundMark x1="90850" y1="53511" x2="89450" y2="48800"/>
                          <a14:foregroundMark x1="90850" y1="48800" x2="88550" y2="54400"/>
                          <a14:foregroundMark x1="88550" y1="54400" x2="91600" y2="49067"/>
                          <a14:foregroundMark x1="91600" y1="49067" x2="91250" y2="48444"/>
                          <a14:foregroundMark x1="88550" y1="50756" x2="87950" y2="52889"/>
                          <a14:foregroundMark x1="73600" y1="48622" x2="68950" y2="47378"/>
                          <a14:foregroundMark x1="73600" y1="45600" x2="70800" y2="45333"/>
                          <a14:foregroundMark x1="73200" y1="52000" x2="69400" y2="51822"/>
                          <a14:foregroundMark x1="73900" y1="45422" x2="71000" y2="45067"/>
                          <a14:foregroundMark x1="54200" y1="31733" x2="53900" y2="39022"/>
                          <a14:foregroundMark x1="54400" y1="48000" x2="53600" y2="55556"/>
                          <a14:foregroundMark x1="54950" y1="64978" x2="53700" y2="69778"/>
                          <a14:foregroundMark x1="56600" y1="68000" x2="52400" y2="68800"/>
                          <a14:foregroundMark x1="52400" y1="68800" x2="55600" y2="64267"/>
                          <a14:foregroundMark x1="55600" y1="64267" x2="56350" y2="70667"/>
                          <a14:foregroundMark x1="57600" y1="68267" x2="54150" y2="60711"/>
                          <a14:foregroundMark x1="54150" y1="60711" x2="51450" y2="68622"/>
                          <a14:foregroundMark x1="51450" y1="68622" x2="55200" y2="71644"/>
                          <a14:foregroundMark x1="55200" y1="71644" x2="57250" y2="64000"/>
                          <a14:foregroundMark x1="57250" y1="64000" x2="57150" y2="63556"/>
                          <a14:foregroundMark x1="58250" y1="36978" x2="65500" y2="44089"/>
                          <a14:foregroundMark x1="65500" y1="44089" x2="65550" y2="44178"/>
                          <a14:foregroundMark x1="58300" y1="51111" x2="63700" y2="51644"/>
                          <a14:foregroundMark x1="58100" y1="63911" x2="65300" y2="57067"/>
                          <a14:foregroundMark x1="80800" y1="51467" x2="85550" y2="51467"/>
                        </a14:backgroundRemoval>
                      </a14:imgEffect>
                    </a14:imgLayer>
                  </a14:imgProps>
                </a:ext>
                <a:ext uri="{28A0092B-C50C-407E-A947-70E740481C1C}">
                  <a14:useLocalDpi xmlns:a14="http://schemas.microsoft.com/office/drawing/2010/main" val="0"/>
                </a:ext>
              </a:extLst>
            </a:blip>
            <a:srcRect l="48692" t="20213" b="12455"/>
            <a:stretch/>
          </p:blipFill>
          <p:spPr bwMode="auto">
            <a:xfrm>
              <a:off x="15897336" y="-4206306"/>
              <a:ext cx="5313672" cy="3922458"/>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A0143F07-9BF8-8A82-E512-11D48A77B111}"/>
                </a:ext>
              </a:extLst>
            </p:cNvPr>
            <p:cNvSpPr txBox="1"/>
            <p:nvPr/>
          </p:nvSpPr>
          <p:spPr>
            <a:xfrm>
              <a:off x="11660471" y="-6935961"/>
              <a:ext cx="9562110" cy="584775"/>
            </a:xfrm>
            <a:prstGeom prst="rect">
              <a:avLst/>
            </a:prstGeom>
            <a:noFill/>
          </p:spPr>
          <p:txBody>
            <a:bodyPr wrap="square">
              <a:spAutoFit/>
            </a:bodyPr>
            <a:lstStyle>
              <a:defPPr>
                <a:defRPr lang="en-US"/>
              </a:defPPr>
              <a:lvl1pPr algn="r" rtl="1">
                <a:defRPr sz="3200"/>
              </a:lvl1pPr>
            </a:lstStyle>
            <a:p>
              <a:r>
                <a:rPr lang="fa-IR" dirty="0"/>
                <a:t>۳. لایه پردازش (</a:t>
              </a:r>
              <a:r>
                <a:rPr lang="en-US" dirty="0"/>
                <a:t>Processing Layer</a:t>
              </a:r>
              <a:r>
                <a:rPr lang="fa-IR" dirty="0"/>
                <a:t>)</a:t>
              </a:r>
              <a:endParaRPr lang="en-US" dirty="0"/>
            </a:p>
          </p:txBody>
        </p:sp>
      </p:grpSp>
      <p:grpSp>
        <p:nvGrpSpPr>
          <p:cNvPr id="96" name="Group 95">
            <a:extLst>
              <a:ext uri="{FF2B5EF4-FFF2-40B4-BE49-F238E27FC236}">
                <a16:creationId xmlns:a16="http://schemas.microsoft.com/office/drawing/2014/main" id="{402CDD03-C5DA-9FF3-5826-2DD9F19691B3}"/>
              </a:ext>
            </a:extLst>
          </p:cNvPr>
          <p:cNvGrpSpPr/>
          <p:nvPr/>
        </p:nvGrpSpPr>
        <p:grpSpPr>
          <a:xfrm>
            <a:off x="10922494" y="-23620"/>
            <a:ext cx="12774040" cy="6962166"/>
            <a:chOff x="-33652" y="17844"/>
            <a:chExt cx="12774040" cy="6927690"/>
          </a:xfrm>
        </p:grpSpPr>
        <p:grpSp>
          <p:nvGrpSpPr>
            <p:cNvPr id="58" name="Group 57">
              <a:extLst>
                <a:ext uri="{FF2B5EF4-FFF2-40B4-BE49-F238E27FC236}">
                  <a16:creationId xmlns:a16="http://schemas.microsoft.com/office/drawing/2014/main" id="{DC9D2D77-79DA-33EA-BE11-8596F17EC067}"/>
                </a:ext>
              </a:extLst>
            </p:cNvPr>
            <p:cNvGrpSpPr/>
            <p:nvPr/>
          </p:nvGrpSpPr>
          <p:grpSpPr>
            <a:xfrm>
              <a:off x="0" y="17844"/>
              <a:ext cx="12740388" cy="6858000"/>
              <a:chOff x="12615311" y="0"/>
              <a:chExt cx="12740388" cy="6858000"/>
            </a:xfrm>
          </p:grpSpPr>
          <p:sp>
            <p:nvSpPr>
              <p:cNvPr id="54" name="Freeform: Shape 53">
                <a:extLst>
                  <a:ext uri="{FF2B5EF4-FFF2-40B4-BE49-F238E27FC236}">
                    <a16:creationId xmlns:a16="http://schemas.microsoft.com/office/drawing/2014/main" id="{7EE9C359-862F-BEF3-AE7B-C3F82687171A}"/>
                  </a:ext>
                </a:extLst>
              </p:cNvPr>
              <p:cNvSpPr/>
              <p:nvPr/>
            </p:nvSpPr>
            <p:spPr>
              <a:xfrm rot="16200000">
                <a:off x="12487360" y="4491887"/>
                <a:ext cx="914400" cy="658497"/>
              </a:xfrm>
              <a:custGeom>
                <a:avLst/>
                <a:gdLst/>
                <a:ahLst/>
                <a:cxnLst/>
                <a:rect l="l" t="t" r="r" b="b"/>
                <a:pathLst>
                  <a:path w="914400" h="658497">
                    <a:moveTo>
                      <a:pt x="629662" y="342565"/>
                    </a:moveTo>
                    <a:lnTo>
                      <a:pt x="429042" y="342565"/>
                    </a:lnTo>
                    <a:lnTo>
                      <a:pt x="429042" y="202965"/>
                    </a:lnTo>
                    <a:close/>
                    <a:moveTo>
                      <a:pt x="697528" y="341077"/>
                    </a:moveTo>
                    <a:lnTo>
                      <a:pt x="430233" y="154447"/>
                    </a:lnTo>
                    <a:lnTo>
                      <a:pt x="385286" y="154447"/>
                    </a:lnTo>
                    <a:lnTo>
                      <a:pt x="385286" y="341970"/>
                    </a:lnTo>
                    <a:lnTo>
                      <a:pt x="306705" y="341970"/>
                    </a:lnTo>
                    <a:lnTo>
                      <a:pt x="306705" y="391679"/>
                    </a:lnTo>
                    <a:lnTo>
                      <a:pt x="385286" y="391679"/>
                    </a:lnTo>
                    <a:lnTo>
                      <a:pt x="385286" y="444959"/>
                    </a:lnTo>
                    <a:lnTo>
                      <a:pt x="429042" y="444959"/>
                    </a:lnTo>
                    <a:lnTo>
                      <a:pt x="429042" y="391679"/>
                    </a:lnTo>
                    <a:lnTo>
                      <a:pt x="697528" y="391679"/>
                    </a:lnTo>
                    <a:close/>
                    <a:moveTo>
                      <a:pt x="914400" y="196911"/>
                    </a:moveTo>
                    <a:lnTo>
                      <a:pt x="914400" y="658497"/>
                    </a:lnTo>
                    <a:lnTo>
                      <a:pt x="0" y="658497"/>
                    </a:lnTo>
                    <a:lnTo>
                      <a:pt x="0" y="196911"/>
                    </a:lnTo>
                    <a:cubicBezTo>
                      <a:pt x="0" y="88161"/>
                      <a:pt x="88160" y="0"/>
                      <a:pt x="196910" y="0"/>
                    </a:cubicBezTo>
                    <a:lnTo>
                      <a:pt x="717490" y="1"/>
                    </a:lnTo>
                    <a:cubicBezTo>
                      <a:pt x="826240" y="1"/>
                      <a:pt x="914400" y="88161"/>
                      <a:pt x="914400" y="196911"/>
                    </a:cubicBezTo>
                    <a:close/>
                  </a:path>
                </a:pathLst>
              </a:custGeom>
              <a:solidFill>
                <a:srgbClr val="357320"/>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EBAA3B59-2C5F-3736-3606-36D2E1F9D17F}"/>
                  </a:ext>
                </a:extLst>
              </p:cNvPr>
              <p:cNvSpPr/>
              <p:nvPr/>
            </p:nvSpPr>
            <p:spPr>
              <a:xfrm>
                <a:off x="13166747" y="0"/>
                <a:ext cx="12188952" cy="6858000"/>
              </a:xfrm>
              <a:prstGeom prst="rect">
                <a:avLst/>
              </a:prstGeom>
              <a:gradFill flip="none" rotWithShape="1">
                <a:gsLst>
                  <a:gs pos="22000">
                    <a:srgbClr val="509E34"/>
                  </a:gs>
                  <a:gs pos="0">
                    <a:srgbClr val="459329"/>
                  </a:gs>
                  <a:gs pos="100000">
                    <a:schemeClr val="accent6">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TextBox 92">
              <a:extLst>
                <a:ext uri="{FF2B5EF4-FFF2-40B4-BE49-F238E27FC236}">
                  <a16:creationId xmlns:a16="http://schemas.microsoft.com/office/drawing/2014/main" id="{7009236B-BA04-F64A-0740-6AB01BEA3439}"/>
                </a:ext>
              </a:extLst>
            </p:cNvPr>
            <p:cNvSpPr txBox="1"/>
            <p:nvPr/>
          </p:nvSpPr>
          <p:spPr>
            <a:xfrm>
              <a:off x="2622579" y="513544"/>
              <a:ext cx="8973948" cy="584775"/>
            </a:xfrm>
            <a:prstGeom prst="rect">
              <a:avLst/>
            </a:prstGeom>
            <a:noFill/>
          </p:spPr>
          <p:txBody>
            <a:bodyPr wrap="square">
              <a:spAutoFit/>
            </a:bodyPr>
            <a:lstStyle>
              <a:defPPr>
                <a:defRPr lang="en-US"/>
              </a:defPPr>
              <a:lvl1pPr algn="r" rtl="1">
                <a:defRPr sz="3200"/>
              </a:lvl1pPr>
            </a:lstStyle>
            <a:p>
              <a:r>
                <a:rPr lang="fa-IR" dirty="0"/>
                <a:t>۴. لایه کاربرد (</a:t>
              </a:r>
              <a:r>
                <a:rPr lang="en-US" dirty="0"/>
                <a:t>(Application Layer</a:t>
              </a:r>
            </a:p>
          </p:txBody>
        </p:sp>
        <p:sp>
          <p:nvSpPr>
            <p:cNvPr id="95" name="TextBox 94">
              <a:extLst>
                <a:ext uri="{FF2B5EF4-FFF2-40B4-BE49-F238E27FC236}">
                  <a16:creationId xmlns:a16="http://schemas.microsoft.com/office/drawing/2014/main" id="{A895627D-52F6-6491-B465-73B0B40AC419}"/>
                </a:ext>
              </a:extLst>
            </p:cNvPr>
            <p:cNvSpPr txBox="1"/>
            <p:nvPr/>
          </p:nvSpPr>
          <p:spPr>
            <a:xfrm>
              <a:off x="1408385" y="1325242"/>
              <a:ext cx="9660059" cy="1569660"/>
            </a:xfrm>
            <a:prstGeom prst="rect">
              <a:avLst/>
            </a:prstGeom>
            <a:noFill/>
          </p:spPr>
          <p:txBody>
            <a:bodyPr wrap="square">
              <a:spAutoFit/>
            </a:bodyPr>
            <a:lstStyle>
              <a:defPPr>
                <a:defRPr lang="en-US"/>
              </a:defPPr>
              <a:lvl1pPr algn="r" rtl="1">
                <a:defRPr sz="2400"/>
              </a:lvl1pPr>
            </a:lstStyle>
            <a:p>
              <a:pPr algn="justLow"/>
              <a:r>
                <a:rPr lang="fa-IR" dirty="0"/>
                <a:t>این لایه تعامل مستقیم با کاربران نهایی را فراهم می‌کند و خدمات مبتنی بر داده‌های پردازش‌شده را ارائه می‌دهد. برنامه‌های موبایل، داشبوردهای مدیریتی و سیستم‌های هشداردهی در این لایه قرار دارند. برای مثال، در خانه‌های هوشمند، کاربران می‌توانند از طریق اپلیکیشن‌ها، سیستم‌های روشنایی و گرمایشی را کنترل کنند.</a:t>
              </a:r>
              <a:endParaRPr lang="en-US" dirty="0"/>
            </a:p>
          </p:txBody>
        </p:sp>
        <p:pic>
          <p:nvPicPr>
            <p:cNvPr id="2082" name="Picture 34" descr="IoT in Mobile Apps Development : How IoT is Affecting Mobile App Development">
              <a:extLst>
                <a:ext uri="{FF2B5EF4-FFF2-40B4-BE49-F238E27FC236}">
                  <a16:creationId xmlns:a16="http://schemas.microsoft.com/office/drawing/2014/main" id="{29A9032E-57AE-9FC4-4C94-A3AE47F58B30}"/>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9955" b="90045" l="9922" r="89948">
                          <a14:foregroundMark x1="56789" y1="90045" x2="50392" y2="89140"/>
                        </a14:backgroundRemoval>
                      </a14:imgEffect>
                    </a14:imgLayer>
                  </a14:imgProps>
                </a:ext>
                <a:ext uri="{28A0092B-C50C-407E-A947-70E740481C1C}">
                  <a14:useLocalDpi xmlns:a14="http://schemas.microsoft.com/office/drawing/2010/main" val="0"/>
                </a:ext>
              </a:extLst>
            </a:blip>
            <a:srcRect/>
            <a:stretch>
              <a:fillRect/>
            </a:stretch>
          </p:blipFill>
          <p:spPr bwMode="auto">
            <a:xfrm>
              <a:off x="-33652" y="2357723"/>
              <a:ext cx="72961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ow To Secure Your IoT Devices">
              <a:extLst>
                <a:ext uri="{FF2B5EF4-FFF2-40B4-BE49-F238E27FC236}">
                  <a16:creationId xmlns:a16="http://schemas.microsoft.com/office/drawing/2014/main" id="{FF598BC3-9D77-ED5C-AE13-8DCC4772796E}"/>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400" l="10000" r="90000">
                          <a14:foregroundMark x1="24300" y1="47000" x2="24700" y2="47467"/>
                          <a14:foregroundMark x1="59250" y1="90400" x2="52400" y2="89867"/>
                          <a14:foregroundMark x1="52400" y1="89867" x2="51750" y2="89267"/>
                          <a14:foregroundMark x1="38900" y1="37733" x2="33650" y2="38533"/>
                          <a14:foregroundMark x1="33650" y1="38533" x2="33350" y2="37067"/>
                          <a14:foregroundMark x1="34600" y1="35400" x2="34300" y2="40733"/>
                        </a14:backgroundRemoval>
                      </a14:imgEffect>
                    </a14:imgLayer>
                  </a14:imgProps>
                </a:ext>
                <a:ext uri="{28A0092B-C50C-407E-A947-70E740481C1C}">
                  <a14:useLocalDpi xmlns:a14="http://schemas.microsoft.com/office/drawing/2010/main" val="0"/>
                </a:ext>
              </a:extLst>
            </a:blip>
            <a:srcRect/>
            <a:stretch>
              <a:fillRect/>
            </a:stretch>
          </p:blipFill>
          <p:spPr bwMode="auto">
            <a:xfrm>
              <a:off x="4866201" y="1980027"/>
              <a:ext cx="6620676" cy="4965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30324A00-3110-F15A-D410-C30CFE9573C1}"/>
              </a:ext>
            </a:extLst>
          </p:cNvPr>
          <p:cNvGrpSpPr/>
          <p:nvPr/>
        </p:nvGrpSpPr>
        <p:grpSpPr>
          <a:xfrm>
            <a:off x="11343504" y="-6223"/>
            <a:ext cx="12806518" cy="7098682"/>
            <a:chOff x="97382" y="-28529"/>
            <a:chExt cx="12806518" cy="7098682"/>
          </a:xfrm>
        </p:grpSpPr>
        <p:grpSp>
          <p:nvGrpSpPr>
            <p:cNvPr id="56" name="Group 55">
              <a:extLst>
                <a:ext uri="{FF2B5EF4-FFF2-40B4-BE49-F238E27FC236}">
                  <a16:creationId xmlns:a16="http://schemas.microsoft.com/office/drawing/2014/main" id="{C29194E3-E6AC-A7CE-4BB7-64C38B7B2193}"/>
                </a:ext>
              </a:extLst>
            </p:cNvPr>
            <p:cNvGrpSpPr/>
            <p:nvPr/>
          </p:nvGrpSpPr>
          <p:grpSpPr>
            <a:xfrm>
              <a:off x="97382" y="-28529"/>
              <a:ext cx="12806518" cy="6858000"/>
              <a:chOff x="11123047" y="0"/>
              <a:chExt cx="12806518" cy="6858000"/>
            </a:xfrm>
          </p:grpSpPr>
          <p:sp>
            <p:nvSpPr>
              <p:cNvPr id="55" name="Freeform: Shape 54">
                <a:extLst>
                  <a:ext uri="{FF2B5EF4-FFF2-40B4-BE49-F238E27FC236}">
                    <a16:creationId xmlns:a16="http://schemas.microsoft.com/office/drawing/2014/main" id="{C2D99581-1A31-CE72-FF7C-6B25681AA887}"/>
                  </a:ext>
                </a:extLst>
              </p:cNvPr>
              <p:cNvSpPr/>
              <p:nvPr/>
            </p:nvSpPr>
            <p:spPr>
              <a:xfrm rot="16200000">
                <a:off x="10995096" y="5900338"/>
                <a:ext cx="914400" cy="658497"/>
              </a:xfrm>
              <a:custGeom>
                <a:avLst/>
                <a:gdLst/>
                <a:ahLst/>
                <a:cxnLst/>
                <a:rect l="l" t="t" r="r" b="b"/>
                <a:pathLst>
                  <a:path w="914400" h="658497">
                    <a:moveTo>
                      <a:pt x="695147" y="196882"/>
                    </a:moveTo>
                    <a:lnTo>
                      <a:pt x="487085" y="179915"/>
                    </a:lnTo>
                    <a:lnTo>
                      <a:pt x="487085" y="224862"/>
                    </a:lnTo>
                    <a:cubicBezTo>
                      <a:pt x="496412" y="232799"/>
                      <a:pt x="503705" y="242771"/>
                      <a:pt x="508963" y="254776"/>
                    </a:cubicBezTo>
                    <a:cubicBezTo>
                      <a:pt x="514222" y="266781"/>
                      <a:pt x="516851" y="282012"/>
                      <a:pt x="516851" y="300466"/>
                    </a:cubicBezTo>
                    <a:cubicBezTo>
                      <a:pt x="516851" y="325271"/>
                      <a:pt x="509955" y="344966"/>
                      <a:pt x="496164" y="359551"/>
                    </a:cubicBezTo>
                    <a:cubicBezTo>
                      <a:pt x="482373" y="374136"/>
                      <a:pt x="461090" y="381429"/>
                      <a:pt x="432317" y="381429"/>
                    </a:cubicBezTo>
                    <a:cubicBezTo>
                      <a:pt x="403146" y="381429"/>
                      <a:pt x="381120" y="374186"/>
                      <a:pt x="366237" y="359700"/>
                    </a:cubicBezTo>
                    <a:cubicBezTo>
                      <a:pt x="351354" y="345214"/>
                      <a:pt x="343913" y="324973"/>
                      <a:pt x="343913" y="298978"/>
                    </a:cubicBezTo>
                    <a:cubicBezTo>
                      <a:pt x="343913" y="274372"/>
                      <a:pt x="350064" y="254280"/>
                      <a:pt x="362368" y="238703"/>
                    </a:cubicBezTo>
                    <a:cubicBezTo>
                      <a:pt x="374671" y="223125"/>
                      <a:pt x="391439" y="215337"/>
                      <a:pt x="412671" y="215337"/>
                    </a:cubicBezTo>
                    <a:lnTo>
                      <a:pt x="412671" y="164437"/>
                    </a:lnTo>
                    <a:cubicBezTo>
                      <a:pt x="389256" y="164437"/>
                      <a:pt x="369263" y="170390"/>
                      <a:pt x="352694" y="182297"/>
                    </a:cubicBezTo>
                    <a:cubicBezTo>
                      <a:pt x="336124" y="194203"/>
                      <a:pt x="323424" y="210326"/>
                      <a:pt x="314594" y="230666"/>
                    </a:cubicBezTo>
                    <a:cubicBezTo>
                      <a:pt x="305763" y="251006"/>
                      <a:pt x="301348" y="273776"/>
                      <a:pt x="301348" y="298978"/>
                    </a:cubicBezTo>
                    <a:cubicBezTo>
                      <a:pt x="301348" y="325172"/>
                      <a:pt x="306358" y="348339"/>
                      <a:pt x="316380" y="368481"/>
                    </a:cubicBezTo>
                    <a:cubicBezTo>
                      <a:pt x="326401" y="388622"/>
                      <a:pt x="341135" y="404447"/>
                      <a:pt x="360582" y="415957"/>
                    </a:cubicBezTo>
                    <a:cubicBezTo>
                      <a:pt x="380028" y="427466"/>
                      <a:pt x="403940" y="433221"/>
                      <a:pt x="432317" y="433221"/>
                    </a:cubicBezTo>
                    <a:cubicBezTo>
                      <a:pt x="461487" y="433221"/>
                      <a:pt x="485399" y="427516"/>
                      <a:pt x="504052" y="416106"/>
                    </a:cubicBezTo>
                    <a:cubicBezTo>
                      <a:pt x="522705" y="404696"/>
                      <a:pt x="536496" y="389465"/>
                      <a:pt x="545426" y="370415"/>
                    </a:cubicBezTo>
                    <a:cubicBezTo>
                      <a:pt x="554356" y="351365"/>
                      <a:pt x="558821" y="330331"/>
                      <a:pt x="558821" y="307312"/>
                    </a:cubicBezTo>
                    <a:cubicBezTo>
                      <a:pt x="558821" y="286675"/>
                      <a:pt x="555745" y="269857"/>
                      <a:pt x="549593" y="256860"/>
                    </a:cubicBezTo>
                    <a:cubicBezTo>
                      <a:pt x="543442" y="243862"/>
                      <a:pt x="536199" y="233692"/>
                      <a:pt x="527864" y="226350"/>
                    </a:cubicBezTo>
                    <a:lnTo>
                      <a:pt x="650796" y="236768"/>
                    </a:lnTo>
                    <a:lnTo>
                      <a:pt x="650796" y="406432"/>
                    </a:lnTo>
                    <a:lnTo>
                      <a:pt x="695147" y="406432"/>
                    </a:lnTo>
                    <a:close/>
                    <a:moveTo>
                      <a:pt x="914400" y="216277"/>
                    </a:moveTo>
                    <a:lnTo>
                      <a:pt x="914400" y="658497"/>
                    </a:lnTo>
                    <a:lnTo>
                      <a:pt x="0" y="658497"/>
                    </a:lnTo>
                    <a:lnTo>
                      <a:pt x="0" y="216277"/>
                    </a:lnTo>
                    <a:cubicBezTo>
                      <a:pt x="0" y="96831"/>
                      <a:pt x="96830" y="0"/>
                      <a:pt x="216276" y="0"/>
                    </a:cubicBezTo>
                    <a:lnTo>
                      <a:pt x="698124" y="0"/>
                    </a:lnTo>
                    <a:cubicBezTo>
                      <a:pt x="817570" y="0"/>
                      <a:pt x="914400" y="96831"/>
                      <a:pt x="914400" y="216277"/>
                    </a:cubicBezTo>
                    <a:close/>
                  </a:path>
                </a:pathLst>
              </a:cu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DB9C05E6-C1C0-0ED2-409D-57512E8A21A6}"/>
                  </a:ext>
                </a:extLst>
              </p:cNvPr>
              <p:cNvSpPr/>
              <p:nvPr/>
            </p:nvSpPr>
            <p:spPr>
              <a:xfrm>
                <a:off x="11740613" y="0"/>
                <a:ext cx="12188952" cy="6858000"/>
              </a:xfrm>
              <a:prstGeom prst="rect">
                <a:avLst/>
              </a:prstGeom>
              <a:gradFill flip="none" rotWithShape="1">
                <a:gsLst>
                  <a:gs pos="0">
                    <a:srgbClr val="FFCC00"/>
                  </a:gs>
                  <a:gs pos="100000">
                    <a:srgbClr val="FFEDA3"/>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295B4E67-6551-9919-067C-1875671DF4B1}"/>
                </a:ext>
              </a:extLst>
            </p:cNvPr>
            <p:cNvSpPr txBox="1"/>
            <p:nvPr/>
          </p:nvSpPr>
          <p:spPr>
            <a:xfrm>
              <a:off x="3363486" y="513544"/>
              <a:ext cx="8690213" cy="584775"/>
            </a:xfrm>
            <a:prstGeom prst="rect">
              <a:avLst/>
            </a:prstGeom>
            <a:noFill/>
          </p:spPr>
          <p:txBody>
            <a:bodyPr wrap="square">
              <a:spAutoFit/>
            </a:bodyPr>
            <a:lstStyle>
              <a:defPPr>
                <a:defRPr lang="en-US"/>
              </a:defPPr>
              <a:lvl1pPr algn="r" rtl="1">
                <a:defRPr sz="3200"/>
              </a:lvl1pPr>
            </a:lstStyle>
            <a:p>
              <a:r>
                <a:rPr lang="fa-IR" dirty="0"/>
                <a:t>۵. لایه کسب‌وکار (</a:t>
              </a:r>
              <a:r>
                <a:rPr lang="en-US" dirty="0"/>
                <a:t>(Business Layer</a:t>
              </a:r>
            </a:p>
          </p:txBody>
        </p:sp>
        <p:sp>
          <p:nvSpPr>
            <p:cNvPr id="100" name="TextBox 99">
              <a:extLst>
                <a:ext uri="{FF2B5EF4-FFF2-40B4-BE49-F238E27FC236}">
                  <a16:creationId xmlns:a16="http://schemas.microsoft.com/office/drawing/2014/main" id="{875FEC69-841E-204A-E52F-34AC25C6C328}"/>
                </a:ext>
              </a:extLst>
            </p:cNvPr>
            <p:cNvSpPr txBox="1"/>
            <p:nvPr/>
          </p:nvSpPr>
          <p:spPr>
            <a:xfrm>
              <a:off x="1938200" y="1511060"/>
              <a:ext cx="9809459" cy="1569660"/>
            </a:xfrm>
            <a:prstGeom prst="rect">
              <a:avLst/>
            </a:prstGeom>
            <a:noFill/>
          </p:spPr>
          <p:txBody>
            <a:bodyPr wrap="square">
              <a:spAutoFit/>
            </a:bodyPr>
            <a:lstStyle>
              <a:defPPr>
                <a:defRPr lang="en-US"/>
              </a:defPPr>
              <a:lvl1pPr algn="r" rtl="1">
                <a:defRPr sz="2400"/>
              </a:lvl1pPr>
            </a:lstStyle>
            <a:p>
              <a:pPr algn="justLow"/>
              <a:r>
                <a:rPr lang="fa-IR" dirty="0"/>
                <a:t>این لایه استراتژی‌ها و تصمیم‌گیری‌های کلان را بر اساس داده‌های به‌دست‌آمده هدایت می‌کند. تحلیل روندها، بهینه‌سازی فرآیندها و توسعه مدل‌های کسب‌وکار جدید از وظایف این لایه است. در حوزه کشاورزی هوشمند، این لایه می‌تواند با تحلیل داده‌های محیطی، زمان مناسب برای کاشت یا برداشت را تعیین کند.</a:t>
              </a:r>
            </a:p>
          </p:txBody>
        </p:sp>
        <p:pic>
          <p:nvPicPr>
            <p:cNvPr id="2086" name="Picture 38" descr="Premium Vector | Business growth data analyst symbol">
              <a:extLst>
                <a:ext uri="{FF2B5EF4-FFF2-40B4-BE49-F238E27FC236}">
                  <a16:creationId xmlns:a16="http://schemas.microsoft.com/office/drawing/2014/main" id="{E1B20FF9-21C9-4F77-D2A9-14D35A4C52B4}"/>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foregroundMark x1="50000" y1="40698" x2="46645" y2="55233"/>
                          <a14:foregroundMark x1="46645" y1="55233" x2="56230" y2="66860"/>
                          <a14:foregroundMark x1="56230" y1="66860" x2="59265" y2="57171"/>
                          <a14:foregroundMark x1="59265" y1="57171" x2="53994" y2="44186"/>
                          <a14:foregroundMark x1="53994" y1="44186" x2="53355" y2="46705"/>
                          <a14:foregroundMark x1="55272" y1="41473" x2="47125" y2="40891"/>
                          <a14:foregroundMark x1="47125" y1="40891" x2="45687" y2="57946"/>
                          <a14:foregroundMark x1="45687" y1="57946" x2="53674" y2="67829"/>
                          <a14:foregroundMark x1="53674" y1="67829" x2="61981" y2="61240"/>
                          <a14:foregroundMark x1="61981" y1="61240" x2="59585" y2="48837"/>
                          <a14:foregroundMark x1="59585" y1="48837" x2="58307" y2="46124"/>
                          <a14:foregroundMark x1="47604" y1="60271" x2="35623" y2="69186"/>
                          <a14:foregroundMark x1="35623" y1="69186" x2="33866" y2="74031"/>
                          <a14:foregroundMark x1="38179" y1="50969" x2="39457" y2="53101"/>
                          <a14:foregroundMark x1="30671" y1="40310" x2="31629" y2="42248"/>
                          <a14:foregroundMark x1="48243" y1="29457" x2="49201" y2="30233"/>
                          <a14:foregroundMark x1="61661" y1="34302" x2="62939" y2="35659"/>
                          <a14:foregroundMark x1="72364" y1="35659" x2="74281" y2="36628"/>
                          <a14:foregroundMark x1="88978" y1="30233" x2="89457" y2="30233"/>
                          <a14:foregroundMark x1="69649" y1="36628" x2="68051" y2="38566"/>
                          <a14:foregroundMark x1="72684" y1="32558" x2="74601" y2="34690"/>
                          <a14:foregroundMark x1="34824" y1="34109" x2="35783" y2="36628"/>
                          <a14:foregroundMark x1="26038" y1="52907" x2="21725" y2="63566"/>
                          <a14:foregroundMark x1="21725" y1="63566" x2="14058" y2="58140"/>
                          <a14:foregroundMark x1="14058" y1="58140" x2="22045" y2="47868"/>
                          <a14:foregroundMark x1="22045" y1="47868" x2="23962"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942085" y="2155253"/>
              <a:ext cx="5962650" cy="491490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Data analyst - Free computer icons">
              <a:extLst>
                <a:ext uri="{FF2B5EF4-FFF2-40B4-BE49-F238E27FC236}">
                  <a16:creationId xmlns:a16="http://schemas.microsoft.com/office/drawing/2014/main" id="{C23A9A43-24BC-DFC8-5733-0B458961796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08592" y="3210447"/>
              <a:ext cx="3205018" cy="32050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4059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35000">
              <a:srgbClr val="F5E6C7"/>
            </a:gs>
            <a:gs pos="100000">
              <a:srgbClr val="F1D59D"/>
            </a:gs>
            <a:gs pos="0">
              <a:srgbClr val="F8F6F0"/>
            </a:gs>
          </a:gsLst>
          <a:path path="circle">
            <a:fillToRect l="100000" b="100000"/>
          </a:path>
          <a:tileRect t="-100000" r="-100000"/>
        </a:gradFill>
        <a:effectLst/>
      </p:bgPr>
    </p:bg>
    <p:spTree>
      <p:nvGrpSpPr>
        <p:cNvPr id="1" name="">
          <a:extLst>
            <a:ext uri="{FF2B5EF4-FFF2-40B4-BE49-F238E27FC236}">
              <a16:creationId xmlns:a16="http://schemas.microsoft.com/office/drawing/2014/main" id="{04DEBBB7-382C-F958-6696-40F97AAE7EAD}"/>
            </a:ext>
          </a:extLst>
        </p:cNvPr>
        <p:cNvGrpSpPr/>
        <p:nvPr/>
      </p:nvGrpSpPr>
      <p:grpSpPr>
        <a:xfrm>
          <a:off x="0" y="0"/>
          <a:ext cx="0" cy="0"/>
          <a:chOff x="0" y="0"/>
          <a:chExt cx="0" cy="0"/>
        </a:xfrm>
      </p:grpSpPr>
      <p:grpSp>
        <p:nvGrpSpPr>
          <p:cNvPr id="87" name="Group 86">
            <a:extLst>
              <a:ext uri="{FF2B5EF4-FFF2-40B4-BE49-F238E27FC236}">
                <a16:creationId xmlns:a16="http://schemas.microsoft.com/office/drawing/2014/main" id="{5C8F1A72-C965-30CB-9080-4FD1312603E8}"/>
              </a:ext>
            </a:extLst>
          </p:cNvPr>
          <p:cNvGrpSpPr/>
          <p:nvPr/>
        </p:nvGrpSpPr>
        <p:grpSpPr>
          <a:xfrm>
            <a:off x="-653101" y="-29843"/>
            <a:ext cx="12822986" cy="7122302"/>
            <a:chOff x="-582473" y="-8529"/>
            <a:chExt cx="12822986" cy="7067465"/>
          </a:xfrm>
        </p:grpSpPr>
        <p:sp>
          <p:nvSpPr>
            <p:cNvPr id="11" name="Rectangle 10">
              <a:extLst>
                <a:ext uri="{FF2B5EF4-FFF2-40B4-BE49-F238E27FC236}">
                  <a16:creationId xmlns:a16="http://schemas.microsoft.com/office/drawing/2014/main" id="{0DA01712-8EB6-5621-14F8-D39E4CD4211F}"/>
                </a:ext>
              </a:extLst>
            </p:cNvPr>
            <p:cNvSpPr/>
            <p:nvPr/>
          </p:nvSpPr>
          <p:spPr>
            <a:xfrm>
              <a:off x="51561" y="-8529"/>
              <a:ext cx="12188952" cy="68580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3B07AD63-4FE2-0BB0-C737-A00C12C4925B}"/>
                </a:ext>
              </a:extLst>
            </p:cNvPr>
            <p:cNvSpPr/>
            <p:nvPr/>
          </p:nvSpPr>
          <p:spPr>
            <a:xfrm rot="16200000">
              <a:off x="-710426" y="258003"/>
              <a:ext cx="914400" cy="658494"/>
            </a:xfrm>
            <a:custGeom>
              <a:avLst/>
              <a:gdLst/>
              <a:ahLst/>
              <a:cxnLst/>
              <a:rect l="l" t="t" r="r" b="b"/>
              <a:pathLst>
                <a:path w="914400" h="658494">
                  <a:moveTo>
                    <a:pt x="654934" y="348468"/>
                  </a:moveTo>
                  <a:cubicBezTo>
                    <a:pt x="646203" y="342317"/>
                    <a:pt x="637075" y="333833"/>
                    <a:pt x="627550" y="323019"/>
                  </a:cubicBezTo>
                  <a:cubicBezTo>
                    <a:pt x="618025" y="312204"/>
                    <a:pt x="609591" y="299702"/>
                    <a:pt x="602249" y="285514"/>
                  </a:cubicBezTo>
                  <a:cubicBezTo>
                    <a:pt x="594907" y="271326"/>
                    <a:pt x="589847" y="255996"/>
                    <a:pt x="587069" y="239526"/>
                  </a:cubicBezTo>
                  <a:lnTo>
                    <a:pt x="540039" y="239526"/>
                  </a:lnTo>
                  <a:cubicBezTo>
                    <a:pt x="542420" y="256195"/>
                    <a:pt x="546290" y="271276"/>
                    <a:pt x="551647" y="284770"/>
                  </a:cubicBezTo>
                  <a:cubicBezTo>
                    <a:pt x="557005" y="298264"/>
                    <a:pt x="563107" y="309922"/>
                    <a:pt x="569953" y="319744"/>
                  </a:cubicBezTo>
                  <a:cubicBezTo>
                    <a:pt x="576799" y="329567"/>
                    <a:pt x="583894" y="337157"/>
                    <a:pt x="591236" y="342515"/>
                  </a:cubicBezTo>
                  <a:lnTo>
                    <a:pt x="265005" y="342515"/>
                  </a:lnTo>
                  <a:lnTo>
                    <a:pt x="265005" y="394605"/>
                  </a:lnTo>
                  <a:lnTo>
                    <a:pt x="654934" y="394605"/>
                  </a:lnTo>
                  <a:close/>
                  <a:moveTo>
                    <a:pt x="914400" y="216276"/>
                  </a:moveTo>
                  <a:lnTo>
                    <a:pt x="914400" y="658494"/>
                  </a:lnTo>
                  <a:lnTo>
                    <a:pt x="0" y="658494"/>
                  </a:lnTo>
                  <a:lnTo>
                    <a:pt x="0" y="216276"/>
                  </a:lnTo>
                  <a:cubicBezTo>
                    <a:pt x="0" y="96830"/>
                    <a:pt x="96830" y="0"/>
                    <a:pt x="216276" y="0"/>
                  </a:cubicBezTo>
                  <a:lnTo>
                    <a:pt x="698124" y="0"/>
                  </a:lnTo>
                  <a:cubicBezTo>
                    <a:pt x="817570" y="0"/>
                    <a:pt x="914400" y="96830"/>
                    <a:pt x="914400" y="216276"/>
                  </a:cubicBezTo>
                  <a:close/>
                </a:path>
              </a:pathLst>
            </a:custGeom>
            <a:solidFill>
              <a:srgbClr val="0A6B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TextBox 61">
              <a:extLst>
                <a:ext uri="{FF2B5EF4-FFF2-40B4-BE49-F238E27FC236}">
                  <a16:creationId xmlns:a16="http://schemas.microsoft.com/office/drawing/2014/main" id="{7F4FD527-DF4C-0BE8-0264-5D1603D30BA8}"/>
                </a:ext>
              </a:extLst>
            </p:cNvPr>
            <p:cNvSpPr txBox="1"/>
            <p:nvPr/>
          </p:nvSpPr>
          <p:spPr>
            <a:xfrm>
              <a:off x="3866937" y="721190"/>
              <a:ext cx="6080906" cy="584775"/>
            </a:xfrm>
            <a:prstGeom prst="rect">
              <a:avLst/>
            </a:prstGeom>
            <a:noFill/>
          </p:spPr>
          <p:txBody>
            <a:bodyPr wrap="square">
              <a:spAutoFit/>
            </a:bodyPr>
            <a:lstStyle/>
            <a:p>
              <a:pPr algn="r" rtl="1"/>
              <a:r>
                <a:rPr lang="fa-IR" sz="3200" dirty="0"/>
                <a:t>۱. لایه ادراک (</a:t>
              </a:r>
              <a:r>
                <a:rPr lang="en-US" sz="3200" dirty="0"/>
                <a:t>Perception Layer</a:t>
              </a:r>
              <a:r>
                <a:rPr lang="fa-IR" sz="3200" dirty="0"/>
                <a:t>)</a:t>
              </a:r>
              <a:endParaRPr lang="en-US" sz="3200" dirty="0"/>
            </a:p>
          </p:txBody>
        </p:sp>
        <p:sp>
          <p:nvSpPr>
            <p:cNvPr id="64" name="TextBox 63">
              <a:extLst>
                <a:ext uri="{FF2B5EF4-FFF2-40B4-BE49-F238E27FC236}">
                  <a16:creationId xmlns:a16="http://schemas.microsoft.com/office/drawing/2014/main" id="{25A03B16-5957-5339-8123-D9604D344D5F}"/>
                </a:ext>
              </a:extLst>
            </p:cNvPr>
            <p:cNvSpPr txBox="1"/>
            <p:nvPr/>
          </p:nvSpPr>
          <p:spPr>
            <a:xfrm>
              <a:off x="904291" y="1519631"/>
              <a:ext cx="8354009" cy="1938992"/>
            </a:xfrm>
            <a:prstGeom prst="rect">
              <a:avLst/>
            </a:prstGeom>
            <a:noFill/>
          </p:spPr>
          <p:txBody>
            <a:bodyPr wrap="square">
              <a:spAutoFit/>
            </a:bodyPr>
            <a:lstStyle/>
            <a:p>
              <a:pPr algn="justLow" rtl="1"/>
              <a:r>
                <a:rPr lang="en-US" sz="2400" dirty="0"/>
                <a:t>  </a:t>
              </a:r>
              <a:r>
                <a:rPr lang="fa-IR" sz="2400" dirty="0"/>
                <a:t>این لایه به‌عنوان پایه‌ای‌ترین سطح در معماری </a:t>
              </a:r>
              <a:r>
                <a:rPr lang="en-US" sz="2400" dirty="0"/>
                <a:t>IoT، </a:t>
              </a:r>
              <a:r>
                <a:rPr lang="fa-IR" sz="2400" dirty="0"/>
                <a:t>مسئول جمع‌آوری داده‌ها از محیط فیزیکی است.</a:t>
              </a:r>
            </a:p>
            <a:p>
              <a:pPr algn="justLow" rtl="1"/>
              <a:r>
                <a:rPr lang="fa-IR" sz="2400" dirty="0"/>
                <a:t> </a:t>
              </a:r>
              <a:r>
                <a:rPr lang="en-US" sz="2400" dirty="0"/>
                <a:t> </a:t>
              </a:r>
              <a:r>
                <a:rPr lang="fa-IR" sz="2400" dirty="0"/>
                <a:t>سنسورها، دوربین‌ها، </a:t>
              </a:r>
              <a:r>
                <a:rPr lang="en-US" sz="2400" dirty="0"/>
                <a:t>RFID</a:t>
              </a:r>
              <a:r>
                <a:rPr lang="fa-IR" sz="2400" dirty="0"/>
                <a:t>ها و سایر دستگاه‌های جمع‌آوری اطلاعات در این لایه قرار دارند. هدف اصلی این لایه، تبدیل اطلاعات فیزیکی به سیگنال‌های دیجیتال قابل پردازش است. </a:t>
              </a:r>
              <a:endParaRPr lang="en-US" sz="2400" dirty="0"/>
            </a:p>
          </p:txBody>
        </p:sp>
        <p:pic>
          <p:nvPicPr>
            <p:cNvPr id="2050" name="Picture 2" descr="What is RFID?">
              <a:extLst>
                <a:ext uri="{FF2B5EF4-FFF2-40B4-BE49-F238E27FC236}">
                  <a16:creationId xmlns:a16="http://schemas.microsoft.com/office/drawing/2014/main" id="{B1267839-4DEB-79F4-B4C6-554F1EDDB6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19529">
              <a:off x="-191868" y="3633583"/>
              <a:ext cx="4563446" cy="2806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ght Sensor Definition, Types and Applications - Renke">
              <a:extLst>
                <a:ext uri="{FF2B5EF4-FFF2-40B4-BE49-F238E27FC236}">
                  <a16:creationId xmlns:a16="http://schemas.microsoft.com/office/drawing/2014/main" id="{70C90C88-9197-3AA7-6FB0-08F9276A69A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7500" y1="38000" x2="18750" y2="28750"/>
                          <a14:foregroundMark x1="18750" y1="28750" x2="32000" y2="30750"/>
                          <a14:foregroundMark x1="32000" y1="30750" x2="32500" y2="32750"/>
                          <a14:foregroundMark x1="69250" y1="49750" x2="69750" y2="55500"/>
                          <a14:foregroundMark x1="69750" y1="63500" x2="66500" y2="70500"/>
                          <a14:foregroundMark x1="80500" y1="60750" x2="65500" y2="75500"/>
                          <a14:foregroundMark x1="82500" y1="61750" x2="65500" y2="78000"/>
                          <a14:foregroundMark x1="75500" y1="72000" x2="82750" y2="77000"/>
                          <a14:foregroundMark x1="82500" y1="61750" x2="79000" y2="76750"/>
                          <a14:foregroundMark x1="79000" y1="76750" x2="77500" y2="79500"/>
                          <a14:foregroundMark x1="82250" y1="62000" x2="80750" y2="75500"/>
                          <a14:foregroundMark x1="80750" y1="75500" x2="80250" y2="76000"/>
                          <a14:foregroundMark x1="89750" y1="67000" x2="84250" y2="64750"/>
                          <a14:foregroundMark x1="87250" y1="68500" x2="82750" y2="73000"/>
                          <a14:foregroundMark x1="85250" y1="64500" x2="85250" y2="64500"/>
                          <a14:foregroundMark x1="84750" y1="63750" x2="84750" y2="63750"/>
                          <a14:foregroundMark x1="84250" y1="63000" x2="84250" y2="63000"/>
                          <a14:foregroundMark x1="83750" y1="62750" x2="83750" y2="62750"/>
                        </a14:backgroundRemoval>
                      </a14:imgEffect>
                    </a14:imgLayer>
                  </a14:imgProps>
                </a:ext>
                <a:ext uri="{28A0092B-C50C-407E-A947-70E740481C1C}">
                  <a14:useLocalDpi xmlns:a14="http://schemas.microsoft.com/office/drawing/2010/main" val="0"/>
                </a:ext>
              </a:extLst>
            </a:blip>
            <a:srcRect/>
            <a:stretch>
              <a:fillRect/>
            </a:stretch>
          </p:blipFill>
          <p:spPr bwMode="auto">
            <a:xfrm rot="2194324">
              <a:off x="4611933" y="3221986"/>
              <a:ext cx="3529593" cy="3529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und Sensor Module - ADIY">
              <a:extLst>
                <a:ext uri="{FF2B5EF4-FFF2-40B4-BE49-F238E27FC236}">
                  <a16:creationId xmlns:a16="http://schemas.microsoft.com/office/drawing/2014/main" id="{36F2595D-B0CF-3210-52A0-B217FBFC7D9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97728">
              <a:off x="6462560" y="3127841"/>
              <a:ext cx="3931095" cy="39310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ultrasonic sensor? How to use ultrasonic sensor? (2020)">
              <a:extLst>
                <a:ext uri="{FF2B5EF4-FFF2-40B4-BE49-F238E27FC236}">
                  <a16:creationId xmlns:a16="http://schemas.microsoft.com/office/drawing/2014/main" id="{272CE212-4A16-30BF-5932-1D018D25AE9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000" b="89778" l="9778" r="89778">
                          <a14:foregroundMark x1="47556" y1="19556" x2="69778" y2="9333"/>
                          <a14:foregroundMark x1="69778" y1="9333" x2="73778" y2="24889"/>
                          <a14:foregroundMark x1="75111" y1="19111" x2="75111" y2="19111"/>
                          <a14:foregroundMark x1="81333" y1="18667" x2="80444" y2="16889"/>
                          <a14:foregroundMark x1="79111" y1="15556" x2="79111" y2="15556"/>
                          <a14:foregroundMark x1="78667" y1="14222" x2="76000" y2="12444"/>
                          <a14:foregroundMark x1="75556" y1="12000" x2="72444" y2="10222"/>
                          <a14:foregroundMark x1="72444" y1="10222" x2="70222" y2="9778"/>
                          <a14:foregroundMark x1="69778" y1="9778" x2="66222" y2="9778"/>
                          <a14:foregroundMark x1="64444" y1="9778" x2="61778" y2="9778"/>
                          <a14:foregroundMark x1="60889" y1="9778" x2="58222" y2="9778"/>
                          <a14:foregroundMark x1="63556" y1="8000" x2="63556" y2="8000"/>
                          <a14:foregroundMark x1="63556" y1="8000" x2="63556" y2="8000"/>
                          <a14:foregroundMark x1="63556" y1="8000" x2="63556" y2="8000"/>
                          <a14:foregroundMark x1="61333" y1="8444" x2="59556" y2="8889"/>
                          <a14:foregroundMark x1="59556" y1="8889" x2="57778" y2="8889"/>
                          <a14:foregroundMark x1="57333" y1="9778" x2="54667" y2="12000"/>
                          <a14:foregroundMark x1="53778" y1="13333" x2="53778" y2="13333"/>
                          <a14:foregroundMark x1="52000" y1="15111" x2="50222" y2="16889"/>
                          <a14:foregroundMark x1="47556" y1="18667" x2="47556" y2="18667"/>
                          <a14:foregroundMark x1="48444" y1="15111" x2="50667" y2="13333"/>
                          <a14:foregroundMark x1="52444" y1="12444" x2="56444" y2="10222"/>
                          <a14:foregroundMark x1="59111" y1="8889" x2="63111" y2="8889"/>
                          <a14:foregroundMark x1="64889" y1="8889" x2="64889" y2="8889"/>
                          <a14:foregroundMark x1="68444" y1="8889" x2="68444" y2="8889"/>
                          <a14:foregroundMark x1="41333" y1="46222" x2="40000" y2="42667"/>
                          <a14:foregroundMark x1="39556" y1="41778" x2="39556" y2="41778"/>
                          <a14:foregroundMark x1="37778" y1="40889" x2="37778" y2="40889"/>
                          <a14:foregroundMark x1="36444" y1="40000" x2="32444" y2="40000"/>
                          <a14:foregroundMark x1="32444" y1="40000" x2="29333" y2="40000"/>
                          <a14:foregroundMark x1="26222" y1="41778" x2="26222" y2="41778"/>
                          <a14:foregroundMark x1="21778" y1="45333" x2="19111" y2="47111"/>
                          <a14:foregroundMark x1="16889" y1="48889" x2="15556" y2="50667"/>
                          <a14:foregroundMark x1="15111" y1="53333" x2="15111" y2="56444"/>
                          <a14:foregroundMark x1="15111" y1="58222" x2="14667" y2="56444"/>
                          <a14:foregroundMark x1="19111" y1="47111" x2="23556" y2="43556"/>
                          <a14:foregroundMark x1="25333" y1="41778" x2="32444" y2="41778"/>
                          <a14:foregroundMark x1="36444" y1="41778" x2="40000"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112434" y="3843360"/>
              <a:ext cx="2500058" cy="2500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7E81D7E6-E7C2-28D5-6480-A9697599C66B}"/>
              </a:ext>
            </a:extLst>
          </p:cNvPr>
          <p:cNvGrpSpPr/>
          <p:nvPr/>
        </p:nvGrpSpPr>
        <p:grpSpPr>
          <a:xfrm>
            <a:off x="142192" y="-21352"/>
            <a:ext cx="12820159" cy="6887592"/>
            <a:chOff x="97382" y="15821"/>
            <a:chExt cx="12820159" cy="6858000"/>
          </a:xfrm>
        </p:grpSpPr>
        <p:grpSp>
          <p:nvGrpSpPr>
            <p:cNvPr id="59" name="Group 58">
              <a:extLst>
                <a:ext uri="{FF2B5EF4-FFF2-40B4-BE49-F238E27FC236}">
                  <a16:creationId xmlns:a16="http://schemas.microsoft.com/office/drawing/2014/main" id="{5C5C14BD-E473-9B12-DEB7-2E8610F7C19B}"/>
                </a:ext>
              </a:extLst>
            </p:cNvPr>
            <p:cNvGrpSpPr/>
            <p:nvPr/>
          </p:nvGrpSpPr>
          <p:grpSpPr>
            <a:xfrm>
              <a:off x="97382" y="15821"/>
              <a:ext cx="12820159" cy="6858000"/>
              <a:chOff x="10396339" y="0"/>
              <a:chExt cx="12820159" cy="6858000"/>
            </a:xfrm>
          </p:grpSpPr>
          <p:sp>
            <p:nvSpPr>
              <p:cNvPr id="52" name="Freeform: Shape 51">
                <a:extLst>
                  <a:ext uri="{FF2B5EF4-FFF2-40B4-BE49-F238E27FC236}">
                    <a16:creationId xmlns:a16="http://schemas.microsoft.com/office/drawing/2014/main" id="{EB3C1C0B-49E6-8421-5912-AAF7D8A1BA6B}"/>
                  </a:ext>
                </a:extLst>
              </p:cNvPr>
              <p:cNvSpPr/>
              <p:nvPr/>
            </p:nvSpPr>
            <p:spPr>
              <a:xfrm rot="16200000">
                <a:off x="10268386" y="1674984"/>
                <a:ext cx="914400" cy="658494"/>
              </a:xfrm>
              <a:custGeom>
                <a:avLst/>
                <a:gdLst/>
                <a:ahLst/>
                <a:cxnLst/>
                <a:rect l="l" t="t" r="r" b="b"/>
                <a:pathLst>
                  <a:path w="914400" h="658494">
                    <a:moveTo>
                      <a:pt x="658506" y="381559"/>
                    </a:moveTo>
                    <a:cubicBezTo>
                      <a:pt x="658506" y="353380"/>
                      <a:pt x="653545" y="329816"/>
                      <a:pt x="643623" y="310865"/>
                    </a:cubicBezTo>
                    <a:cubicBezTo>
                      <a:pt x="633701" y="291914"/>
                      <a:pt x="619712" y="277726"/>
                      <a:pt x="601654" y="268300"/>
                    </a:cubicBezTo>
                    <a:cubicBezTo>
                      <a:pt x="583596" y="258875"/>
                      <a:pt x="562462" y="254162"/>
                      <a:pt x="538253" y="254162"/>
                    </a:cubicBezTo>
                    <a:lnTo>
                      <a:pt x="538253" y="303870"/>
                    </a:lnTo>
                    <a:cubicBezTo>
                      <a:pt x="560081" y="303870"/>
                      <a:pt x="578189" y="309873"/>
                      <a:pt x="592575" y="321879"/>
                    </a:cubicBezTo>
                    <a:cubicBezTo>
                      <a:pt x="606962" y="333884"/>
                      <a:pt x="614155" y="353777"/>
                      <a:pt x="614155" y="381559"/>
                    </a:cubicBezTo>
                    <a:cubicBezTo>
                      <a:pt x="614155" y="406165"/>
                      <a:pt x="607656" y="423875"/>
                      <a:pt x="594659" y="434690"/>
                    </a:cubicBezTo>
                    <a:cubicBezTo>
                      <a:pt x="581661" y="445505"/>
                      <a:pt x="565042" y="450912"/>
                      <a:pt x="544801" y="450912"/>
                    </a:cubicBezTo>
                    <a:cubicBezTo>
                      <a:pt x="525354" y="450912"/>
                      <a:pt x="506800" y="445555"/>
                      <a:pt x="489140" y="434839"/>
                    </a:cubicBezTo>
                    <a:cubicBezTo>
                      <a:pt x="471479" y="424123"/>
                      <a:pt x="451833" y="406859"/>
                      <a:pt x="430204" y="383047"/>
                    </a:cubicBezTo>
                    <a:lnTo>
                      <a:pt x="304295" y="245232"/>
                    </a:lnTo>
                    <a:lnTo>
                      <a:pt x="265005" y="245232"/>
                    </a:lnTo>
                    <a:lnTo>
                      <a:pt x="265005" y="514016"/>
                    </a:lnTo>
                    <a:lnTo>
                      <a:pt x="309058" y="514016"/>
                    </a:lnTo>
                    <a:lnTo>
                      <a:pt x="309058" y="313098"/>
                    </a:lnTo>
                    <a:lnTo>
                      <a:pt x="400736" y="415194"/>
                    </a:lnTo>
                    <a:cubicBezTo>
                      <a:pt x="415222" y="431267"/>
                      <a:pt x="429807" y="445952"/>
                      <a:pt x="444491" y="459247"/>
                    </a:cubicBezTo>
                    <a:cubicBezTo>
                      <a:pt x="459175" y="472542"/>
                      <a:pt x="474852" y="483109"/>
                      <a:pt x="491521" y="490947"/>
                    </a:cubicBezTo>
                    <a:cubicBezTo>
                      <a:pt x="508190" y="498786"/>
                      <a:pt x="526644" y="502705"/>
                      <a:pt x="546885" y="502705"/>
                    </a:cubicBezTo>
                    <a:cubicBezTo>
                      <a:pt x="569507" y="502705"/>
                      <a:pt x="589152" y="497992"/>
                      <a:pt x="605821" y="488566"/>
                    </a:cubicBezTo>
                    <a:cubicBezTo>
                      <a:pt x="622490" y="479140"/>
                      <a:pt x="635438" y="465398"/>
                      <a:pt x="644665" y="447341"/>
                    </a:cubicBezTo>
                    <a:cubicBezTo>
                      <a:pt x="653892" y="429283"/>
                      <a:pt x="658506" y="407355"/>
                      <a:pt x="658506" y="381559"/>
                    </a:cubicBezTo>
                    <a:close/>
                    <a:moveTo>
                      <a:pt x="914400" y="206590"/>
                    </a:moveTo>
                    <a:lnTo>
                      <a:pt x="914400" y="658494"/>
                    </a:lnTo>
                    <a:lnTo>
                      <a:pt x="0" y="658494"/>
                    </a:lnTo>
                    <a:lnTo>
                      <a:pt x="0" y="206590"/>
                    </a:lnTo>
                    <a:cubicBezTo>
                      <a:pt x="0" y="92492"/>
                      <a:pt x="92493" y="0"/>
                      <a:pt x="206590" y="0"/>
                    </a:cubicBezTo>
                    <a:lnTo>
                      <a:pt x="707810" y="0"/>
                    </a:lnTo>
                    <a:cubicBezTo>
                      <a:pt x="821907" y="0"/>
                      <a:pt x="914400" y="92492"/>
                      <a:pt x="914400" y="206590"/>
                    </a:cubicBezTo>
                    <a:close/>
                  </a:path>
                </a:pathLst>
              </a:custGeom>
              <a:solidFill>
                <a:srgbClr val="9B04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justLow"/>
                <a:endParaRPr lang="en-US"/>
              </a:p>
            </p:txBody>
          </p:sp>
          <p:sp>
            <p:nvSpPr>
              <p:cNvPr id="17" name="Rectangle 16">
                <a:extLst>
                  <a:ext uri="{FF2B5EF4-FFF2-40B4-BE49-F238E27FC236}">
                    <a16:creationId xmlns:a16="http://schemas.microsoft.com/office/drawing/2014/main" id="{22095C43-980D-666E-22BF-23A9ECA7947B}"/>
                  </a:ext>
                </a:extLst>
              </p:cNvPr>
              <p:cNvSpPr/>
              <p:nvPr/>
            </p:nvSpPr>
            <p:spPr>
              <a:xfrm>
                <a:off x="11027546" y="0"/>
                <a:ext cx="12188952" cy="6858000"/>
              </a:xfrm>
              <a:prstGeom prst="rect">
                <a:avLst/>
              </a:prstGeom>
              <a:gradFill flip="none" rotWithShape="1">
                <a:gsLst>
                  <a:gs pos="0">
                    <a:srgbClr val="9900FF"/>
                  </a:gs>
                  <a:gs pos="38000">
                    <a:srgbClr val="B13DFF"/>
                  </a:gs>
                  <a:gs pos="100000">
                    <a:srgbClr val="E3B9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Low"/>
                <a:endParaRPr lang="en-US" dirty="0"/>
              </a:p>
            </p:txBody>
          </p:sp>
        </p:grpSp>
        <p:sp>
          <p:nvSpPr>
            <p:cNvPr id="69" name="TextBox 68">
              <a:extLst>
                <a:ext uri="{FF2B5EF4-FFF2-40B4-BE49-F238E27FC236}">
                  <a16:creationId xmlns:a16="http://schemas.microsoft.com/office/drawing/2014/main" id="{935EE115-EC3D-1EB0-D770-F43EE0B5895F}"/>
                </a:ext>
              </a:extLst>
            </p:cNvPr>
            <p:cNvSpPr txBox="1"/>
            <p:nvPr/>
          </p:nvSpPr>
          <p:spPr>
            <a:xfrm>
              <a:off x="3941499" y="518263"/>
              <a:ext cx="6264612" cy="584775"/>
            </a:xfrm>
            <a:prstGeom prst="rect">
              <a:avLst/>
            </a:prstGeom>
            <a:noFill/>
          </p:spPr>
          <p:txBody>
            <a:bodyPr wrap="square">
              <a:spAutoFit/>
            </a:bodyPr>
            <a:lstStyle>
              <a:defPPr>
                <a:defRPr lang="en-US"/>
              </a:defPPr>
              <a:lvl1pPr algn="r" rtl="1">
                <a:defRPr sz="3200"/>
              </a:lvl1pPr>
            </a:lstStyle>
            <a:p>
              <a:pPr marL="177800" indent="-177800"/>
              <a:r>
                <a:rPr lang="fa-IR" dirty="0"/>
                <a:t>۲. لایه شبکه (</a:t>
              </a:r>
              <a:r>
                <a:rPr lang="en-US" dirty="0"/>
                <a:t>(Network Layer</a:t>
              </a:r>
            </a:p>
          </p:txBody>
        </p:sp>
        <p:sp>
          <p:nvSpPr>
            <p:cNvPr id="71" name="TextBox 70">
              <a:extLst>
                <a:ext uri="{FF2B5EF4-FFF2-40B4-BE49-F238E27FC236}">
                  <a16:creationId xmlns:a16="http://schemas.microsoft.com/office/drawing/2014/main" id="{47009753-B21C-F3A4-985E-20987834864C}"/>
                </a:ext>
              </a:extLst>
            </p:cNvPr>
            <p:cNvSpPr txBox="1"/>
            <p:nvPr/>
          </p:nvSpPr>
          <p:spPr>
            <a:xfrm>
              <a:off x="1581319" y="1543981"/>
              <a:ext cx="8438982" cy="2308324"/>
            </a:xfrm>
            <a:prstGeom prst="rect">
              <a:avLst/>
            </a:prstGeom>
            <a:noFill/>
          </p:spPr>
          <p:txBody>
            <a:bodyPr wrap="square">
              <a:spAutoFit/>
            </a:bodyPr>
            <a:lstStyle>
              <a:defPPr>
                <a:defRPr lang="en-US"/>
              </a:defPPr>
              <a:lvl1pPr algn="r" rtl="1">
                <a:defRPr sz="2400"/>
              </a:lvl1pPr>
            </a:lstStyle>
            <a:p>
              <a:pPr algn="justLow"/>
              <a:r>
                <a:rPr lang="en-US" dirty="0"/>
                <a:t>   </a:t>
              </a:r>
              <a:r>
                <a:rPr lang="fa-IR" dirty="0"/>
                <a:t>پس از جمع‌آوری داده‌ها، این لایه وظیفه انتقال اطلاعات به مراکز پردازش را بر عهده دارد. استفاده از فناوری‌های ارتباطی مانند </a:t>
              </a:r>
              <a:r>
                <a:rPr lang="en-US" dirty="0"/>
                <a:t> Wi-Fi، </a:t>
              </a:r>
              <a:r>
                <a:rPr lang="fa-IR" dirty="0"/>
                <a:t>بلوتوث</a:t>
              </a:r>
              <a:r>
                <a:rPr lang="en-US" dirty="0"/>
                <a:t> </a:t>
              </a:r>
              <a:r>
                <a:rPr lang="fa-IR" dirty="0"/>
                <a:t>، </a:t>
              </a:r>
              <a:r>
                <a:rPr lang="en-US" dirty="0"/>
                <a:t> Zigbee </a:t>
              </a:r>
              <a:r>
                <a:rPr lang="fa-IR" dirty="0"/>
                <a:t>و شبکه‌های سلولی در این لایه رایج است.</a:t>
              </a:r>
              <a:endParaRPr lang="en-US" dirty="0"/>
            </a:p>
            <a:p>
              <a:pPr algn="justLow"/>
              <a:r>
                <a:rPr lang="fa-IR" dirty="0"/>
                <a:t> </a:t>
              </a:r>
              <a:r>
                <a:rPr lang="en-US" dirty="0"/>
                <a:t> </a:t>
              </a:r>
              <a:r>
                <a:rPr lang="fa-IR" dirty="0"/>
                <a:t>این لایه همچنین شامل مدیریت آدرس‌دهی و مسیریابی داده‌ها می‌شود تا اطلاعات به‌صورت امن و مؤثر به مقصد برسند. در سیستم‌های حمل‌ونقل هوشمند، این لایه اطلاعات ترافیکی را از حسگرهای جاده به مراکز کنترل منتقل می‌کند.</a:t>
              </a:r>
              <a:endParaRPr lang="en-US" dirty="0"/>
            </a:p>
          </p:txBody>
        </p:sp>
        <p:pic>
          <p:nvPicPr>
            <p:cNvPr id="2058" name="Picture 10" descr="What is Zigbee? | Homey">
              <a:extLst>
                <a:ext uri="{FF2B5EF4-FFF2-40B4-BE49-F238E27FC236}">
                  <a16:creationId xmlns:a16="http://schemas.microsoft.com/office/drawing/2014/main" id="{C4E96B8D-806B-E71D-C391-6A59F0A7861F}"/>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3977" b="94971" l="4167" r="95500">
                          <a14:foregroundMark x1="35333" y1="24094" x2="13000" y2="36023"/>
                          <a14:foregroundMark x1="38500" y1="7602" x2="60000" y2="8187"/>
                          <a14:foregroundMark x1="95500" y1="35205" x2="95500" y2="35205"/>
                          <a14:foregroundMark x1="49500" y1="3977" x2="49500" y2="3977"/>
                          <a14:foregroundMark x1="4167" y1="36842" x2="4167" y2="36842"/>
                          <a14:foregroundMark x1="11833" y1="89942" x2="11833" y2="89942"/>
                          <a14:foregroundMark x1="21167" y1="85380" x2="21167" y2="85380"/>
                          <a14:foregroundMark x1="37333" y1="81988" x2="37333" y2="81988"/>
                          <a14:foregroundMark x1="37333" y1="81988" x2="37333" y2="81988"/>
                          <a14:foregroundMark x1="39833" y1="82222" x2="40000" y2="90877"/>
                          <a14:foregroundMark x1="33194" y1="93618" x2="29833" y2="94971"/>
                          <a14:foregroundMark x1="37966" y1="91696" x2="37131" y2="92032"/>
                          <a14:foregroundMark x1="40000" y1="90877" x2="37966" y2="91696"/>
                          <a14:foregroundMark x1="29833" y1="94971" x2="27667" y2="94503"/>
                          <a14:foregroundMark x1="47000" y1="76842" x2="47500" y2="89942"/>
                          <a14:foregroundMark x1="72224" y1="81404" x2="74739" y2="79773"/>
                          <a14:foregroundMark x1="64833" y1="86199" x2="66917" y2="84847"/>
                          <a14:foregroundMark x1="65527" y1="86505" x2="64333" y2="86784"/>
                          <a14:foregroundMark x1="66360" y1="86310" x2="66027" y2="86388"/>
                          <a14:foregroundMark x1="94333" y1="83977" x2="81000" y2="86550"/>
                          <a14:foregroundMark x1="22000" y1="76257" x2="22000" y2="76257"/>
                          <a14:foregroundMark x1="22000" y1="76608" x2="22000" y2="76608"/>
                          <a14:foregroundMark x1="22000" y1="76608" x2="22000" y2="76608"/>
                          <a14:backgroundMark x1="70333" y1="83158" x2="70333" y2="83158"/>
                          <a14:backgroundMark x1="70333" y1="82924" x2="70333" y2="82924"/>
                          <a14:backgroundMark x1="70333" y1="82924" x2="70333" y2="82924"/>
                          <a14:backgroundMark x1="69000" y1="83392" x2="68667" y2="83509"/>
                          <a14:backgroundMark x1="37000" y1="91930" x2="32833" y2="93333"/>
                          <a14:backgroundMark x1="37167" y1="91696" x2="37167" y2="91696"/>
                          <a14:backgroundMark x1="37167" y1="91696" x2="37167" y2="91696"/>
                          <a14:backgroundMark x1="73333" y1="83392" x2="72667" y2="82690"/>
                          <a14:backgroundMark x1="70833" y1="83158" x2="69333" y2="83977"/>
                          <a14:backgroundMark x1="71000" y1="83158" x2="70167" y2="82924"/>
                          <a14:backgroundMark x1="70667" y1="82807" x2="70667" y2="82807"/>
                          <a14:backgroundMark x1="70833" y1="82807" x2="71167" y2="82924"/>
                          <a14:backgroundMark x1="71333" y1="82924" x2="71333" y2="82924"/>
                          <a14:backgroundMark x1="71333" y1="82690" x2="71333" y2="82690"/>
                          <a14:backgroundMark x1="71167" y1="82573" x2="70833" y2="82456"/>
                          <a14:backgroundMark x1="70500" y1="82456" x2="70500" y2="82456"/>
                          <a14:backgroundMark x1="70500" y1="82456" x2="70500" y2="82456"/>
                          <a14:backgroundMark x1="70667" y1="82456" x2="71000" y2="82456"/>
                          <a14:backgroundMark x1="71000" y1="82456" x2="71000" y2="82456"/>
                          <a14:backgroundMark x1="71167" y1="82456" x2="71167" y2="82456"/>
                          <a14:backgroundMark x1="68000" y1="84211" x2="68000" y2="84211"/>
                          <a14:backgroundMark x1="68000" y1="84327" x2="68000" y2="84327"/>
                          <a14:backgroundMark x1="68000" y1="84327" x2="68000" y2="84327"/>
                          <a14:backgroundMark x1="68000" y1="84444" x2="68000" y2="84444"/>
                          <a14:backgroundMark x1="67833" y1="84678" x2="67833" y2="84678"/>
                          <a14:backgroundMark x1="67667" y1="84678" x2="67333" y2="84678"/>
                          <a14:backgroundMark x1="67333" y1="84678" x2="67333" y2="84678"/>
                          <a14:backgroundMark x1="67667" y1="84444" x2="68000" y2="84327"/>
                          <a14:backgroundMark x1="68167" y1="84211" x2="68167" y2="84211"/>
                          <a14:backgroundMark x1="68333" y1="83977" x2="68000" y2="83860"/>
                          <a14:backgroundMark x1="67667" y1="83977" x2="67667" y2="83977"/>
                          <a14:backgroundMark x1="68167" y1="84094" x2="68167" y2="84094"/>
                          <a14:backgroundMark x1="68500" y1="83977" x2="68500" y2="83977"/>
                          <a14:backgroundMark x1="68500" y1="83977" x2="68500" y2="83743"/>
                          <a14:backgroundMark x1="68500" y1="83626" x2="68167" y2="83392"/>
                          <a14:backgroundMark x1="68167" y1="83509" x2="68167" y2="83509"/>
                          <a14:backgroundMark x1="69667" y1="83626" x2="69500" y2="83392"/>
                          <a14:backgroundMark x1="68667" y1="83392" x2="69333" y2="83509"/>
                          <a14:backgroundMark x1="75000" y1="79649" x2="75000" y2="79649"/>
                          <a14:backgroundMark x1="75000" y1="79883" x2="75000" y2="79883"/>
                          <a14:backgroundMark x1="74833" y1="79883" x2="74833" y2="79883"/>
                          <a14:backgroundMark x1="74833" y1="79766" x2="74833" y2="79766"/>
                          <a14:backgroundMark x1="68000" y1="84327" x2="67667" y2="84561"/>
                          <a14:backgroundMark x1="67000" y1="85029" x2="67000" y2="84795"/>
                          <a14:backgroundMark x1="67167" y1="84327" x2="67667" y2="84211"/>
                        </a14:backgroundRemoval>
                      </a14:imgEffect>
                    </a14:imgLayer>
                  </a14:imgProps>
                </a:ext>
                <a:ext uri="{28A0092B-C50C-407E-A947-70E740481C1C}">
                  <a14:useLocalDpi xmlns:a14="http://schemas.microsoft.com/office/drawing/2010/main" val="0"/>
                </a:ext>
              </a:extLst>
            </a:blip>
            <a:srcRect/>
            <a:stretch>
              <a:fillRect/>
            </a:stretch>
          </p:blipFill>
          <p:spPr bwMode="auto">
            <a:xfrm>
              <a:off x="1891834" y="4063945"/>
              <a:ext cx="1689566" cy="24072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w To Enable Bluetooth on Android and iPhone - PrepWizard">
              <a:extLst>
                <a:ext uri="{FF2B5EF4-FFF2-40B4-BE49-F238E27FC236}">
                  <a16:creationId xmlns:a16="http://schemas.microsoft.com/office/drawing/2014/main" id="{B1E69B74-D981-33AA-7FC8-7EB7A28CE132}"/>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0442" y1="39865" x2="50442" y2="39865"/>
                          <a14:foregroundMark x1="51327" y1="59459" x2="51327" y2="59459"/>
                          <a14:backgroundMark x1="50147" y1="40541" x2="50147" y2="40541"/>
                          <a14:backgroundMark x1="50147" y1="39865" x2="50147" y2="39865"/>
                        </a14:backgroundRemoval>
                      </a14:imgEffect>
                    </a14:imgLayer>
                  </a14:imgProps>
                </a:ext>
                <a:ext uri="{28A0092B-C50C-407E-A947-70E740481C1C}">
                  <a14:useLocalDpi xmlns:a14="http://schemas.microsoft.com/office/drawing/2010/main" val="0"/>
                </a:ext>
              </a:extLst>
            </a:blip>
            <a:srcRect/>
            <a:stretch>
              <a:fillRect/>
            </a:stretch>
          </p:blipFill>
          <p:spPr bwMode="auto">
            <a:xfrm>
              <a:off x="2740114" y="4056617"/>
              <a:ext cx="5266002" cy="2299022"/>
            </a:xfrm>
            <a:prstGeom prst="rect">
              <a:avLst/>
            </a:prstGeom>
            <a:noFill/>
            <a:extLst>
              <a:ext uri="{909E8E84-426E-40DD-AFC4-6F175D3DCCD1}">
                <a14:hiddenFill xmlns:a14="http://schemas.microsoft.com/office/drawing/2010/main">
                  <a:solidFill>
                    <a:srgbClr val="FFFFFF"/>
                  </a:solidFill>
                </a14:hiddenFill>
              </a:ext>
            </a:extLst>
          </p:spPr>
        </p:pic>
        <p:sp>
          <p:nvSpPr>
            <p:cNvPr id="72" name="AutoShape 14" descr="Wi-Fi - Wikipedia">
              <a:extLst>
                <a:ext uri="{FF2B5EF4-FFF2-40B4-BE49-F238E27FC236}">
                  <a16:creationId xmlns:a16="http://schemas.microsoft.com/office/drawing/2014/main" id="{5FFF56F5-8517-2670-3F1E-45F8173DD533}"/>
                </a:ext>
              </a:extLst>
            </p:cNvPr>
            <p:cNvSpPr>
              <a:spLocks noChangeAspect="1" noChangeArrowheads="1"/>
            </p:cNvSpPr>
            <p:nvPr/>
          </p:nvSpPr>
          <p:spPr bwMode="auto">
            <a:xfrm>
              <a:off x="5927706" y="32924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4" name="Picture 26" descr="A round black-and-white yin-yang logo stating 'Wi-Fi Alliance'">
              <a:extLst>
                <a:ext uri="{FF2B5EF4-FFF2-40B4-BE49-F238E27FC236}">
                  <a16:creationId xmlns:a16="http://schemas.microsoft.com/office/drawing/2014/main" id="{B85D4E32-5F8D-0666-528B-D8765847D68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33007" y="4293248"/>
              <a:ext cx="3027844" cy="17924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1F276BD7-36BB-92A0-3E8F-20203C0A0CDE}"/>
              </a:ext>
            </a:extLst>
          </p:cNvPr>
          <p:cNvGrpSpPr/>
          <p:nvPr/>
        </p:nvGrpSpPr>
        <p:grpSpPr>
          <a:xfrm>
            <a:off x="10400798" y="0"/>
            <a:ext cx="12835399" cy="7133476"/>
            <a:chOff x="10164394" y="-7417324"/>
            <a:chExt cx="12835399" cy="7133476"/>
          </a:xfrm>
        </p:grpSpPr>
        <p:sp>
          <p:nvSpPr>
            <p:cNvPr id="13" name="Rectangle 12">
              <a:extLst>
                <a:ext uri="{FF2B5EF4-FFF2-40B4-BE49-F238E27FC236}">
                  <a16:creationId xmlns:a16="http://schemas.microsoft.com/office/drawing/2014/main" id="{F87856DC-6E54-A5AF-DF2B-6710AB8D0888}"/>
                </a:ext>
              </a:extLst>
            </p:cNvPr>
            <p:cNvSpPr/>
            <p:nvPr/>
          </p:nvSpPr>
          <p:spPr>
            <a:xfrm>
              <a:off x="10810841" y="-7417324"/>
              <a:ext cx="12188952" cy="6858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376B1F0E-A7C7-6574-8A73-9F1329263312}"/>
                </a:ext>
              </a:extLst>
            </p:cNvPr>
            <p:cNvSpPr/>
            <p:nvPr/>
          </p:nvSpPr>
          <p:spPr>
            <a:xfrm rot="16200000">
              <a:off x="10036441" y="-4333888"/>
              <a:ext cx="914400" cy="658494"/>
            </a:xfrm>
            <a:custGeom>
              <a:avLst/>
              <a:gdLst/>
              <a:ahLst/>
              <a:cxnLst/>
              <a:rect l="l" t="t" r="r" b="b"/>
              <a:pathLst>
                <a:path w="914400" h="658494">
                  <a:moveTo>
                    <a:pt x="661477" y="381986"/>
                  </a:moveTo>
                  <a:cubicBezTo>
                    <a:pt x="661477" y="357380"/>
                    <a:pt x="656913" y="335800"/>
                    <a:pt x="647785" y="317246"/>
                  </a:cubicBezTo>
                  <a:cubicBezTo>
                    <a:pt x="638657" y="298692"/>
                    <a:pt x="625709" y="284157"/>
                    <a:pt x="608941" y="273639"/>
                  </a:cubicBezTo>
                  <a:cubicBezTo>
                    <a:pt x="592173" y="263122"/>
                    <a:pt x="572279" y="257864"/>
                    <a:pt x="549260" y="257864"/>
                  </a:cubicBezTo>
                  <a:lnTo>
                    <a:pt x="549260" y="307572"/>
                  </a:lnTo>
                  <a:cubicBezTo>
                    <a:pt x="569898" y="307572"/>
                    <a:pt x="586567" y="314121"/>
                    <a:pt x="599267" y="327218"/>
                  </a:cubicBezTo>
                  <a:cubicBezTo>
                    <a:pt x="611967" y="340314"/>
                    <a:pt x="618317" y="358769"/>
                    <a:pt x="618317" y="382582"/>
                  </a:cubicBezTo>
                  <a:cubicBezTo>
                    <a:pt x="618317" y="403616"/>
                    <a:pt x="613505" y="420582"/>
                    <a:pt x="603880" y="433481"/>
                  </a:cubicBezTo>
                  <a:cubicBezTo>
                    <a:pt x="594256" y="446379"/>
                    <a:pt x="579721" y="452828"/>
                    <a:pt x="560274" y="452828"/>
                  </a:cubicBezTo>
                  <a:cubicBezTo>
                    <a:pt x="539835" y="452828"/>
                    <a:pt x="523464" y="446280"/>
                    <a:pt x="511160" y="433183"/>
                  </a:cubicBezTo>
                  <a:cubicBezTo>
                    <a:pt x="498857" y="420086"/>
                    <a:pt x="492706" y="401136"/>
                    <a:pt x="492706" y="376331"/>
                  </a:cubicBezTo>
                  <a:lnTo>
                    <a:pt x="492706" y="352221"/>
                  </a:lnTo>
                  <a:lnTo>
                    <a:pt x="450439" y="352221"/>
                  </a:lnTo>
                  <a:lnTo>
                    <a:pt x="450439" y="375140"/>
                  </a:lnTo>
                  <a:cubicBezTo>
                    <a:pt x="450439" y="402723"/>
                    <a:pt x="444684" y="424452"/>
                    <a:pt x="433175" y="440327"/>
                  </a:cubicBezTo>
                  <a:cubicBezTo>
                    <a:pt x="421665" y="456202"/>
                    <a:pt x="403707" y="464139"/>
                    <a:pt x="379299" y="464139"/>
                  </a:cubicBezTo>
                  <a:cubicBezTo>
                    <a:pt x="353899" y="464139"/>
                    <a:pt x="335146" y="456946"/>
                    <a:pt x="323042" y="442559"/>
                  </a:cubicBezTo>
                  <a:cubicBezTo>
                    <a:pt x="310937" y="428173"/>
                    <a:pt x="304885" y="408478"/>
                    <a:pt x="304885" y="383475"/>
                  </a:cubicBezTo>
                  <a:cubicBezTo>
                    <a:pt x="304885" y="356487"/>
                    <a:pt x="312078" y="335403"/>
                    <a:pt x="326465" y="320223"/>
                  </a:cubicBezTo>
                  <a:cubicBezTo>
                    <a:pt x="340851" y="305042"/>
                    <a:pt x="360150" y="297452"/>
                    <a:pt x="384359" y="297452"/>
                  </a:cubicBezTo>
                  <a:lnTo>
                    <a:pt x="384359" y="247743"/>
                  </a:lnTo>
                  <a:cubicBezTo>
                    <a:pt x="345068" y="247743"/>
                    <a:pt x="314906" y="260146"/>
                    <a:pt x="293871" y="284950"/>
                  </a:cubicBezTo>
                  <a:cubicBezTo>
                    <a:pt x="272837" y="309755"/>
                    <a:pt x="262320" y="342795"/>
                    <a:pt x="262320" y="384070"/>
                  </a:cubicBezTo>
                  <a:cubicBezTo>
                    <a:pt x="262320" y="410264"/>
                    <a:pt x="266785" y="433233"/>
                    <a:pt x="275714" y="452977"/>
                  </a:cubicBezTo>
                  <a:cubicBezTo>
                    <a:pt x="284644" y="472722"/>
                    <a:pt x="297642" y="488101"/>
                    <a:pt x="314707" y="499114"/>
                  </a:cubicBezTo>
                  <a:cubicBezTo>
                    <a:pt x="331773" y="510127"/>
                    <a:pt x="352609" y="515634"/>
                    <a:pt x="377215" y="515634"/>
                  </a:cubicBezTo>
                  <a:cubicBezTo>
                    <a:pt x="404798" y="515634"/>
                    <a:pt x="426725" y="507746"/>
                    <a:pt x="442997" y="491970"/>
                  </a:cubicBezTo>
                  <a:cubicBezTo>
                    <a:pt x="459269" y="476194"/>
                    <a:pt x="469588" y="456301"/>
                    <a:pt x="473953" y="432290"/>
                  </a:cubicBezTo>
                  <a:cubicBezTo>
                    <a:pt x="479907" y="453325"/>
                    <a:pt x="490374" y="470291"/>
                    <a:pt x="505356" y="483189"/>
                  </a:cubicBezTo>
                  <a:cubicBezTo>
                    <a:pt x="520338" y="496088"/>
                    <a:pt x="539438" y="502537"/>
                    <a:pt x="562655" y="502537"/>
                  </a:cubicBezTo>
                  <a:cubicBezTo>
                    <a:pt x="584483" y="502537"/>
                    <a:pt x="602690" y="497130"/>
                    <a:pt x="617275" y="486315"/>
                  </a:cubicBezTo>
                  <a:cubicBezTo>
                    <a:pt x="631860" y="475500"/>
                    <a:pt x="642873" y="460964"/>
                    <a:pt x="650315" y="442708"/>
                  </a:cubicBezTo>
                  <a:cubicBezTo>
                    <a:pt x="657756" y="424452"/>
                    <a:pt x="661477" y="404211"/>
                    <a:pt x="661477" y="381986"/>
                  </a:cubicBezTo>
                  <a:close/>
                  <a:moveTo>
                    <a:pt x="914400" y="167856"/>
                  </a:moveTo>
                  <a:lnTo>
                    <a:pt x="914400" y="658494"/>
                  </a:lnTo>
                  <a:lnTo>
                    <a:pt x="0" y="658494"/>
                  </a:lnTo>
                  <a:lnTo>
                    <a:pt x="0" y="167856"/>
                  </a:lnTo>
                  <a:cubicBezTo>
                    <a:pt x="0" y="75152"/>
                    <a:pt x="75152" y="0"/>
                    <a:pt x="167857" y="0"/>
                  </a:cubicBezTo>
                  <a:lnTo>
                    <a:pt x="746543" y="0"/>
                  </a:lnTo>
                  <a:cubicBezTo>
                    <a:pt x="839248" y="0"/>
                    <a:pt x="914400" y="75152"/>
                    <a:pt x="914400" y="167856"/>
                  </a:cubicBezTo>
                  <a:close/>
                </a:path>
              </a:pathLst>
            </a:custGeom>
            <a:solidFill>
              <a:srgbClr val="AC481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TextBox 83">
              <a:extLst>
                <a:ext uri="{FF2B5EF4-FFF2-40B4-BE49-F238E27FC236}">
                  <a16:creationId xmlns:a16="http://schemas.microsoft.com/office/drawing/2014/main" id="{7B1E02E2-1450-F16B-74F8-22D5618D19D6}"/>
                </a:ext>
              </a:extLst>
            </p:cNvPr>
            <p:cNvSpPr txBox="1"/>
            <p:nvPr/>
          </p:nvSpPr>
          <p:spPr>
            <a:xfrm>
              <a:off x="11550949" y="-5869823"/>
              <a:ext cx="9157261" cy="1938992"/>
            </a:xfrm>
            <a:prstGeom prst="rect">
              <a:avLst/>
            </a:prstGeom>
            <a:noFill/>
          </p:spPr>
          <p:txBody>
            <a:bodyPr wrap="square">
              <a:spAutoFit/>
            </a:bodyPr>
            <a:lstStyle>
              <a:defPPr>
                <a:defRPr lang="en-US"/>
              </a:defPPr>
              <a:lvl1pPr algn="r" rtl="1">
                <a:defRPr sz="2400"/>
              </a:lvl1pPr>
            </a:lstStyle>
            <a:p>
              <a:pPr algn="justLow"/>
              <a:r>
                <a:rPr lang="fa-IR" dirty="0"/>
                <a:t>  در این لایه، داده‌های جمع‌آوری‌شده تجزیه ‌وتحلیل می‌شوند تا اطلاعات معناداری استخراج شود. استفاده از فناوری‌های پردازش ابری و محاسبات لبه‌ ای (</a:t>
              </a:r>
              <a:r>
                <a:rPr lang="en-US" dirty="0"/>
                <a:t>Edge Computing</a:t>
              </a:r>
              <a:r>
                <a:rPr lang="fa-IR" dirty="0"/>
                <a:t>) برای تحلیل سریع و مؤثر داده‌ها در این لایه اهمیت دارد.</a:t>
              </a:r>
            </a:p>
            <a:p>
              <a:pPr algn="justLow"/>
              <a:r>
                <a:rPr lang="fa-IR" dirty="0"/>
                <a:t>به‌عنوان مثال، در یک کارخانه هوشمند، این لایه می‌تواند با تحلیل داده‌های حسگرها، نیاز به تعمیرات پیشگیرانه را شناسایی کند.</a:t>
              </a:r>
            </a:p>
          </p:txBody>
        </p:sp>
        <p:pic>
          <p:nvPicPr>
            <p:cNvPr id="2078" name="Picture 30" descr="The Power of Edge Computing Solutions for Enhanced Performance">
              <a:extLst>
                <a:ext uri="{FF2B5EF4-FFF2-40B4-BE49-F238E27FC236}">
                  <a16:creationId xmlns:a16="http://schemas.microsoft.com/office/drawing/2014/main" id="{8265E33A-02EB-B5E3-368E-9FF1403110D3}"/>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9331" b="89047" l="34941" r="96362">
                          <a14:foregroundMark x1="48562" y1="25355" x2="39848" y2="38540"/>
                          <a14:foregroundMark x1="39848" y1="38540" x2="36379" y2="27181"/>
                          <a14:foregroundMark x1="36379" y1="27181" x2="40102" y2="18053"/>
                          <a14:foregroundMark x1="40102" y1="18053" x2="45685" y2="18458"/>
                          <a14:foregroundMark x1="45685" y1="18458" x2="46616" y2="30426"/>
                          <a14:foregroundMark x1="34941" y1="25355" x2="34941" y2="36105"/>
                          <a14:foregroundMark x1="57022" y1="57809" x2="52538" y2="80527"/>
                          <a14:foregroundMark x1="52538" y1="80527" x2="60745" y2="81542"/>
                          <a14:foregroundMark x1="60745" y1="81542" x2="60914" y2="61663"/>
                          <a14:foregroundMark x1="60914" y1="61663" x2="55922" y2="54970"/>
                          <a14:foregroundMark x1="55922" y1="54970" x2="54992" y2="54767"/>
                          <a14:foregroundMark x1="89340" y1="58621" x2="82995" y2="77890"/>
                          <a14:foregroundMark x1="82995" y1="77890" x2="90271" y2="84381"/>
                          <a14:foregroundMark x1="90271" y1="84381" x2="92132" y2="67748"/>
                          <a14:foregroundMark x1="92132" y1="67748" x2="87733" y2="58215"/>
                          <a14:foregroundMark x1="87733" y1="58215" x2="85025" y2="57809"/>
                          <a14:foregroundMark x1="74281" y1="9331" x2="69966" y2="9736"/>
                          <a14:foregroundMark x1="69966" y1="9736" x2="69966" y2="10142"/>
                          <a14:foregroundMark x1="95008" y1="65112" x2="94162" y2="82353"/>
                          <a14:foregroundMark x1="94162" y1="82353" x2="92809" y2="84178"/>
                          <a14:foregroundMark x1="96447" y1="66531" x2="96362" y2="77485"/>
                          <a14:foregroundMark x1="96362" y1="77485" x2="96108" y2="79310"/>
                          <a14:foregroundMark x1="54484" y1="28398" x2="59137" y2="29006"/>
                          <a14:foregroundMark x1="68443" y1="50913" x2="65398" y2="57606"/>
                          <a14:foregroundMark x1="77242" y1="50710" x2="80034" y2="58215"/>
                          <a14:backgroundMark x1="60745" y1="48276" x2="54399" y2="44016"/>
                          <a14:backgroundMark x1="54399" y1="44016" x2="63283" y2="42394"/>
                          <a14:backgroundMark x1="63283" y1="42394" x2="60491" y2="50101"/>
                          <a14:backgroundMark x1="72927" y1="62272" x2="72673" y2="62677"/>
                          <a14:backgroundMark x1="72420" y1="63489" x2="72420" y2="63489"/>
                          <a14:backgroundMark x1="72927" y1="63083" x2="72927" y2="63083"/>
                          <a14:backgroundMark x1="73519" y1="63083" x2="73519" y2="63083"/>
                          <a14:backgroundMark x1="73519" y1="63083" x2="73519" y2="63083"/>
                          <a14:backgroundMark x1="73773" y1="63083" x2="74196" y2="62880"/>
                          <a14:backgroundMark x1="74365" y1="62677" x2="73773" y2="62677"/>
                          <a14:backgroundMark x1="73012" y1="62880" x2="73012" y2="62880"/>
                          <a14:backgroundMark x1="73604" y1="63083" x2="72927" y2="62677"/>
                          <a14:backgroundMark x1="72927" y1="63083" x2="72927" y2="63083"/>
                          <a14:backgroundMark x1="72673" y1="63489" x2="72673" y2="63489"/>
                          <a14:backgroundMark x1="72673" y1="63489" x2="72673" y2="63489"/>
                          <a14:backgroundMark x1="72758" y1="63489" x2="72758" y2="63489"/>
                          <a14:backgroundMark x1="72927" y1="63083" x2="72927" y2="63083"/>
                          <a14:backgroundMark x1="75635" y1="68966" x2="70812" y2="69980"/>
                          <a14:backgroundMark x1="75465" y1="69168" x2="75465" y2="69168"/>
                          <a14:backgroundMark x1="75550" y1="69574" x2="75550" y2="69574"/>
                          <a14:backgroundMark x1="75550" y1="69574" x2="75550" y2="69574"/>
                          <a14:backgroundMark x1="75635" y1="69371" x2="74873" y2="68966"/>
                          <a14:backgroundMark x1="73096" y1="69371" x2="71574" y2="69777"/>
                          <a14:backgroundMark x1="70643" y1="69980" x2="74619" y2="64300"/>
                          <a14:backgroundMark x1="74619" y1="64300" x2="72673" y2="67748"/>
                          <a14:backgroundMark x1="76734" y1="69777" x2="71997" y2="71602"/>
                          <a14:backgroundMark x1="71997" y1="71602" x2="69797" y2="67140"/>
                          <a14:backgroundMark x1="75719" y1="69574" x2="69797" y2="69777"/>
                          <a14:backgroundMark x1="69797" y1="69777" x2="70051" y2="66734"/>
                          <a14:backgroundMark x1="73181" y1="68966" x2="72927" y2="63895"/>
                          <a14:backgroundMark x1="70981" y1="67748" x2="72250" y2="62475"/>
                          <a14:backgroundMark x1="72504" y1="62272" x2="71235" y2="66126"/>
                          <a14:backgroundMark x1="72420" y1="63489" x2="69459" y2="67951"/>
                          <a14:backgroundMark x1="71404" y1="64097" x2="69882" y2="66734"/>
                          <a14:backgroundMark x1="71574" y1="62880" x2="69712" y2="67748"/>
                          <a14:backgroundMark x1="69966" y1="66329" x2="69882" y2="65923"/>
                          <a14:backgroundMark x1="70220" y1="65112" x2="70389" y2="67951"/>
                          <a14:backgroundMark x1="72927" y1="64909" x2="72927" y2="67343"/>
                          <a14:backgroundMark x1="73519" y1="66531" x2="75296" y2="65720"/>
                          <a14:backgroundMark x1="75296" y1="65720" x2="74788" y2="67951"/>
                          <a14:backgroundMark x1="74958" y1="67343" x2="75127" y2="70385"/>
                          <a14:backgroundMark x1="69459" y1="69168" x2="69459" y2="69168"/>
                          <a14:backgroundMark x1="69543" y1="68763" x2="69543" y2="68763"/>
                          <a14:backgroundMark x1="69459" y1="68560" x2="69459" y2="68560"/>
                          <a14:backgroundMark x1="69459" y1="68560" x2="69459" y2="68560"/>
                          <a14:backgroundMark x1="69459" y1="68560" x2="69459" y2="68560"/>
                        </a14:backgroundRemoval>
                      </a14:imgEffect>
                    </a14:imgLayer>
                  </a14:imgProps>
                </a:ext>
                <a:ext uri="{28A0092B-C50C-407E-A947-70E740481C1C}">
                  <a14:useLocalDpi xmlns:a14="http://schemas.microsoft.com/office/drawing/2010/main" val="0"/>
                </a:ext>
              </a:extLst>
            </a:blip>
            <a:srcRect l="32146"/>
            <a:stretch/>
          </p:blipFill>
          <p:spPr bwMode="auto">
            <a:xfrm>
              <a:off x="11861464" y="-3547441"/>
              <a:ext cx="3717816" cy="228532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What is Edge Computing?">
              <a:extLst>
                <a:ext uri="{FF2B5EF4-FFF2-40B4-BE49-F238E27FC236}">
                  <a16:creationId xmlns:a16="http://schemas.microsoft.com/office/drawing/2014/main" id="{E74FF11B-EAAF-3D9A-D42C-F2A4248AC942}"/>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6756" b="80622" l="51450" r="94800">
                          <a14:foregroundMark x1="70900" y1="43467" x2="69050" y2="50222"/>
                          <a14:foregroundMark x1="69050" y1="50222" x2="78700" y2="52178"/>
                          <a14:foregroundMark x1="78700" y1="52178" x2="72850" y2="45689"/>
                          <a14:foregroundMark x1="76000" y1="52711" x2="65500" y2="53600"/>
                          <a14:foregroundMark x1="76750" y1="53244" x2="75450" y2="47911"/>
                          <a14:foregroundMark x1="76350" y1="50400" x2="74850" y2="45422"/>
                          <a14:foregroundMark x1="90850" y1="53511" x2="89450" y2="48800"/>
                          <a14:foregroundMark x1="90850" y1="48800" x2="88550" y2="54400"/>
                          <a14:foregroundMark x1="88550" y1="54400" x2="91600" y2="49067"/>
                          <a14:foregroundMark x1="91600" y1="49067" x2="91250" y2="48444"/>
                          <a14:foregroundMark x1="88550" y1="50756" x2="87950" y2="52889"/>
                          <a14:foregroundMark x1="73600" y1="48622" x2="68950" y2="47378"/>
                          <a14:foregroundMark x1="73600" y1="45600" x2="70800" y2="45333"/>
                          <a14:foregroundMark x1="73200" y1="52000" x2="69400" y2="51822"/>
                          <a14:foregroundMark x1="73900" y1="45422" x2="71000" y2="45067"/>
                          <a14:foregroundMark x1="54200" y1="31733" x2="53900" y2="39022"/>
                          <a14:foregroundMark x1="54400" y1="48000" x2="53600" y2="55556"/>
                          <a14:foregroundMark x1="54950" y1="64978" x2="53700" y2="69778"/>
                          <a14:foregroundMark x1="56600" y1="68000" x2="52400" y2="68800"/>
                          <a14:foregroundMark x1="52400" y1="68800" x2="55600" y2="64267"/>
                          <a14:foregroundMark x1="55600" y1="64267" x2="56350" y2="70667"/>
                          <a14:foregroundMark x1="57600" y1="68267" x2="54150" y2="60711"/>
                          <a14:foregroundMark x1="54150" y1="60711" x2="51450" y2="68622"/>
                          <a14:foregroundMark x1="51450" y1="68622" x2="55200" y2="71644"/>
                          <a14:foregroundMark x1="55200" y1="71644" x2="57250" y2="64000"/>
                          <a14:foregroundMark x1="57250" y1="64000" x2="57150" y2="63556"/>
                          <a14:foregroundMark x1="58250" y1="36978" x2="65500" y2="44089"/>
                          <a14:foregroundMark x1="65500" y1="44089" x2="65550" y2="44178"/>
                          <a14:foregroundMark x1="58300" y1="51111" x2="63700" y2="51644"/>
                          <a14:foregroundMark x1="58100" y1="63911" x2="65300" y2="57067"/>
                          <a14:foregroundMark x1="80800" y1="51467" x2="85550" y2="51467"/>
                        </a14:backgroundRemoval>
                      </a14:imgEffect>
                    </a14:imgLayer>
                  </a14:imgProps>
                </a:ext>
                <a:ext uri="{28A0092B-C50C-407E-A947-70E740481C1C}">
                  <a14:useLocalDpi xmlns:a14="http://schemas.microsoft.com/office/drawing/2010/main" val="0"/>
                </a:ext>
              </a:extLst>
            </a:blip>
            <a:srcRect l="48692" t="20213" b="12455"/>
            <a:stretch/>
          </p:blipFill>
          <p:spPr bwMode="auto">
            <a:xfrm>
              <a:off x="15897336" y="-4206306"/>
              <a:ext cx="5313672" cy="3922458"/>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6D4FFDC6-439C-24B7-B3DC-20E04F5A1A1F}"/>
                </a:ext>
              </a:extLst>
            </p:cNvPr>
            <p:cNvSpPr txBox="1"/>
            <p:nvPr/>
          </p:nvSpPr>
          <p:spPr>
            <a:xfrm>
              <a:off x="11660471" y="-6935961"/>
              <a:ext cx="9562110" cy="584775"/>
            </a:xfrm>
            <a:prstGeom prst="rect">
              <a:avLst/>
            </a:prstGeom>
            <a:noFill/>
          </p:spPr>
          <p:txBody>
            <a:bodyPr wrap="square">
              <a:spAutoFit/>
            </a:bodyPr>
            <a:lstStyle>
              <a:defPPr>
                <a:defRPr lang="en-US"/>
              </a:defPPr>
              <a:lvl1pPr algn="r" rtl="1">
                <a:defRPr sz="3200"/>
              </a:lvl1pPr>
            </a:lstStyle>
            <a:p>
              <a:r>
                <a:rPr lang="fa-IR" dirty="0"/>
                <a:t>۳. لایه پردازش (</a:t>
              </a:r>
              <a:r>
                <a:rPr lang="en-US" dirty="0"/>
                <a:t>Processing Layer</a:t>
              </a:r>
              <a:r>
                <a:rPr lang="fa-IR" dirty="0"/>
                <a:t>)</a:t>
              </a:r>
              <a:endParaRPr lang="en-US" dirty="0"/>
            </a:p>
          </p:txBody>
        </p:sp>
      </p:grpSp>
      <p:grpSp>
        <p:nvGrpSpPr>
          <p:cNvPr id="96" name="Group 95">
            <a:extLst>
              <a:ext uri="{FF2B5EF4-FFF2-40B4-BE49-F238E27FC236}">
                <a16:creationId xmlns:a16="http://schemas.microsoft.com/office/drawing/2014/main" id="{140FF222-36E5-0C96-5BF6-5AC440B49E0D}"/>
              </a:ext>
            </a:extLst>
          </p:cNvPr>
          <p:cNvGrpSpPr/>
          <p:nvPr/>
        </p:nvGrpSpPr>
        <p:grpSpPr>
          <a:xfrm>
            <a:off x="10922494" y="-23620"/>
            <a:ext cx="12774040" cy="6962166"/>
            <a:chOff x="-33652" y="17844"/>
            <a:chExt cx="12774040" cy="6927690"/>
          </a:xfrm>
        </p:grpSpPr>
        <p:grpSp>
          <p:nvGrpSpPr>
            <p:cNvPr id="58" name="Group 57">
              <a:extLst>
                <a:ext uri="{FF2B5EF4-FFF2-40B4-BE49-F238E27FC236}">
                  <a16:creationId xmlns:a16="http://schemas.microsoft.com/office/drawing/2014/main" id="{D12E2D56-C66C-9A24-6A7F-C0EF1373006D}"/>
                </a:ext>
              </a:extLst>
            </p:cNvPr>
            <p:cNvGrpSpPr/>
            <p:nvPr/>
          </p:nvGrpSpPr>
          <p:grpSpPr>
            <a:xfrm>
              <a:off x="0" y="17844"/>
              <a:ext cx="12740388" cy="6858000"/>
              <a:chOff x="12615311" y="0"/>
              <a:chExt cx="12740388" cy="6858000"/>
            </a:xfrm>
          </p:grpSpPr>
          <p:sp>
            <p:nvSpPr>
              <p:cNvPr id="54" name="Freeform: Shape 53">
                <a:extLst>
                  <a:ext uri="{FF2B5EF4-FFF2-40B4-BE49-F238E27FC236}">
                    <a16:creationId xmlns:a16="http://schemas.microsoft.com/office/drawing/2014/main" id="{9D17C741-BCF8-260B-F98C-39A9F5AC0A7D}"/>
                  </a:ext>
                </a:extLst>
              </p:cNvPr>
              <p:cNvSpPr/>
              <p:nvPr/>
            </p:nvSpPr>
            <p:spPr>
              <a:xfrm rot="16200000">
                <a:off x="12487360" y="4491887"/>
                <a:ext cx="914400" cy="658497"/>
              </a:xfrm>
              <a:custGeom>
                <a:avLst/>
                <a:gdLst/>
                <a:ahLst/>
                <a:cxnLst/>
                <a:rect l="l" t="t" r="r" b="b"/>
                <a:pathLst>
                  <a:path w="914400" h="658497">
                    <a:moveTo>
                      <a:pt x="629662" y="342565"/>
                    </a:moveTo>
                    <a:lnTo>
                      <a:pt x="429042" y="342565"/>
                    </a:lnTo>
                    <a:lnTo>
                      <a:pt x="429042" y="202965"/>
                    </a:lnTo>
                    <a:close/>
                    <a:moveTo>
                      <a:pt x="697528" y="341077"/>
                    </a:moveTo>
                    <a:lnTo>
                      <a:pt x="430233" y="154447"/>
                    </a:lnTo>
                    <a:lnTo>
                      <a:pt x="385286" y="154447"/>
                    </a:lnTo>
                    <a:lnTo>
                      <a:pt x="385286" y="341970"/>
                    </a:lnTo>
                    <a:lnTo>
                      <a:pt x="306705" y="341970"/>
                    </a:lnTo>
                    <a:lnTo>
                      <a:pt x="306705" y="391679"/>
                    </a:lnTo>
                    <a:lnTo>
                      <a:pt x="385286" y="391679"/>
                    </a:lnTo>
                    <a:lnTo>
                      <a:pt x="385286" y="444959"/>
                    </a:lnTo>
                    <a:lnTo>
                      <a:pt x="429042" y="444959"/>
                    </a:lnTo>
                    <a:lnTo>
                      <a:pt x="429042" y="391679"/>
                    </a:lnTo>
                    <a:lnTo>
                      <a:pt x="697528" y="391679"/>
                    </a:lnTo>
                    <a:close/>
                    <a:moveTo>
                      <a:pt x="914400" y="196911"/>
                    </a:moveTo>
                    <a:lnTo>
                      <a:pt x="914400" y="658497"/>
                    </a:lnTo>
                    <a:lnTo>
                      <a:pt x="0" y="658497"/>
                    </a:lnTo>
                    <a:lnTo>
                      <a:pt x="0" y="196911"/>
                    </a:lnTo>
                    <a:cubicBezTo>
                      <a:pt x="0" y="88161"/>
                      <a:pt x="88160" y="0"/>
                      <a:pt x="196910" y="0"/>
                    </a:cubicBezTo>
                    <a:lnTo>
                      <a:pt x="717490" y="1"/>
                    </a:lnTo>
                    <a:cubicBezTo>
                      <a:pt x="826240" y="1"/>
                      <a:pt x="914400" y="88161"/>
                      <a:pt x="914400" y="196911"/>
                    </a:cubicBezTo>
                    <a:close/>
                  </a:path>
                </a:pathLst>
              </a:custGeom>
              <a:solidFill>
                <a:srgbClr val="357320"/>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ADD02584-F459-DA7E-1DA4-FFEF810ECF23}"/>
                  </a:ext>
                </a:extLst>
              </p:cNvPr>
              <p:cNvSpPr/>
              <p:nvPr/>
            </p:nvSpPr>
            <p:spPr>
              <a:xfrm>
                <a:off x="13166747" y="0"/>
                <a:ext cx="12188952" cy="6858000"/>
              </a:xfrm>
              <a:prstGeom prst="rect">
                <a:avLst/>
              </a:prstGeom>
              <a:gradFill flip="none" rotWithShape="1">
                <a:gsLst>
                  <a:gs pos="22000">
                    <a:srgbClr val="509E34"/>
                  </a:gs>
                  <a:gs pos="0">
                    <a:srgbClr val="459329"/>
                  </a:gs>
                  <a:gs pos="100000">
                    <a:schemeClr val="accent6">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TextBox 92">
              <a:extLst>
                <a:ext uri="{FF2B5EF4-FFF2-40B4-BE49-F238E27FC236}">
                  <a16:creationId xmlns:a16="http://schemas.microsoft.com/office/drawing/2014/main" id="{C65F6A45-E86D-AFB1-262B-B31C16ADFA99}"/>
                </a:ext>
              </a:extLst>
            </p:cNvPr>
            <p:cNvSpPr txBox="1"/>
            <p:nvPr/>
          </p:nvSpPr>
          <p:spPr>
            <a:xfrm>
              <a:off x="2622579" y="513544"/>
              <a:ext cx="8973948" cy="584775"/>
            </a:xfrm>
            <a:prstGeom prst="rect">
              <a:avLst/>
            </a:prstGeom>
            <a:noFill/>
          </p:spPr>
          <p:txBody>
            <a:bodyPr wrap="square">
              <a:spAutoFit/>
            </a:bodyPr>
            <a:lstStyle>
              <a:defPPr>
                <a:defRPr lang="en-US"/>
              </a:defPPr>
              <a:lvl1pPr algn="r" rtl="1">
                <a:defRPr sz="3200"/>
              </a:lvl1pPr>
            </a:lstStyle>
            <a:p>
              <a:r>
                <a:rPr lang="fa-IR" dirty="0"/>
                <a:t>۴. لایه کاربرد (</a:t>
              </a:r>
              <a:r>
                <a:rPr lang="en-US" dirty="0"/>
                <a:t>(Application Layer</a:t>
              </a:r>
            </a:p>
          </p:txBody>
        </p:sp>
        <p:sp>
          <p:nvSpPr>
            <p:cNvPr id="95" name="TextBox 94">
              <a:extLst>
                <a:ext uri="{FF2B5EF4-FFF2-40B4-BE49-F238E27FC236}">
                  <a16:creationId xmlns:a16="http://schemas.microsoft.com/office/drawing/2014/main" id="{73890FAB-61D5-1336-FBDB-3847524E938B}"/>
                </a:ext>
              </a:extLst>
            </p:cNvPr>
            <p:cNvSpPr txBox="1"/>
            <p:nvPr/>
          </p:nvSpPr>
          <p:spPr>
            <a:xfrm>
              <a:off x="1408385" y="1325242"/>
              <a:ext cx="9660059" cy="1569660"/>
            </a:xfrm>
            <a:prstGeom prst="rect">
              <a:avLst/>
            </a:prstGeom>
            <a:noFill/>
          </p:spPr>
          <p:txBody>
            <a:bodyPr wrap="square">
              <a:spAutoFit/>
            </a:bodyPr>
            <a:lstStyle>
              <a:defPPr>
                <a:defRPr lang="en-US"/>
              </a:defPPr>
              <a:lvl1pPr algn="r" rtl="1">
                <a:defRPr sz="2400"/>
              </a:lvl1pPr>
            </a:lstStyle>
            <a:p>
              <a:pPr algn="justLow"/>
              <a:r>
                <a:rPr lang="fa-IR" dirty="0"/>
                <a:t>این لایه تعامل مستقیم با کاربران نهایی را فراهم می‌کند و خدمات مبتنی بر داده‌های پردازش‌شده را ارائه می‌دهد. برنامه‌های موبایل، داشبوردهای مدیریتی و سیستم‌های هشداردهی در این لایه قرار دارند. برای مثال، در خانه‌های هوشمند، کاربران می‌توانند از طریق اپلیکیشن‌ها، سیستم‌های روشنایی و گرمایشی را کنترل کنند.</a:t>
              </a:r>
              <a:endParaRPr lang="en-US" dirty="0"/>
            </a:p>
          </p:txBody>
        </p:sp>
        <p:pic>
          <p:nvPicPr>
            <p:cNvPr id="2082" name="Picture 34" descr="IoT in Mobile Apps Development : How IoT is Affecting Mobile App Development">
              <a:extLst>
                <a:ext uri="{FF2B5EF4-FFF2-40B4-BE49-F238E27FC236}">
                  <a16:creationId xmlns:a16="http://schemas.microsoft.com/office/drawing/2014/main" id="{D85D0127-AEE0-4C64-7234-49049DA622EE}"/>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9955" b="90045" l="9922" r="89948">
                          <a14:foregroundMark x1="56789" y1="90045" x2="50392" y2="89140"/>
                        </a14:backgroundRemoval>
                      </a14:imgEffect>
                    </a14:imgLayer>
                  </a14:imgProps>
                </a:ext>
                <a:ext uri="{28A0092B-C50C-407E-A947-70E740481C1C}">
                  <a14:useLocalDpi xmlns:a14="http://schemas.microsoft.com/office/drawing/2010/main" val="0"/>
                </a:ext>
              </a:extLst>
            </a:blip>
            <a:srcRect/>
            <a:stretch>
              <a:fillRect/>
            </a:stretch>
          </p:blipFill>
          <p:spPr bwMode="auto">
            <a:xfrm>
              <a:off x="-33652" y="2357723"/>
              <a:ext cx="72961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ow To Secure Your IoT Devices">
              <a:extLst>
                <a:ext uri="{FF2B5EF4-FFF2-40B4-BE49-F238E27FC236}">
                  <a16:creationId xmlns:a16="http://schemas.microsoft.com/office/drawing/2014/main" id="{A58ADF11-B736-8382-729A-F832D21B21AD}"/>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400" l="10000" r="90000">
                          <a14:foregroundMark x1="24300" y1="47000" x2="24700" y2="47467"/>
                          <a14:foregroundMark x1="59250" y1="90400" x2="52400" y2="89867"/>
                          <a14:foregroundMark x1="52400" y1="89867" x2="51750" y2="89267"/>
                          <a14:foregroundMark x1="38900" y1="37733" x2="33650" y2="38533"/>
                          <a14:foregroundMark x1="33650" y1="38533" x2="33350" y2="37067"/>
                          <a14:foregroundMark x1="34600" y1="35400" x2="34300" y2="40733"/>
                        </a14:backgroundRemoval>
                      </a14:imgEffect>
                    </a14:imgLayer>
                  </a14:imgProps>
                </a:ext>
                <a:ext uri="{28A0092B-C50C-407E-A947-70E740481C1C}">
                  <a14:useLocalDpi xmlns:a14="http://schemas.microsoft.com/office/drawing/2010/main" val="0"/>
                </a:ext>
              </a:extLst>
            </a:blip>
            <a:srcRect/>
            <a:stretch>
              <a:fillRect/>
            </a:stretch>
          </p:blipFill>
          <p:spPr bwMode="auto">
            <a:xfrm>
              <a:off x="4866201" y="1980027"/>
              <a:ext cx="6620676" cy="4965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F6476FDE-FF88-49D7-1B12-A9D615D9E80D}"/>
              </a:ext>
            </a:extLst>
          </p:cNvPr>
          <p:cNvGrpSpPr/>
          <p:nvPr/>
        </p:nvGrpSpPr>
        <p:grpSpPr>
          <a:xfrm>
            <a:off x="11343504" y="-6223"/>
            <a:ext cx="12806518" cy="7098682"/>
            <a:chOff x="97382" y="-28529"/>
            <a:chExt cx="12806518" cy="7098682"/>
          </a:xfrm>
        </p:grpSpPr>
        <p:grpSp>
          <p:nvGrpSpPr>
            <p:cNvPr id="56" name="Group 55">
              <a:extLst>
                <a:ext uri="{FF2B5EF4-FFF2-40B4-BE49-F238E27FC236}">
                  <a16:creationId xmlns:a16="http://schemas.microsoft.com/office/drawing/2014/main" id="{19166782-10FE-4FEA-DBF7-CE308571E43C}"/>
                </a:ext>
              </a:extLst>
            </p:cNvPr>
            <p:cNvGrpSpPr/>
            <p:nvPr/>
          </p:nvGrpSpPr>
          <p:grpSpPr>
            <a:xfrm>
              <a:off x="97382" y="-28529"/>
              <a:ext cx="12806518" cy="6858000"/>
              <a:chOff x="11123047" y="0"/>
              <a:chExt cx="12806518" cy="6858000"/>
            </a:xfrm>
          </p:grpSpPr>
          <p:sp>
            <p:nvSpPr>
              <p:cNvPr id="55" name="Freeform: Shape 54">
                <a:extLst>
                  <a:ext uri="{FF2B5EF4-FFF2-40B4-BE49-F238E27FC236}">
                    <a16:creationId xmlns:a16="http://schemas.microsoft.com/office/drawing/2014/main" id="{4D882FAE-4F4A-EC0F-E537-3419C4527DDD}"/>
                  </a:ext>
                </a:extLst>
              </p:cNvPr>
              <p:cNvSpPr/>
              <p:nvPr/>
            </p:nvSpPr>
            <p:spPr>
              <a:xfrm rot="16200000">
                <a:off x="10995096" y="5900338"/>
                <a:ext cx="914400" cy="658497"/>
              </a:xfrm>
              <a:custGeom>
                <a:avLst/>
                <a:gdLst/>
                <a:ahLst/>
                <a:cxnLst/>
                <a:rect l="l" t="t" r="r" b="b"/>
                <a:pathLst>
                  <a:path w="914400" h="658497">
                    <a:moveTo>
                      <a:pt x="695147" y="196882"/>
                    </a:moveTo>
                    <a:lnTo>
                      <a:pt x="487085" y="179915"/>
                    </a:lnTo>
                    <a:lnTo>
                      <a:pt x="487085" y="224862"/>
                    </a:lnTo>
                    <a:cubicBezTo>
                      <a:pt x="496412" y="232799"/>
                      <a:pt x="503705" y="242771"/>
                      <a:pt x="508963" y="254776"/>
                    </a:cubicBezTo>
                    <a:cubicBezTo>
                      <a:pt x="514222" y="266781"/>
                      <a:pt x="516851" y="282012"/>
                      <a:pt x="516851" y="300466"/>
                    </a:cubicBezTo>
                    <a:cubicBezTo>
                      <a:pt x="516851" y="325271"/>
                      <a:pt x="509955" y="344966"/>
                      <a:pt x="496164" y="359551"/>
                    </a:cubicBezTo>
                    <a:cubicBezTo>
                      <a:pt x="482373" y="374136"/>
                      <a:pt x="461090" y="381429"/>
                      <a:pt x="432317" y="381429"/>
                    </a:cubicBezTo>
                    <a:cubicBezTo>
                      <a:pt x="403146" y="381429"/>
                      <a:pt x="381120" y="374186"/>
                      <a:pt x="366237" y="359700"/>
                    </a:cubicBezTo>
                    <a:cubicBezTo>
                      <a:pt x="351354" y="345214"/>
                      <a:pt x="343913" y="324973"/>
                      <a:pt x="343913" y="298978"/>
                    </a:cubicBezTo>
                    <a:cubicBezTo>
                      <a:pt x="343913" y="274372"/>
                      <a:pt x="350064" y="254280"/>
                      <a:pt x="362368" y="238703"/>
                    </a:cubicBezTo>
                    <a:cubicBezTo>
                      <a:pt x="374671" y="223125"/>
                      <a:pt x="391439" y="215337"/>
                      <a:pt x="412671" y="215337"/>
                    </a:cubicBezTo>
                    <a:lnTo>
                      <a:pt x="412671" y="164437"/>
                    </a:lnTo>
                    <a:cubicBezTo>
                      <a:pt x="389256" y="164437"/>
                      <a:pt x="369263" y="170390"/>
                      <a:pt x="352694" y="182297"/>
                    </a:cubicBezTo>
                    <a:cubicBezTo>
                      <a:pt x="336124" y="194203"/>
                      <a:pt x="323424" y="210326"/>
                      <a:pt x="314594" y="230666"/>
                    </a:cubicBezTo>
                    <a:cubicBezTo>
                      <a:pt x="305763" y="251006"/>
                      <a:pt x="301348" y="273776"/>
                      <a:pt x="301348" y="298978"/>
                    </a:cubicBezTo>
                    <a:cubicBezTo>
                      <a:pt x="301348" y="325172"/>
                      <a:pt x="306358" y="348339"/>
                      <a:pt x="316380" y="368481"/>
                    </a:cubicBezTo>
                    <a:cubicBezTo>
                      <a:pt x="326401" y="388622"/>
                      <a:pt x="341135" y="404447"/>
                      <a:pt x="360582" y="415957"/>
                    </a:cubicBezTo>
                    <a:cubicBezTo>
                      <a:pt x="380028" y="427466"/>
                      <a:pt x="403940" y="433221"/>
                      <a:pt x="432317" y="433221"/>
                    </a:cubicBezTo>
                    <a:cubicBezTo>
                      <a:pt x="461487" y="433221"/>
                      <a:pt x="485399" y="427516"/>
                      <a:pt x="504052" y="416106"/>
                    </a:cubicBezTo>
                    <a:cubicBezTo>
                      <a:pt x="522705" y="404696"/>
                      <a:pt x="536496" y="389465"/>
                      <a:pt x="545426" y="370415"/>
                    </a:cubicBezTo>
                    <a:cubicBezTo>
                      <a:pt x="554356" y="351365"/>
                      <a:pt x="558821" y="330331"/>
                      <a:pt x="558821" y="307312"/>
                    </a:cubicBezTo>
                    <a:cubicBezTo>
                      <a:pt x="558821" y="286675"/>
                      <a:pt x="555745" y="269857"/>
                      <a:pt x="549593" y="256860"/>
                    </a:cubicBezTo>
                    <a:cubicBezTo>
                      <a:pt x="543442" y="243862"/>
                      <a:pt x="536199" y="233692"/>
                      <a:pt x="527864" y="226350"/>
                    </a:cubicBezTo>
                    <a:lnTo>
                      <a:pt x="650796" y="236768"/>
                    </a:lnTo>
                    <a:lnTo>
                      <a:pt x="650796" y="406432"/>
                    </a:lnTo>
                    <a:lnTo>
                      <a:pt x="695147" y="406432"/>
                    </a:lnTo>
                    <a:close/>
                    <a:moveTo>
                      <a:pt x="914400" y="216277"/>
                    </a:moveTo>
                    <a:lnTo>
                      <a:pt x="914400" y="658497"/>
                    </a:lnTo>
                    <a:lnTo>
                      <a:pt x="0" y="658497"/>
                    </a:lnTo>
                    <a:lnTo>
                      <a:pt x="0" y="216277"/>
                    </a:lnTo>
                    <a:cubicBezTo>
                      <a:pt x="0" y="96831"/>
                      <a:pt x="96830" y="0"/>
                      <a:pt x="216276" y="0"/>
                    </a:cubicBezTo>
                    <a:lnTo>
                      <a:pt x="698124" y="0"/>
                    </a:lnTo>
                    <a:cubicBezTo>
                      <a:pt x="817570" y="0"/>
                      <a:pt x="914400" y="96831"/>
                      <a:pt x="914400" y="216277"/>
                    </a:cubicBezTo>
                    <a:close/>
                  </a:path>
                </a:pathLst>
              </a:cu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250E5605-5B6A-DB31-3B69-BC60151B84A4}"/>
                  </a:ext>
                </a:extLst>
              </p:cNvPr>
              <p:cNvSpPr/>
              <p:nvPr/>
            </p:nvSpPr>
            <p:spPr>
              <a:xfrm>
                <a:off x="11740613" y="0"/>
                <a:ext cx="12188952" cy="6858000"/>
              </a:xfrm>
              <a:prstGeom prst="rect">
                <a:avLst/>
              </a:prstGeom>
              <a:gradFill flip="none" rotWithShape="1">
                <a:gsLst>
                  <a:gs pos="0">
                    <a:srgbClr val="FFCC00"/>
                  </a:gs>
                  <a:gs pos="100000">
                    <a:srgbClr val="FFEDA3"/>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11DEB3FD-7F72-4760-E7F3-A331967FDE2C}"/>
                </a:ext>
              </a:extLst>
            </p:cNvPr>
            <p:cNvSpPr txBox="1"/>
            <p:nvPr/>
          </p:nvSpPr>
          <p:spPr>
            <a:xfrm>
              <a:off x="3363486" y="513544"/>
              <a:ext cx="8690213" cy="584775"/>
            </a:xfrm>
            <a:prstGeom prst="rect">
              <a:avLst/>
            </a:prstGeom>
            <a:noFill/>
          </p:spPr>
          <p:txBody>
            <a:bodyPr wrap="square">
              <a:spAutoFit/>
            </a:bodyPr>
            <a:lstStyle>
              <a:defPPr>
                <a:defRPr lang="en-US"/>
              </a:defPPr>
              <a:lvl1pPr algn="r" rtl="1">
                <a:defRPr sz="3200"/>
              </a:lvl1pPr>
            </a:lstStyle>
            <a:p>
              <a:r>
                <a:rPr lang="fa-IR" dirty="0"/>
                <a:t>۵. لایه کسب‌وکار (</a:t>
              </a:r>
              <a:r>
                <a:rPr lang="en-US" dirty="0"/>
                <a:t>(Business Layer</a:t>
              </a:r>
            </a:p>
          </p:txBody>
        </p:sp>
        <p:sp>
          <p:nvSpPr>
            <p:cNvPr id="100" name="TextBox 99">
              <a:extLst>
                <a:ext uri="{FF2B5EF4-FFF2-40B4-BE49-F238E27FC236}">
                  <a16:creationId xmlns:a16="http://schemas.microsoft.com/office/drawing/2014/main" id="{0C16D6D2-07B7-43B2-302A-3736B4288169}"/>
                </a:ext>
              </a:extLst>
            </p:cNvPr>
            <p:cNvSpPr txBox="1"/>
            <p:nvPr/>
          </p:nvSpPr>
          <p:spPr>
            <a:xfrm>
              <a:off x="1938200" y="1511060"/>
              <a:ext cx="9809459" cy="1569660"/>
            </a:xfrm>
            <a:prstGeom prst="rect">
              <a:avLst/>
            </a:prstGeom>
            <a:noFill/>
          </p:spPr>
          <p:txBody>
            <a:bodyPr wrap="square">
              <a:spAutoFit/>
            </a:bodyPr>
            <a:lstStyle>
              <a:defPPr>
                <a:defRPr lang="en-US"/>
              </a:defPPr>
              <a:lvl1pPr algn="r" rtl="1">
                <a:defRPr sz="2400"/>
              </a:lvl1pPr>
            </a:lstStyle>
            <a:p>
              <a:pPr algn="justLow"/>
              <a:r>
                <a:rPr lang="fa-IR" dirty="0"/>
                <a:t>این لایه استراتژی‌ها و تصمیم‌گیری‌های کلان را بر اساس داده‌های به‌دست‌آمده هدایت می‌کند. تحلیل روندها، بهینه‌سازی فرآیندها و توسعه مدل‌های کسب‌وکار جدید از وظایف این لایه است. در حوزه کشاورزی هوشمند، این لایه می‌تواند با تحلیل داده‌های محیطی، زمان مناسب برای کاشت یا برداشت را تعیین کند.</a:t>
              </a:r>
            </a:p>
          </p:txBody>
        </p:sp>
        <p:pic>
          <p:nvPicPr>
            <p:cNvPr id="2086" name="Picture 38" descr="Premium Vector | Business growth data analyst symbol">
              <a:extLst>
                <a:ext uri="{FF2B5EF4-FFF2-40B4-BE49-F238E27FC236}">
                  <a16:creationId xmlns:a16="http://schemas.microsoft.com/office/drawing/2014/main" id="{3E8BAAD4-5579-6AB4-A19D-7682036242EA}"/>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foregroundMark x1="50000" y1="40698" x2="46645" y2="55233"/>
                          <a14:foregroundMark x1="46645" y1="55233" x2="56230" y2="66860"/>
                          <a14:foregroundMark x1="56230" y1="66860" x2="59265" y2="57171"/>
                          <a14:foregroundMark x1="59265" y1="57171" x2="53994" y2="44186"/>
                          <a14:foregroundMark x1="53994" y1="44186" x2="53355" y2="46705"/>
                          <a14:foregroundMark x1="55272" y1="41473" x2="47125" y2="40891"/>
                          <a14:foregroundMark x1="47125" y1="40891" x2="45687" y2="57946"/>
                          <a14:foregroundMark x1="45687" y1="57946" x2="53674" y2="67829"/>
                          <a14:foregroundMark x1="53674" y1="67829" x2="61981" y2="61240"/>
                          <a14:foregroundMark x1="61981" y1="61240" x2="59585" y2="48837"/>
                          <a14:foregroundMark x1="59585" y1="48837" x2="58307" y2="46124"/>
                          <a14:foregroundMark x1="47604" y1="60271" x2="35623" y2="69186"/>
                          <a14:foregroundMark x1="35623" y1="69186" x2="33866" y2="74031"/>
                          <a14:foregroundMark x1="38179" y1="50969" x2="39457" y2="53101"/>
                          <a14:foregroundMark x1="30671" y1="40310" x2="31629" y2="42248"/>
                          <a14:foregroundMark x1="48243" y1="29457" x2="49201" y2="30233"/>
                          <a14:foregroundMark x1="61661" y1="34302" x2="62939" y2="35659"/>
                          <a14:foregroundMark x1="72364" y1="35659" x2="74281" y2="36628"/>
                          <a14:foregroundMark x1="88978" y1="30233" x2="89457" y2="30233"/>
                          <a14:foregroundMark x1="69649" y1="36628" x2="68051" y2="38566"/>
                          <a14:foregroundMark x1="72684" y1="32558" x2="74601" y2="34690"/>
                          <a14:foregroundMark x1="34824" y1="34109" x2="35783" y2="36628"/>
                          <a14:foregroundMark x1="26038" y1="52907" x2="21725" y2="63566"/>
                          <a14:foregroundMark x1="21725" y1="63566" x2="14058" y2="58140"/>
                          <a14:foregroundMark x1="14058" y1="58140" x2="22045" y2="47868"/>
                          <a14:foregroundMark x1="22045" y1="47868" x2="23962"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942085" y="2155253"/>
              <a:ext cx="5962650" cy="491490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Data analyst - Free computer icons">
              <a:extLst>
                <a:ext uri="{FF2B5EF4-FFF2-40B4-BE49-F238E27FC236}">
                  <a16:creationId xmlns:a16="http://schemas.microsoft.com/office/drawing/2014/main" id="{C77ADCF4-E7A0-CBB3-4197-FFD1ADE9B54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08592" y="3210447"/>
              <a:ext cx="3205018" cy="32050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1344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35000">
              <a:srgbClr val="F5E6C7"/>
            </a:gs>
            <a:gs pos="100000">
              <a:srgbClr val="F1D59D"/>
            </a:gs>
            <a:gs pos="0">
              <a:srgbClr val="F8F6F0"/>
            </a:gs>
          </a:gsLst>
          <a:path path="circle">
            <a:fillToRect l="100000" b="100000"/>
          </a:path>
          <a:tileRect t="-100000" r="-100000"/>
        </a:gradFill>
        <a:effectLst/>
      </p:bgPr>
    </p:bg>
    <p:spTree>
      <p:nvGrpSpPr>
        <p:cNvPr id="1" name="">
          <a:extLst>
            <a:ext uri="{FF2B5EF4-FFF2-40B4-BE49-F238E27FC236}">
              <a16:creationId xmlns:a16="http://schemas.microsoft.com/office/drawing/2014/main" id="{891D97A4-9DB7-26FA-FE55-6ADA81702EFD}"/>
            </a:ext>
          </a:extLst>
        </p:cNvPr>
        <p:cNvGrpSpPr/>
        <p:nvPr/>
      </p:nvGrpSpPr>
      <p:grpSpPr>
        <a:xfrm>
          <a:off x="0" y="0"/>
          <a:ext cx="0" cy="0"/>
          <a:chOff x="0" y="0"/>
          <a:chExt cx="0" cy="0"/>
        </a:xfrm>
      </p:grpSpPr>
      <p:grpSp>
        <p:nvGrpSpPr>
          <p:cNvPr id="87" name="Group 86">
            <a:extLst>
              <a:ext uri="{FF2B5EF4-FFF2-40B4-BE49-F238E27FC236}">
                <a16:creationId xmlns:a16="http://schemas.microsoft.com/office/drawing/2014/main" id="{DEAB4D3C-7240-147E-2AF6-A23461D235F8}"/>
              </a:ext>
            </a:extLst>
          </p:cNvPr>
          <p:cNvGrpSpPr/>
          <p:nvPr/>
        </p:nvGrpSpPr>
        <p:grpSpPr>
          <a:xfrm>
            <a:off x="-653101" y="-29843"/>
            <a:ext cx="12822986" cy="7122302"/>
            <a:chOff x="-582473" y="-8529"/>
            <a:chExt cx="12822986" cy="7067465"/>
          </a:xfrm>
        </p:grpSpPr>
        <p:sp>
          <p:nvSpPr>
            <p:cNvPr id="11" name="Rectangle 10">
              <a:extLst>
                <a:ext uri="{FF2B5EF4-FFF2-40B4-BE49-F238E27FC236}">
                  <a16:creationId xmlns:a16="http://schemas.microsoft.com/office/drawing/2014/main" id="{C70A05E0-E00E-B189-636A-DED03B9680DF}"/>
                </a:ext>
              </a:extLst>
            </p:cNvPr>
            <p:cNvSpPr/>
            <p:nvPr/>
          </p:nvSpPr>
          <p:spPr>
            <a:xfrm>
              <a:off x="51561" y="-8529"/>
              <a:ext cx="12188952" cy="68580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848D6ECF-2386-FBBB-17EC-F7C0E46D9DF6}"/>
                </a:ext>
              </a:extLst>
            </p:cNvPr>
            <p:cNvSpPr/>
            <p:nvPr/>
          </p:nvSpPr>
          <p:spPr>
            <a:xfrm rot="16200000">
              <a:off x="-710426" y="258003"/>
              <a:ext cx="914400" cy="658494"/>
            </a:xfrm>
            <a:custGeom>
              <a:avLst/>
              <a:gdLst/>
              <a:ahLst/>
              <a:cxnLst/>
              <a:rect l="l" t="t" r="r" b="b"/>
              <a:pathLst>
                <a:path w="914400" h="658494">
                  <a:moveTo>
                    <a:pt x="654934" y="348468"/>
                  </a:moveTo>
                  <a:cubicBezTo>
                    <a:pt x="646203" y="342317"/>
                    <a:pt x="637075" y="333833"/>
                    <a:pt x="627550" y="323019"/>
                  </a:cubicBezTo>
                  <a:cubicBezTo>
                    <a:pt x="618025" y="312204"/>
                    <a:pt x="609591" y="299702"/>
                    <a:pt x="602249" y="285514"/>
                  </a:cubicBezTo>
                  <a:cubicBezTo>
                    <a:pt x="594907" y="271326"/>
                    <a:pt x="589847" y="255996"/>
                    <a:pt x="587069" y="239526"/>
                  </a:cubicBezTo>
                  <a:lnTo>
                    <a:pt x="540039" y="239526"/>
                  </a:lnTo>
                  <a:cubicBezTo>
                    <a:pt x="542420" y="256195"/>
                    <a:pt x="546290" y="271276"/>
                    <a:pt x="551647" y="284770"/>
                  </a:cubicBezTo>
                  <a:cubicBezTo>
                    <a:pt x="557005" y="298264"/>
                    <a:pt x="563107" y="309922"/>
                    <a:pt x="569953" y="319744"/>
                  </a:cubicBezTo>
                  <a:cubicBezTo>
                    <a:pt x="576799" y="329567"/>
                    <a:pt x="583894" y="337157"/>
                    <a:pt x="591236" y="342515"/>
                  </a:cubicBezTo>
                  <a:lnTo>
                    <a:pt x="265005" y="342515"/>
                  </a:lnTo>
                  <a:lnTo>
                    <a:pt x="265005" y="394605"/>
                  </a:lnTo>
                  <a:lnTo>
                    <a:pt x="654934" y="394605"/>
                  </a:lnTo>
                  <a:close/>
                  <a:moveTo>
                    <a:pt x="914400" y="216276"/>
                  </a:moveTo>
                  <a:lnTo>
                    <a:pt x="914400" y="658494"/>
                  </a:lnTo>
                  <a:lnTo>
                    <a:pt x="0" y="658494"/>
                  </a:lnTo>
                  <a:lnTo>
                    <a:pt x="0" y="216276"/>
                  </a:lnTo>
                  <a:cubicBezTo>
                    <a:pt x="0" y="96830"/>
                    <a:pt x="96830" y="0"/>
                    <a:pt x="216276" y="0"/>
                  </a:cubicBezTo>
                  <a:lnTo>
                    <a:pt x="698124" y="0"/>
                  </a:lnTo>
                  <a:cubicBezTo>
                    <a:pt x="817570" y="0"/>
                    <a:pt x="914400" y="96830"/>
                    <a:pt x="914400" y="216276"/>
                  </a:cubicBezTo>
                  <a:close/>
                </a:path>
              </a:pathLst>
            </a:custGeom>
            <a:solidFill>
              <a:srgbClr val="0A6B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TextBox 61">
              <a:extLst>
                <a:ext uri="{FF2B5EF4-FFF2-40B4-BE49-F238E27FC236}">
                  <a16:creationId xmlns:a16="http://schemas.microsoft.com/office/drawing/2014/main" id="{AA899F55-4559-2AD6-14F6-7D7403BA3B20}"/>
                </a:ext>
              </a:extLst>
            </p:cNvPr>
            <p:cNvSpPr txBox="1"/>
            <p:nvPr/>
          </p:nvSpPr>
          <p:spPr>
            <a:xfrm>
              <a:off x="3866937" y="721190"/>
              <a:ext cx="6080906" cy="584775"/>
            </a:xfrm>
            <a:prstGeom prst="rect">
              <a:avLst/>
            </a:prstGeom>
            <a:noFill/>
          </p:spPr>
          <p:txBody>
            <a:bodyPr wrap="square">
              <a:spAutoFit/>
            </a:bodyPr>
            <a:lstStyle/>
            <a:p>
              <a:pPr algn="r" rtl="1"/>
              <a:r>
                <a:rPr lang="fa-IR" sz="3200" dirty="0"/>
                <a:t>۱. لایه ادراک (</a:t>
              </a:r>
              <a:r>
                <a:rPr lang="en-US" sz="3200" dirty="0"/>
                <a:t>Perception Layer</a:t>
              </a:r>
              <a:r>
                <a:rPr lang="fa-IR" sz="3200" dirty="0"/>
                <a:t>)</a:t>
              </a:r>
              <a:endParaRPr lang="en-US" sz="3200" dirty="0"/>
            </a:p>
          </p:txBody>
        </p:sp>
        <p:sp>
          <p:nvSpPr>
            <p:cNvPr id="64" name="TextBox 63">
              <a:extLst>
                <a:ext uri="{FF2B5EF4-FFF2-40B4-BE49-F238E27FC236}">
                  <a16:creationId xmlns:a16="http://schemas.microsoft.com/office/drawing/2014/main" id="{EDA0E56F-EE53-6834-6239-9D532488C259}"/>
                </a:ext>
              </a:extLst>
            </p:cNvPr>
            <p:cNvSpPr txBox="1"/>
            <p:nvPr/>
          </p:nvSpPr>
          <p:spPr>
            <a:xfrm>
              <a:off x="904291" y="1519631"/>
              <a:ext cx="8354009" cy="1938992"/>
            </a:xfrm>
            <a:prstGeom prst="rect">
              <a:avLst/>
            </a:prstGeom>
            <a:noFill/>
          </p:spPr>
          <p:txBody>
            <a:bodyPr wrap="square">
              <a:spAutoFit/>
            </a:bodyPr>
            <a:lstStyle/>
            <a:p>
              <a:pPr algn="justLow" rtl="1"/>
              <a:r>
                <a:rPr lang="en-US" sz="2400" dirty="0"/>
                <a:t>  </a:t>
              </a:r>
              <a:r>
                <a:rPr lang="fa-IR" sz="2400" dirty="0"/>
                <a:t>این لایه به‌عنوان پایه‌ای‌ترین سطح در معماری </a:t>
              </a:r>
              <a:r>
                <a:rPr lang="en-US" sz="2400" dirty="0"/>
                <a:t>IoT، </a:t>
              </a:r>
              <a:r>
                <a:rPr lang="fa-IR" sz="2400" dirty="0"/>
                <a:t>مسئول جمع‌آوری داده‌ها از محیط فیزیکی است.</a:t>
              </a:r>
            </a:p>
            <a:p>
              <a:pPr algn="justLow" rtl="1"/>
              <a:r>
                <a:rPr lang="fa-IR" sz="2400" dirty="0"/>
                <a:t> </a:t>
              </a:r>
              <a:r>
                <a:rPr lang="en-US" sz="2400" dirty="0"/>
                <a:t> </a:t>
              </a:r>
              <a:r>
                <a:rPr lang="fa-IR" sz="2400" dirty="0"/>
                <a:t>سنسورها، دوربین‌ها، </a:t>
              </a:r>
              <a:r>
                <a:rPr lang="en-US" sz="2400" dirty="0"/>
                <a:t>RFID</a:t>
              </a:r>
              <a:r>
                <a:rPr lang="fa-IR" sz="2400" dirty="0"/>
                <a:t>ها و سایر دستگاه‌های جمع‌آوری اطلاعات در این لایه قرار دارند. هدف اصلی این لایه، تبدیل اطلاعات فیزیکی به سیگنال‌های دیجیتال قابل پردازش است. </a:t>
              </a:r>
              <a:endParaRPr lang="en-US" sz="2400" dirty="0"/>
            </a:p>
          </p:txBody>
        </p:sp>
        <p:pic>
          <p:nvPicPr>
            <p:cNvPr id="2050" name="Picture 2" descr="What is RFID?">
              <a:extLst>
                <a:ext uri="{FF2B5EF4-FFF2-40B4-BE49-F238E27FC236}">
                  <a16:creationId xmlns:a16="http://schemas.microsoft.com/office/drawing/2014/main" id="{3C94272D-A562-FDEF-1F1F-7EA44D22B5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19529">
              <a:off x="-191868" y="3633583"/>
              <a:ext cx="4563446" cy="2806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ght Sensor Definition, Types and Applications - Renke">
              <a:extLst>
                <a:ext uri="{FF2B5EF4-FFF2-40B4-BE49-F238E27FC236}">
                  <a16:creationId xmlns:a16="http://schemas.microsoft.com/office/drawing/2014/main" id="{56D11AB8-DF99-CB98-3C7E-1017B918AB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7500" y1="38000" x2="18750" y2="28750"/>
                          <a14:foregroundMark x1="18750" y1="28750" x2="32000" y2="30750"/>
                          <a14:foregroundMark x1="32000" y1="30750" x2="32500" y2="32750"/>
                          <a14:foregroundMark x1="69250" y1="49750" x2="69750" y2="55500"/>
                          <a14:foregroundMark x1="69750" y1="63500" x2="66500" y2="70500"/>
                          <a14:foregroundMark x1="80500" y1="60750" x2="65500" y2="75500"/>
                          <a14:foregroundMark x1="82500" y1="61750" x2="65500" y2="78000"/>
                          <a14:foregroundMark x1="75500" y1="72000" x2="82750" y2="77000"/>
                          <a14:foregroundMark x1="82500" y1="61750" x2="79000" y2="76750"/>
                          <a14:foregroundMark x1="79000" y1="76750" x2="77500" y2="79500"/>
                          <a14:foregroundMark x1="82250" y1="62000" x2="80750" y2="75500"/>
                          <a14:foregroundMark x1="80750" y1="75500" x2="80250" y2="76000"/>
                          <a14:foregroundMark x1="89750" y1="67000" x2="84250" y2="64750"/>
                          <a14:foregroundMark x1="87250" y1="68500" x2="82750" y2="73000"/>
                          <a14:foregroundMark x1="85250" y1="64500" x2="85250" y2="64500"/>
                          <a14:foregroundMark x1="84750" y1="63750" x2="84750" y2="63750"/>
                          <a14:foregroundMark x1="84250" y1="63000" x2="84250" y2="63000"/>
                          <a14:foregroundMark x1="83750" y1="62750" x2="83750" y2="62750"/>
                        </a14:backgroundRemoval>
                      </a14:imgEffect>
                    </a14:imgLayer>
                  </a14:imgProps>
                </a:ext>
                <a:ext uri="{28A0092B-C50C-407E-A947-70E740481C1C}">
                  <a14:useLocalDpi xmlns:a14="http://schemas.microsoft.com/office/drawing/2010/main" val="0"/>
                </a:ext>
              </a:extLst>
            </a:blip>
            <a:srcRect/>
            <a:stretch>
              <a:fillRect/>
            </a:stretch>
          </p:blipFill>
          <p:spPr bwMode="auto">
            <a:xfrm rot="2194324">
              <a:off x="4611933" y="3221986"/>
              <a:ext cx="3529593" cy="3529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und Sensor Module - ADIY">
              <a:extLst>
                <a:ext uri="{FF2B5EF4-FFF2-40B4-BE49-F238E27FC236}">
                  <a16:creationId xmlns:a16="http://schemas.microsoft.com/office/drawing/2014/main" id="{83CB7D48-8583-CAAB-282A-B0604A86905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97728">
              <a:off x="6462560" y="3127841"/>
              <a:ext cx="3931095" cy="39310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ultrasonic sensor? How to use ultrasonic sensor? (2020)">
              <a:extLst>
                <a:ext uri="{FF2B5EF4-FFF2-40B4-BE49-F238E27FC236}">
                  <a16:creationId xmlns:a16="http://schemas.microsoft.com/office/drawing/2014/main" id="{7ABD164F-4CF1-D027-BE19-C911830E96C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000" b="89778" l="9778" r="89778">
                          <a14:foregroundMark x1="47556" y1="19556" x2="69778" y2="9333"/>
                          <a14:foregroundMark x1="69778" y1="9333" x2="73778" y2="24889"/>
                          <a14:foregroundMark x1="75111" y1="19111" x2="75111" y2="19111"/>
                          <a14:foregroundMark x1="81333" y1="18667" x2="80444" y2="16889"/>
                          <a14:foregroundMark x1="79111" y1="15556" x2="79111" y2="15556"/>
                          <a14:foregroundMark x1="78667" y1="14222" x2="76000" y2="12444"/>
                          <a14:foregroundMark x1="75556" y1="12000" x2="72444" y2="10222"/>
                          <a14:foregroundMark x1="72444" y1="10222" x2="70222" y2="9778"/>
                          <a14:foregroundMark x1="69778" y1="9778" x2="66222" y2="9778"/>
                          <a14:foregroundMark x1="64444" y1="9778" x2="61778" y2="9778"/>
                          <a14:foregroundMark x1="60889" y1="9778" x2="58222" y2="9778"/>
                          <a14:foregroundMark x1="63556" y1="8000" x2="63556" y2="8000"/>
                          <a14:foregroundMark x1="63556" y1="8000" x2="63556" y2="8000"/>
                          <a14:foregroundMark x1="63556" y1="8000" x2="63556" y2="8000"/>
                          <a14:foregroundMark x1="61333" y1="8444" x2="59556" y2="8889"/>
                          <a14:foregroundMark x1="59556" y1="8889" x2="57778" y2="8889"/>
                          <a14:foregroundMark x1="57333" y1="9778" x2="54667" y2="12000"/>
                          <a14:foregroundMark x1="53778" y1="13333" x2="53778" y2="13333"/>
                          <a14:foregroundMark x1="52000" y1="15111" x2="50222" y2="16889"/>
                          <a14:foregroundMark x1="47556" y1="18667" x2="47556" y2="18667"/>
                          <a14:foregroundMark x1="48444" y1="15111" x2="50667" y2="13333"/>
                          <a14:foregroundMark x1="52444" y1="12444" x2="56444" y2="10222"/>
                          <a14:foregroundMark x1="59111" y1="8889" x2="63111" y2="8889"/>
                          <a14:foregroundMark x1="64889" y1="8889" x2="64889" y2="8889"/>
                          <a14:foregroundMark x1="68444" y1="8889" x2="68444" y2="8889"/>
                          <a14:foregroundMark x1="41333" y1="46222" x2="40000" y2="42667"/>
                          <a14:foregroundMark x1="39556" y1="41778" x2="39556" y2="41778"/>
                          <a14:foregroundMark x1="37778" y1="40889" x2="37778" y2="40889"/>
                          <a14:foregroundMark x1="36444" y1="40000" x2="32444" y2="40000"/>
                          <a14:foregroundMark x1="32444" y1="40000" x2="29333" y2="40000"/>
                          <a14:foregroundMark x1="26222" y1="41778" x2="26222" y2="41778"/>
                          <a14:foregroundMark x1="21778" y1="45333" x2="19111" y2="47111"/>
                          <a14:foregroundMark x1="16889" y1="48889" x2="15556" y2="50667"/>
                          <a14:foregroundMark x1="15111" y1="53333" x2="15111" y2="56444"/>
                          <a14:foregroundMark x1="15111" y1="58222" x2="14667" y2="56444"/>
                          <a14:foregroundMark x1="19111" y1="47111" x2="23556" y2="43556"/>
                          <a14:foregroundMark x1="25333" y1="41778" x2="32444" y2="41778"/>
                          <a14:foregroundMark x1="36444" y1="41778" x2="40000"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112434" y="3843360"/>
              <a:ext cx="2500058" cy="2500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5A11FA96-6008-846B-EFBD-7A37F966BDCA}"/>
              </a:ext>
            </a:extLst>
          </p:cNvPr>
          <p:cNvGrpSpPr/>
          <p:nvPr/>
        </p:nvGrpSpPr>
        <p:grpSpPr>
          <a:xfrm>
            <a:off x="-660076" y="-14796"/>
            <a:ext cx="12820159" cy="6887592"/>
            <a:chOff x="97382" y="15821"/>
            <a:chExt cx="12820159" cy="6858000"/>
          </a:xfrm>
        </p:grpSpPr>
        <p:grpSp>
          <p:nvGrpSpPr>
            <p:cNvPr id="59" name="Group 58">
              <a:extLst>
                <a:ext uri="{FF2B5EF4-FFF2-40B4-BE49-F238E27FC236}">
                  <a16:creationId xmlns:a16="http://schemas.microsoft.com/office/drawing/2014/main" id="{D9206A2F-BF1E-439C-BAB3-36744DD711AA}"/>
                </a:ext>
              </a:extLst>
            </p:cNvPr>
            <p:cNvGrpSpPr/>
            <p:nvPr/>
          </p:nvGrpSpPr>
          <p:grpSpPr>
            <a:xfrm>
              <a:off x="97382" y="15821"/>
              <a:ext cx="12820159" cy="6858000"/>
              <a:chOff x="10396339" y="0"/>
              <a:chExt cx="12820159" cy="6858000"/>
            </a:xfrm>
          </p:grpSpPr>
          <p:sp>
            <p:nvSpPr>
              <p:cNvPr id="52" name="Freeform: Shape 51">
                <a:extLst>
                  <a:ext uri="{FF2B5EF4-FFF2-40B4-BE49-F238E27FC236}">
                    <a16:creationId xmlns:a16="http://schemas.microsoft.com/office/drawing/2014/main" id="{194AE57F-4728-8909-8E51-4F651DD74CCA}"/>
                  </a:ext>
                </a:extLst>
              </p:cNvPr>
              <p:cNvSpPr/>
              <p:nvPr/>
            </p:nvSpPr>
            <p:spPr>
              <a:xfrm rot="16200000">
                <a:off x="10268386" y="1674984"/>
                <a:ext cx="914400" cy="658494"/>
              </a:xfrm>
              <a:custGeom>
                <a:avLst/>
                <a:gdLst/>
                <a:ahLst/>
                <a:cxnLst/>
                <a:rect l="l" t="t" r="r" b="b"/>
                <a:pathLst>
                  <a:path w="914400" h="658494">
                    <a:moveTo>
                      <a:pt x="658506" y="381559"/>
                    </a:moveTo>
                    <a:cubicBezTo>
                      <a:pt x="658506" y="353380"/>
                      <a:pt x="653545" y="329816"/>
                      <a:pt x="643623" y="310865"/>
                    </a:cubicBezTo>
                    <a:cubicBezTo>
                      <a:pt x="633701" y="291914"/>
                      <a:pt x="619712" y="277726"/>
                      <a:pt x="601654" y="268300"/>
                    </a:cubicBezTo>
                    <a:cubicBezTo>
                      <a:pt x="583596" y="258875"/>
                      <a:pt x="562462" y="254162"/>
                      <a:pt x="538253" y="254162"/>
                    </a:cubicBezTo>
                    <a:lnTo>
                      <a:pt x="538253" y="303870"/>
                    </a:lnTo>
                    <a:cubicBezTo>
                      <a:pt x="560081" y="303870"/>
                      <a:pt x="578189" y="309873"/>
                      <a:pt x="592575" y="321879"/>
                    </a:cubicBezTo>
                    <a:cubicBezTo>
                      <a:pt x="606962" y="333884"/>
                      <a:pt x="614155" y="353777"/>
                      <a:pt x="614155" y="381559"/>
                    </a:cubicBezTo>
                    <a:cubicBezTo>
                      <a:pt x="614155" y="406165"/>
                      <a:pt x="607656" y="423875"/>
                      <a:pt x="594659" y="434690"/>
                    </a:cubicBezTo>
                    <a:cubicBezTo>
                      <a:pt x="581661" y="445505"/>
                      <a:pt x="565042" y="450912"/>
                      <a:pt x="544801" y="450912"/>
                    </a:cubicBezTo>
                    <a:cubicBezTo>
                      <a:pt x="525354" y="450912"/>
                      <a:pt x="506800" y="445555"/>
                      <a:pt x="489140" y="434839"/>
                    </a:cubicBezTo>
                    <a:cubicBezTo>
                      <a:pt x="471479" y="424123"/>
                      <a:pt x="451833" y="406859"/>
                      <a:pt x="430204" y="383047"/>
                    </a:cubicBezTo>
                    <a:lnTo>
                      <a:pt x="304295" y="245232"/>
                    </a:lnTo>
                    <a:lnTo>
                      <a:pt x="265005" y="245232"/>
                    </a:lnTo>
                    <a:lnTo>
                      <a:pt x="265005" y="514016"/>
                    </a:lnTo>
                    <a:lnTo>
                      <a:pt x="309058" y="514016"/>
                    </a:lnTo>
                    <a:lnTo>
                      <a:pt x="309058" y="313098"/>
                    </a:lnTo>
                    <a:lnTo>
                      <a:pt x="400736" y="415194"/>
                    </a:lnTo>
                    <a:cubicBezTo>
                      <a:pt x="415222" y="431267"/>
                      <a:pt x="429807" y="445952"/>
                      <a:pt x="444491" y="459247"/>
                    </a:cubicBezTo>
                    <a:cubicBezTo>
                      <a:pt x="459175" y="472542"/>
                      <a:pt x="474852" y="483109"/>
                      <a:pt x="491521" y="490947"/>
                    </a:cubicBezTo>
                    <a:cubicBezTo>
                      <a:pt x="508190" y="498786"/>
                      <a:pt x="526644" y="502705"/>
                      <a:pt x="546885" y="502705"/>
                    </a:cubicBezTo>
                    <a:cubicBezTo>
                      <a:pt x="569507" y="502705"/>
                      <a:pt x="589152" y="497992"/>
                      <a:pt x="605821" y="488566"/>
                    </a:cubicBezTo>
                    <a:cubicBezTo>
                      <a:pt x="622490" y="479140"/>
                      <a:pt x="635438" y="465398"/>
                      <a:pt x="644665" y="447341"/>
                    </a:cubicBezTo>
                    <a:cubicBezTo>
                      <a:pt x="653892" y="429283"/>
                      <a:pt x="658506" y="407355"/>
                      <a:pt x="658506" y="381559"/>
                    </a:cubicBezTo>
                    <a:close/>
                    <a:moveTo>
                      <a:pt x="914400" y="206590"/>
                    </a:moveTo>
                    <a:lnTo>
                      <a:pt x="914400" y="658494"/>
                    </a:lnTo>
                    <a:lnTo>
                      <a:pt x="0" y="658494"/>
                    </a:lnTo>
                    <a:lnTo>
                      <a:pt x="0" y="206590"/>
                    </a:lnTo>
                    <a:cubicBezTo>
                      <a:pt x="0" y="92492"/>
                      <a:pt x="92493" y="0"/>
                      <a:pt x="206590" y="0"/>
                    </a:cubicBezTo>
                    <a:lnTo>
                      <a:pt x="707810" y="0"/>
                    </a:lnTo>
                    <a:cubicBezTo>
                      <a:pt x="821907" y="0"/>
                      <a:pt x="914400" y="92492"/>
                      <a:pt x="914400" y="206590"/>
                    </a:cubicBezTo>
                    <a:close/>
                  </a:path>
                </a:pathLst>
              </a:custGeom>
              <a:solidFill>
                <a:srgbClr val="9B04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justLow"/>
                <a:endParaRPr lang="en-US"/>
              </a:p>
            </p:txBody>
          </p:sp>
          <p:sp>
            <p:nvSpPr>
              <p:cNvPr id="17" name="Rectangle 16">
                <a:extLst>
                  <a:ext uri="{FF2B5EF4-FFF2-40B4-BE49-F238E27FC236}">
                    <a16:creationId xmlns:a16="http://schemas.microsoft.com/office/drawing/2014/main" id="{4E7419A2-F2B0-65CD-D76D-B505B5743D5B}"/>
                  </a:ext>
                </a:extLst>
              </p:cNvPr>
              <p:cNvSpPr/>
              <p:nvPr/>
            </p:nvSpPr>
            <p:spPr>
              <a:xfrm>
                <a:off x="11027546" y="0"/>
                <a:ext cx="12188952" cy="6858000"/>
              </a:xfrm>
              <a:prstGeom prst="rect">
                <a:avLst/>
              </a:prstGeom>
              <a:gradFill flip="none" rotWithShape="1">
                <a:gsLst>
                  <a:gs pos="0">
                    <a:srgbClr val="9900FF"/>
                  </a:gs>
                  <a:gs pos="38000">
                    <a:srgbClr val="B13DFF"/>
                  </a:gs>
                  <a:gs pos="100000">
                    <a:srgbClr val="E3B9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Low"/>
                <a:endParaRPr lang="en-US" dirty="0"/>
              </a:p>
            </p:txBody>
          </p:sp>
        </p:grpSp>
        <p:sp>
          <p:nvSpPr>
            <p:cNvPr id="69" name="TextBox 68">
              <a:extLst>
                <a:ext uri="{FF2B5EF4-FFF2-40B4-BE49-F238E27FC236}">
                  <a16:creationId xmlns:a16="http://schemas.microsoft.com/office/drawing/2014/main" id="{6E1F6857-8992-9C91-5F48-2921AD144FAC}"/>
                </a:ext>
              </a:extLst>
            </p:cNvPr>
            <p:cNvSpPr txBox="1"/>
            <p:nvPr/>
          </p:nvSpPr>
          <p:spPr>
            <a:xfrm>
              <a:off x="3941499" y="518263"/>
              <a:ext cx="6264612" cy="584775"/>
            </a:xfrm>
            <a:prstGeom prst="rect">
              <a:avLst/>
            </a:prstGeom>
            <a:noFill/>
          </p:spPr>
          <p:txBody>
            <a:bodyPr wrap="square">
              <a:spAutoFit/>
            </a:bodyPr>
            <a:lstStyle>
              <a:defPPr>
                <a:defRPr lang="en-US"/>
              </a:defPPr>
              <a:lvl1pPr algn="r" rtl="1">
                <a:defRPr sz="3200"/>
              </a:lvl1pPr>
            </a:lstStyle>
            <a:p>
              <a:pPr marL="177800" indent="-177800"/>
              <a:r>
                <a:rPr lang="fa-IR" dirty="0"/>
                <a:t>۲. لایه شبکه (</a:t>
              </a:r>
              <a:r>
                <a:rPr lang="en-US" dirty="0"/>
                <a:t>(Network Layer</a:t>
              </a:r>
            </a:p>
          </p:txBody>
        </p:sp>
        <p:sp>
          <p:nvSpPr>
            <p:cNvPr id="71" name="TextBox 70">
              <a:extLst>
                <a:ext uri="{FF2B5EF4-FFF2-40B4-BE49-F238E27FC236}">
                  <a16:creationId xmlns:a16="http://schemas.microsoft.com/office/drawing/2014/main" id="{87A5CB5B-0109-1960-4C89-2AE5482A8E2B}"/>
                </a:ext>
              </a:extLst>
            </p:cNvPr>
            <p:cNvSpPr txBox="1"/>
            <p:nvPr/>
          </p:nvSpPr>
          <p:spPr>
            <a:xfrm>
              <a:off x="1581319" y="1543981"/>
              <a:ext cx="8438982" cy="2308324"/>
            </a:xfrm>
            <a:prstGeom prst="rect">
              <a:avLst/>
            </a:prstGeom>
            <a:noFill/>
          </p:spPr>
          <p:txBody>
            <a:bodyPr wrap="square">
              <a:spAutoFit/>
            </a:bodyPr>
            <a:lstStyle>
              <a:defPPr>
                <a:defRPr lang="en-US"/>
              </a:defPPr>
              <a:lvl1pPr algn="r" rtl="1">
                <a:defRPr sz="2400"/>
              </a:lvl1pPr>
            </a:lstStyle>
            <a:p>
              <a:pPr algn="justLow"/>
              <a:r>
                <a:rPr lang="en-US" dirty="0"/>
                <a:t>   </a:t>
              </a:r>
              <a:r>
                <a:rPr lang="fa-IR" dirty="0"/>
                <a:t>پس از جمع‌آوری داده‌ها، این لایه وظیفه انتقال اطلاعات به مراکز پردازش را بر عهده دارد. استفاده از فناوری‌های ارتباطی مانند </a:t>
              </a:r>
              <a:r>
                <a:rPr lang="en-US" dirty="0"/>
                <a:t> Wi-Fi، </a:t>
              </a:r>
              <a:r>
                <a:rPr lang="fa-IR" dirty="0"/>
                <a:t>بلوتوث</a:t>
              </a:r>
              <a:r>
                <a:rPr lang="en-US" dirty="0"/>
                <a:t> </a:t>
              </a:r>
              <a:r>
                <a:rPr lang="fa-IR" dirty="0"/>
                <a:t>، </a:t>
              </a:r>
              <a:r>
                <a:rPr lang="en-US" dirty="0"/>
                <a:t> Zigbee </a:t>
              </a:r>
              <a:r>
                <a:rPr lang="fa-IR" dirty="0"/>
                <a:t>و شبکه‌های سلولی در این لایه رایج است.</a:t>
              </a:r>
              <a:endParaRPr lang="en-US" dirty="0"/>
            </a:p>
            <a:p>
              <a:pPr algn="justLow"/>
              <a:r>
                <a:rPr lang="fa-IR" dirty="0"/>
                <a:t> </a:t>
              </a:r>
              <a:r>
                <a:rPr lang="en-US" dirty="0"/>
                <a:t> </a:t>
              </a:r>
              <a:r>
                <a:rPr lang="fa-IR" dirty="0"/>
                <a:t>این لایه همچنین شامل مدیریت آدرس‌دهی و مسیریابی داده‌ها می‌شود تا اطلاعات به‌صورت امن و مؤثر به مقصد برسند. در سیستم‌های حمل‌ونقل هوشمند، این لایه اطلاعات ترافیکی را از حسگرهای جاده به مراکز کنترل منتقل می‌کند.</a:t>
              </a:r>
              <a:endParaRPr lang="en-US" dirty="0"/>
            </a:p>
          </p:txBody>
        </p:sp>
        <p:pic>
          <p:nvPicPr>
            <p:cNvPr id="2058" name="Picture 10" descr="What is Zigbee? | Homey">
              <a:extLst>
                <a:ext uri="{FF2B5EF4-FFF2-40B4-BE49-F238E27FC236}">
                  <a16:creationId xmlns:a16="http://schemas.microsoft.com/office/drawing/2014/main" id="{B1ABBD60-C2EE-E1ED-3FB4-12F563298BF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3977" b="94971" l="4167" r="95500">
                          <a14:foregroundMark x1="35333" y1="24094" x2="13000" y2="36023"/>
                          <a14:foregroundMark x1="38500" y1="7602" x2="60000" y2="8187"/>
                          <a14:foregroundMark x1="95500" y1="35205" x2="95500" y2="35205"/>
                          <a14:foregroundMark x1="49500" y1="3977" x2="49500" y2="3977"/>
                          <a14:foregroundMark x1="4167" y1="36842" x2="4167" y2="36842"/>
                          <a14:foregroundMark x1="11833" y1="89942" x2="11833" y2="89942"/>
                          <a14:foregroundMark x1="21167" y1="85380" x2="21167" y2="85380"/>
                          <a14:foregroundMark x1="37333" y1="81988" x2="37333" y2="81988"/>
                          <a14:foregroundMark x1="37333" y1="81988" x2="37333" y2="81988"/>
                          <a14:foregroundMark x1="39833" y1="82222" x2="40000" y2="90877"/>
                          <a14:foregroundMark x1="33194" y1="93618" x2="29833" y2="94971"/>
                          <a14:foregroundMark x1="37966" y1="91696" x2="37131" y2="92032"/>
                          <a14:foregroundMark x1="40000" y1="90877" x2="37966" y2="91696"/>
                          <a14:foregroundMark x1="29833" y1="94971" x2="27667" y2="94503"/>
                          <a14:foregroundMark x1="47000" y1="76842" x2="47500" y2="89942"/>
                          <a14:foregroundMark x1="72224" y1="81404" x2="74739" y2="79773"/>
                          <a14:foregroundMark x1="64833" y1="86199" x2="66917" y2="84847"/>
                          <a14:foregroundMark x1="65527" y1="86505" x2="64333" y2="86784"/>
                          <a14:foregroundMark x1="66360" y1="86310" x2="66027" y2="86388"/>
                          <a14:foregroundMark x1="94333" y1="83977" x2="81000" y2="86550"/>
                          <a14:foregroundMark x1="22000" y1="76257" x2="22000" y2="76257"/>
                          <a14:foregroundMark x1="22000" y1="76608" x2="22000" y2="76608"/>
                          <a14:foregroundMark x1="22000" y1="76608" x2="22000" y2="76608"/>
                          <a14:backgroundMark x1="70333" y1="83158" x2="70333" y2="83158"/>
                          <a14:backgroundMark x1="70333" y1="82924" x2="70333" y2="82924"/>
                          <a14:backgroundMark x1="70333" y1="82924" x2="70333" y2="82924"/>
                          <a14:backgroundMark x1="69000" y1="83392" x2="68667" y2="83509"/>
                          <a14:backgroundMark x1="37000" y1="91930" x2="32833" y2="93333"/>
                          <a14:backgroundMark x1="37167" y1="91696" x2="37167" y2="91696"/>
                          <a14:backgroundMark x1="37167" y1="91696" x2="37167" y2="91696"/>
                          <a14:backgroundMark x1="73333" y1="83392" x2="72667" y2="82690"/>
                          <a14:backgroundMark x1="70833" y1="83158" x2="69333" y2="83977"/>
                          <a14:backgroundMark x1="71000" y1="83158" x2="70167" y2="82924"/>
                          <a14:backgroundMark x1="70667" y1="82807" x2="70667" y2="82807"/>
                          <a14:backgroundMark x1="70833" y1="82807" x2="71167" y2="82924"/>
                          <a14:backgroundMark x1="71333" y1="82924" x2="71333" y2="82924"/>
                          <a14:backgroundMark x1="71333" y1="82690" x2="71333" y2="82690"/>
                          <a14:backgroundMark x1="71167" y1="82573" x2="70833" y2="82456"/>
                          <a14:backgroundMark x1="70500" y1="82456" x2="70500" y2="82456"/>
                          <a14:backgroundMark x1="70500" y1="82456" x2="70500" y2="82456"/>
                          <a14:backgroundMark x1="70667" y1="82456" x2="71000" y2="82456"/>
                          <a14:backgroundMark x1="71000" y1="82456" x2="71000" y2="82456"/>
                          <a14:backgroundMark x1="71167" y1="82456" x2="71167" y2="82456"/>
                          <a14:backgroundMark x1="68000" y1="84211" x2="68000" y2="84211"/>
                          <a14:backgroundMark x1="68000" y1="84327" x2="68000" y2="84327"/>
                          <a14:backgroundMark x1="68000" y1="84327" x2="68000" y2="84327"/>
                          <a14:backgroundMark x1="68000" y1="84444" x2="68000" y2="84444"/>
                          <a14:backgroundMark x1="67833" y1="84678" x2="67833" y2="84678"/>
                          <a14:backgroundMark x1="67667" y1="84678" x2="67333" y2="84678"/>
                          <a14:backgroundMark x1="67333" y1="84678" x2="67333" y2="84678"/>
                          <a14:backgroundMark x1="67667" y1="84444" x2="68000" y2="84327"/>
                          <a14:backgroundMark x1="68167" y1="84211" x2="68167" y2="84211"/>
                          <a14:backgroundMark x1="68333" y1="83977" x2="68000" y2="83860"/>
                          <a14:backgroundMark x1="67667" y1="83977" x2="67667" y2="83977"/>
                          <a14:backgroundMark x1="68167" y1="84094" x2="68167" y2="84094"/>
                          <a14:backgroundMark x1="68500" y1="83977" x2="68500" y2="83977"/>
                          <a14:backgroundMark x1="68500" y1="83977" x2="68500" y2="83743"/>
                          <a14:backgroundMark x1="68500" y1="83626" x2="68167" y2="83392"/>
                          <a14:backgroundMark x1="68167" y1="83509" x2="68167" y2="83509"/>
                          <a14:backgroundMark x1="69667" y1="83626" x2="69500" y2="83392"/>
                          <a14:backgroundMark x1="68667" y1="83392" x2="69333" y2="83509"/>
                          <a14:backgroundMark x1="75000" y1="79649" x2="75000" y2="79649"/>
                          <a14:backgroundMark x1="75000" y1="79883" x2="75000" y2="79883"/>
                          <a14:backgroundMark x1="74833" y1="79883" x2="74833" y2="79883"/>
                          <a14:backgroundMark x1="74833" y1="79766" x2="74833" y2="79766"/>
                          <a14:backgroundMark x1="68000" y1="84327" x2="67667" y2="84561"/>
                          <a14:backgroundMark x1="67000" y1="85029" x2="67000" y2="84795"/>
                          <a14:backgroundMark x1="67167" y1="84327" x2="67667" y2="84211"/>
                        </a14:backgroundRemoval>
                      </a14:imgEffect>
                    </a14:imgLayer>
                  </a14:imgProps>
                </a:ext>
                <a:ext uri="{28A0092B-C50C-407E-A947-70E740481C1C}">
                  <a14:useLocalDpi xmlns:a14="http://schemas.microsoft.com/office/drawing/2010/main" val="0"/>
                </a:ext>
              </a:extLst>
            </a:blip>
            <a:srcRect/>
            <a:stretch>
              <a:fillRect/>
            </a:stretch>
          </p:blipFill>
          <p:spPr bwMode="auto">
            <a:xfrm>
              <a:off x="1891834" y="4063945"/>
              <a:ext cx="1689566" cy="24072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w To Enable Bluetooth on Android and iPhone - PrepWizard">
              <a:extLst>
                <a:ext uri="{FF2B5EF4-FFF2-40B4-BE49-F238E27FC236}">
                  <a16:creationId xmlns:a16="http://schemas.microsoft.com/office/drawing/2014/main" id="{E0D22A14-7E0D-7203-E16B-BC4966043A0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0442" y1="39865" x2="50442" y2="39865"/>
                          <a14:foregroundMark x1="51327" y1="59459" x2="51327" y2="59459"/>
                          <a14:backgroundMark x1="50147" y1="40541" x2="50147" y2="40541"/>
                          <a14:backgroundMark x1="50147" y1="39865" x2="50147" y2="39865"/>
                        </a14:backgroundRemoval>
                      </a14:imgEffect>
                    </a14:imgLayer>
                  </a14:imgProps>
                </a:ext>
                <a:ext uri="{28A0092B-C50C-407E-A947-70E740481C1C}">
                  <a14:useLocalDpi xmlns:a14="http://schemas.microsoft.com/office/drawing/2010/main" val="0"/>
                </a:ext>
              </a:extLst>
            </a:blip>
            <a:srcRect/>
            <a:stretch>
              <a:fillRect/>
            </a:stretch>
          </p:blipFill>
          <p:spPr bwMode="auto">
            <a:xfrm>
              <a:off x="2740114" y="4056617"/>
              <a:ext cx="5266002" cy="2299022"/>
            </a:xfrm>
            <a:prstGeom prst="rect">
              <a:avLst/>
            </a:prstGeom>
            <a:noFill/>
            <a:extLst>
              <a:ext uri="{909E8E84-426E-40DD-AFC4-6F175D3DCCD1}">
                <a14:hiddenFill xmlns:a14="http://schemas.microsoft.com/office/drawing/2010/main">
                  <a:solidFill>
                    <a:srgbClr val="FFFFFF"/>
                  </a:solidFill>
                </a14:hiddenFill>
              </a:ext>
            </a:extLst>
          </p:spPr>
        </p:pic>
        <p:sp>
          <p:nvSpPr>
            <p:cNvPr id="72" name="AutoShape 14" descr="Wi-Fi - Wikipedia">
              <a:extLst>
                <a:ext uri="{FF2B5EF4-FFF2-40B4-BE49-F238E27FC236}">
                  <a16:creationId xmlns:a16="http://schemas.microsoft.com/office/drawing/2014/main" id="{ADB6703A-8723-D60E-8766-08C3676AA012}"/>
                </a:ext>
              </a:extLst>
            </p:cNvPr>
            <p:cNvSpPr>
              <a:spLocks noChangeAspect="1" noChangeArrowheads="1"/>
            </p:cNvSpPr>
            <p:nvPr/>
          </p:nvSpPr>
          <p:spPr bwMode="auto">
            <a:xfrm>
              <a:off x="5927706" y="32924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4" name="Picture 26" descr="A round black-and-white yin-yang logo stating 'Wi-Fi Alliance'">
              <a:extLst>
                <a:ext uri="{FF2B5EF4-FFF2-40B4-BE49-F238E27FC236}">
                  <a16:creationId xmlns:a16="http://schemas.microsoft.com/office/drawing/2014/main" id="{F818F84C-9ABD-2E96-B2AA-CDCACF91B3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33007" y="4293248"/>
              <a:ext cx="3027844" cy="17924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D6FE502A-0DE8-DFD5-95F7-D6A15F414906}"/>
              </a:ext>
            </a:extLst>
          </p:cNvPr>
          <p:cNvGrpSpPr/>
          <p:nvPr/>
        </p:nvGrpSpPr>
        <p:grpSpPr>
          <a:xfrm>
            <a:off x="181718" y="-15218"/>
            <a:ext cx="12835399" cy="7133476"/>
            <a:chOff x="10164394" y="-7417324"/>
            <a:chExt cx="12835399" cy="7133476"/>
          </a:xfrm>
        </p:grpSpPr>
        <p:sp>
          <p:nvSpPr>
            <p:cNvPr id="13" name="Rectangle 12">
              <a:extLst>
                <a:ext uri="{FF2B5EF4-FFF2-40B4-BE49-F238E27FC236}">
                  <a16:creationId xmlns:a16="http://schemas.microsoft.com/office/drawing/2014/main" id="{682EBE72-9219-D339-6CF2-A199A7039ECB}"/>
                </a:ext>
              </a:extLst>
            </p:cNvPr>
            <p:cNvSpPr/>
            <p:nvPr/>
          </p:nvSpPr>
          <p:spPr>
            <a:xfrm>
              <a:off x="10810841" y="-7417324"/>
              <a:ext cx="12188952" cy="6858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064D6D2E-A8ED-3171-7968-612E710FD7EC}"/>
                </a:ext>
              </a:extLst>
            </p:cNvPr>
            <p:cNvSpPr/>
            <p:nvPr/>
          </p:nvSpPr>
          <p:spPr>
            <a:xfrm rot="16200000">
              <a:off x="10036441" y="-4333888"/>
              <a:ext cx="914400" cy="658494"/>
            </a:xfrm>
            <a:custGeom>
              <a:avLst/>
              <a:gdLst/>
              <a:ahLst/>
              <a:cxnLst/>
              <a:rect l="l" t="t" r="r" b="b"/>
              <a:pathLst>
                <a:path w="914400" h="658494">
                  <a:moveTo>
                    <a:pt x="661477" y="381986"/>
                  </a:moveTo>
                  <a:cubicBezTo>
                    <a:pt x="661477" y="357380"/>
                    <a:pt x="656913" y="335800"/>
                    <a:pt x="647785" y="317246"/>
                  </a:cubicBezTo>
                  <a:cubicBezTo>
                    <a:pt x="638657" y="298692"/>
                    <a:pt x="625709" y="284157"/>
                    <a:pt x="608941" y="273639"/>
                  </a:cubicBezTo>
                  <a:cubicBezTo>
                    <a:pt x="592173" y="263122"/>
                    <a:pt x="572279" y="257864"/>
                    <a:pt x="549260" y="257864"/>
                  </a:cubicBezTo>
                  <a:lnTo>
                    <a:pt x="549260" y="307572"/>
                  </a:lnTo>
                  <a:cubicBezTo>
                    <a:pt x="569898" y="307572"/>
                    <a:pt x="586567" y="314121"/>
                    <a:pt x="599267" y="327218"/>
                  </a:cubicBezTo>
                  <a:cubicBezTo>
                    <a:pt x="611967" y="340314"/>
                    <a:pt x="618317" y="358769"/>
                    <a:pt x="618317" y="382582"/>
                  </a:cubicBezTo>
                  <a:cubicBezTo>
                    <a:pt x="618317" y="403616"/>
                    <a:pt x="613505" y="420582"/>
                    <a:pt x="603880" y="433481"/>
                  </a:cubicBezTo>
                  <a:cubicBezTo>
                    <a:pt x="594256" y="446379"/>
                    <a:pt x="579721" y="452828"/>
                    <a:pt x="560274" y="452828"/>
                  </a:cubicBezTo>
                  <a:cubicBezTo>
                    <a:pt x="539835" y="452828"/>
                    <a:pt x="523464" y="446280"/>
                    <a:pt x="511160" y="433183"/>
                  </a:cubicBezTo>
                  <a:cubicBezTo>
                    <a:pt x="498857" y="420086"/>
                    <a:pt x="492706" y="401136"/>
                    <a:pt x="492706" y="376331"/>
                  </a:cubicBezTo>
                  <a:lnTo>
                    <a:pt x="492706" y="352221"/>
                  </a:lnTo>
                  <a:lnTo>
                    <a:pt x="450439" y="352221"/>
                  </a:lnTo>
                  <a:lnTo>
                    <a:pt x="450439" y="375140"/>
                  </a:lnTo>
                  <a:cubicBezTo>
                    <a:pt x="450439" y="402723"/>
                    <a:pt x="444684" y="424452"/>
                    <a:pt x="433175" y="440327"/>
                  </a:cubicBezTo>
                  <a:cubicBezTo>
                    <a:pt x="421665" y="456202"/>
                    <a:pt x="403707" y="464139"/>
                    <a:pt x="379299" y="464139"/>
                  </a:cubicBezTo>
                  <a:cubicBezTo>
                    <a:pt x="353899" y="464139"/>
                    <a:pt x="335146" y="456946"/>
                    <a:pt x="323042" y="442559"/>
                  </a:cubicBezTo>
                  <a:cubicBezTo>
                    <a:pt x="310937" y="428173"/>
                    <a:pt x="304885" y="408478"/>
                    <a:pt x="304885" y="383475"/>
                  </a:cubicBezTo>
                  <a:cubicBezTo>
                    <a:pt x="304885" y="356487"/>
                    <a:pt x="312078" y="335403"/>
                    <a:pt x="326465" y="320223"/>
                  </a:cubicBezTo>
                  <a:cubicBezTo>
                    <a:pt x="340851" y="305042"/>
                    <a:pt x="360150" y="297452"/>
                    <a:pt x="384359" y="297452"/>
                  </a:cubicBezTo>
                  <a:lnTo>
                    <a:pt x="384359" y="247743"/>
                  </a:lnTo>
                  <a:cubicBezTo>
                    <a:pt x="345068" y="247743"/>
                    <a:pt x="314906" y="260146"/>
                    <a:pt x="293871" y="284950"/>
                  </a:cubicBezTo>
                  <a:cubicBezTo>
                    <a:pt x="272837" y="309755"/>
                    <a:pt x="262320" y="342795"/>
                    <a:pt x="262320" y="384070"/>
                  </a:cubicBezTo>
                  <a:cubicBezTo>
                    <a:pt x="262320" y="410264"/>
                    <a:pt x="266785" y="433233"/>
                    <a:pt x="275714" y="452977"/>
                  </a:cubicBezTo>
                  <a:cubicBezTo>
                    <a:pt x="284644" y="472722"/>
                    <a:pt x="297642" y="488101"/>
                    <a:pt x="314707" y="499114"/>
                  </a:cubicBezTo>
                  <a:cubicBezTo>
                    <a:pt x="331773" y="510127"/>
                    <a:pt x="352609" y="515634"/>
                    <a:pt x="377215" y="515634"/>
                  </a:cubicBezTo>
                  <a:cubicBezTo>
                    <a:pt x="404798" y="515634"/>
                    <a:pt x="426725" y="507746"/>
                    <a:pt x="442997" y="491970"/>
                  </a:cubicBezTo>
                  <a:cubicBezTo>
                    <a:pt x="459269" y="476194"/>
                    <a:pt x="469588" y="456301"/>
                    <a:pt x="473953" y="432290"/>
                  </a:cubicBezTo>
                  <a:cubicBezTo>
                    <a:pt x="479907" y="453325"/>
                    <a:pt x="490374" y="470291"/>
                    <a:pt x="505356" y="483189"/>
                  </a:cubicBezTo>
                  <a:cubicBezTo>
                    <a:pt x="520338" y="496088"/>
                    <a:pt x="539438" y="502537"/>
                    <a:pt x="562655" y="502537"/>
                  </a:cubicBezTo>
                  <a:cubicBezTo>
                    <a:pt x="584483" y="502537"/>
                    <a:pt x="602690" y="497130"/>
                    <a:pt x="617275" y="486315"/>
                  </a:cubicBezTo>
                  <a:cubicBezTo>
                    <a:pt x="631860" y="475500"/>
                    <a:pt x="642873" y="460964"/>
                    <a:pt x="650315" y="442708"/>
                  </a:cubicBezTo>
                  <a:cubicBezTo>
                    <a:pt x="657756" y="424452"/>
                    <a:pt x="661477" y="404211"/>
                    <a:pt x="661477" y="381986"/>
                  </a:cubicBezTo>
                  <a:close/>
                  <a:moveTo>
                    <a:pt x="914400" y="167856"/>
                  </a:moveTo>
                  <a:lnTo>
                    <a:pt x="914400" y="658494"/>
                  </a:lnTo>
                  <a:lnTo>
                    <a:pt x="0" y="658494"/>
                  </a:lnTo>
                  <a:lnTo>
                    <a:pt x="0" y="167856"/>
                  </a:lnTo>
                  <a:cubicBezTo>
                    <a:pt x="0" y="75152"/>
                    <a:pt x="75152" y="0"/>
                    <a:pt x="167857" y="0"/>
                  </a:cubicBezTo>
                  <a:lnTo>
                    <a:pt x="746543" y="0"/>
                  </a:lnTo>
                  <a:cubicBezTo>
                    <a:pt x="839248" y="0"/>
                    <a:pt x="914400" y="75152"/>
                    <a:pt x="914400" y="167856"/>
                  </a:cubicBezTo>
                  <a:close/>
                </a:path>
              </a:pathLst>
            </a:custGeom>
            <a:solidFill>
              <a:srgbClr val="AC481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TextBox 83">
              <a:extLst>
                <a:ext uri="{FF2B5EF4-FFF2-40B4-BE49-F238E27FC236}">
                  <a16:creationId xmlns:a16="http://schemas.microsoft.com/office/drawing/2014/main" id="{F6D144BF-83DE-421B-36C0-12DE592947B8}"/>
                </a:ext>
              </a:extLst>
            </p:cNvPr>
            <p:cNvSpPr txBox="1"/>
            <p:nvPr/>
          </p:nvSpPr>
          <p:spPr>
            <a:xfrm>
              <a:off x="11550949" y="-5869823"/>
              <a:ext cx="9157261" cy="1938992"/>
            </a:xfrm>
            <a:prstGeom prst="rect">
              <a:avLst/>
            </a:prstGeom>
            <a:noFill/>
          </p:spPr>
          <p:txBody>
            <a:bodyPr wrap="square">
              <a:spAutoFit/>
            </a:bodyPr>
            <a:lstStyle>
              <a:defPPr>
                <a:defRPr lang="en-US"/>
              </a:defPPr>
              <a:lvl1pPr algn="r" rtl="1">
                <a:defRPr sz="2400"/>
              </a:lvl1pPr>
            </a:lstStyle>
            <a:p>
              <a:pPr algn="justLow"/>
              <a:r>
                <a:rPr lang="fa-IR" dirty="0"/>
                <a:t>  در این لایه، داده‌های جمع‌آوری‌شده تجزیه ‌وتحلیل می‌شوند تا اطلاعات معناداری استخراج شود. استفاده از فناوری‌های پردازش ابری و محاسبات لبه‌ ای (</a:t>
              </a:r>
              <a:r>
                <a:rPr lang="en-US" dirty="0"/>
                <a:t>Edge Computing</a:t>
              </a:r>
              <a:r>
                <a:rPr lang="fa-IR" dirty="0"/>
                <a:t>) برای تحلیل سریع و مؤثر داده‌ها در این لایه اهمیت دارد.</a:t>
              </a:r>
            </a:p>
            <a:p>
              <a:pPr algn="justLow"/>
              <a:r>
                <a:rPr lang="fa-IR" dirty="0"/>
                <a:t>به‌عنوان مثال، در یک کارخانه هوشمند، این لایه می‌تواند با تحلیل داده‌های حسگرها، نیاز به تعمیرات پیشگیرانه را شناسایی کند.</a:t>
              </a:r>
            </a:p>
          </p:txBody>
        </p:sp>
        <p:pic>
          <p:nvPicPr>
            <p:cNvPr id="2078" name="Picture 30" descr="The Power of Edge Computing Solutions for Enhanced Performance">
              <a:extLst>
                <a:ext uri="{FF2B5EF4-FFF2-40B4-BE49-F238E27FC236}">
                  <a16:creationId xmlns:a16="http://schemas.microsoft.com/office/drawing/2014/main" id="{8DBF973C-1B56-5406-45DD-7BE1ED06741F}"/>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9331" b="89047" l="34941" r="96362">
                          <a14:foregroundMark x1="48562" y1="25355" x2="39848" y2="38540"/>
                          <a14:foregroundMark x1="39848" y1="38540" x2="36379" y2="27181"/>
                          <a14:foregroundMark x1="36379" y1="27181" x2="40102" y2="18053"/>
                          <a14:foregroundMark x1="40102" y1="18053" x2="45685" y2="18458"/>
                          <a14:foregroundMark x1="45685" y1="18458" x2="46616" y2="30426"/>
                          <a14:foregroundMark x1="34941" y1="25355" x2="34941" y2="36105"/>
                          <a14:foregroundMark x1="57022" y1="57809" x2="52538" y2="80527"/>
                          <a14:foregroundMark x1="52538" y1="80527" x2="60745" y2="81542"/>
                          <a14:foregroundMark x1="60745" y1="81542" x2="60914" y2="61663"/>
                          <a14:foregroundMark x1="60914" y1="61663" x2="55922" y2="54970"/>
                          <a14:foregroundMark x1="55922" y1="54970" x2="54992" y2="54767"/>
                          <a14:foregroundMark x1="89340" y1="58621" x2="82995" y2="77890"/>
                          <a14:foregroundMark x1="82995" y1="77890" x2="90271" y2="84381"/>
                          <a14:foregroundMark x1="90271" y1="84381" x2="92132" y2="67748"/>
                          <a14:foregroundMark x1="92132" y1="67748" x2="87733" y2="58215"/>
                          <a14:foregroundMark x1="87733" y1="58215" x2="85025" y2="57809"/>
                          <a14:foregroundMark x1="74281" y1="9331" x2="69966" y2="9736"/>
                          <a14:foregroundMark x1="69966" y1="9736" x2="69966" y2="10142"/>
                          <a14:foregroundMark x1="95008" y1="65112" x2="94162" y2="82353"/>
                          <a14:foregroundMark x1="94162" y1="82353" x2="92809" y2="84178"/>
                          <a14:foregroundMark x1="96447" y1="66531" x2="96362" y2="77485"/>
                          <a14:foregroundMark x1="96362" y1="77485" x2="96108" y2="79310"/>
                          <a14:foregroundMark x1="54484" y1="28398" x2="59137" y2="29006"/>
                          <a14:foregroundMark x1="68443" y1="50913" x2="65398" y2="57606"/>
                          <a14:foregroundMark x1="77242" y1="50710" x2="80034" y2="58215"/>
                          <a14:backgroundMark x1="60745" y1="48276" x2="54399" y2="44016"/>
                          <a14:backgroundMark x1="54399" y1="44016" x2="63283" y2="42394"/>
                          <a14:backgroundMark x1="63283" y1="42394" x2="60491" y2="50101"/>
                          <a14:backgroundMark x1="72927" y1="62272" x2="72673" y2="62677"/>
                          <a14:backgroundMark x1="72420" y1="63489" x2="72420" y2="63489"/>
                          <a14:backgroundMark x1="72927" y1="63083" x2="72927" y2="63083"/>
                          <a14:backgroundMark x1="73519" y1="63083" x2="73519" y2="63083"/>
                          <a14:backgroundMark x1="73519" y1="63083" x2="73519" y2="63083"/>
                          <a14:backgroundMark x1="73773" y1="63083" x2="74196" y2="62880"/>
                          <a14:backgroundMark x1="74365" y1="62677" x2="73773" y2="62677"/>
                          <a14:backgroundMark x1="73012" y1="62880" x2="73012" y2="62880"/>
                          <a14:backgroundMark x1="73604" y1="63083" x2="72927" y2="62677"/>
                          <a14:backgroundMark x1="72927" y1="63083" x2="72927" y2="63083"/>
                          <a14:backgroundMark x1="72673" y1="63489" x2="72673" y2="63489"/>
                          <a14:backgroundMark x1="72673" y1="63489" x2="72673" y2="63489"/>
                          <a14:backgroundMark x1="72758" y1="63489" x2="72758" y2="63489"/>
                          <a14:backgroundMark x1="72927" y1="63083" x2="72927" y2="63083"/>
                          <a14:backgroundMark x1="75635" y1="68966" x2="70812" y2="69980"/>
                          <a14:backgroundMark x1="75465" y1="69168" x2="75465" y2="69168"/>
                          <a14:backgroundMark x1="75550" y1="69574" x2="75550" y2="69574"/>
                          <a14:backgroundMark x1="75550" y1="69574" x2="75550" y2="69574"/>
                          <a14:backgroundMark x1="75635" y1="69371" x2="74873" y2="68966"/>
                          <a14:backgroundMark x1="73096" y1="69371" x2="71574" y2="69777"/>
                          <a14:backgroundMark x1="70643" y1="69980" x2="74619" y2="64300"/>
                          <a14:backgroundMark x1="74619" y1="64300" x2="72673" y2="67748"/>
                          <a14:backgroundMark x1="76734" y1="69777" x2="71997" y2="71602"/>
                          <a14:backgroundMark x1="71997" y1="71602" x2="69797" y2="67140"/>
                          <a14:backgroundMark x1="75719" y1="69574" x2="69797" y2="69777"/>
                          <a14:backgroundMark x1="69797" y1="69777" x2="70051" y2="66734"/>
                          <a14:backgroundMark x1="73181" y1="68966" x2="72927" y2="63895"/>
                          <a14:backgroundMark x1="70981" y1="67748" x2="72250" y2="62475"/>
                          <a14:backgroundMark x1="72504" y1="62272" x2="71235" y2="66126"/>
                          <a14:backgroundMark x1="72420" y1="63489" x2="69459" y2="67951"/>
                          <a14:backgroundMark x1="71404" y1="64097" x2="69882" y2="66734"/>
                          <a14:backgroundMark x1="71574" y1="62880" x2="69712" y2="67748"/>
                          <a14:backgroundMark x1="69966" y1="66329" x2="69882" y2="65923"/>
                          <a14:backgroundMark x1="70220" y1="65112" x2="70389" y2="67951"/>
                          <a14:backgroundMark x1="72927" y1="64909" x2="72927" y2="67343"/>
                          <a14:backgroundMark x1="73519" y1="66531" x2="75296" y2="65720"/>
                          <a14:backgroundMark x1="75296" y1="65720" x2="74788" y2="67951"/>
                          <a14:backgroundMark x1="74958" y1="67343" x2="75127" y2="70385"/>
                          <a14:backgroundMark x1="69459" y1="69168" x2="69459" y2="69168"/>
                          <a14:backgroundMark x1="69543" y1="68763" x2="69543" y2="68763"/>
                          <a14:backgroundMark x1="69459" y1="68560" x2="69459" y2="68560"/>
                          <a14:backgroundMark x1="69459" y1="68560" x2="69459" y2="68560"/>
                          <a14:backgroundMark x1="69459" y1="68560" x2="69459" y2="68560"/>
                        </a14:backgroundRemoval>
                      </a14:imgEffect>
                    </a14:imgLayer>
                  </a14:imgProps>
                </a:ext>
                <a:ext uri="{28A0092B-C50C-407E-A947-70E740481C1C}">
                  <a14:useLocalDpi xmlns:a14="http://schemas.microsoft.com/office/drawing/2010/main" val="0"/>
                </a:ext>
              </a:extLst>
            </a:blip>
            <a:srcRect l="32146"/>
            <a:stretch/>
          </p:blipFill>
          <p:spPr bwMode="auto">
            <a:xfrm>
              <a:off x="11861464" y="-3547441"/>
              <a:ext cx="3717816" cy="228532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What is Edge Computing?">
              <a:extLst>
                <a:ext uri="{FF2B5EF4-FFF2-40B4-BE49-F238E27FC236}">
                  <a16:creationId xmlns:a16="http://schemas.microsoft.com/office/drawing/2014/main" id="{10E51008-B759-80E2-86E3-0967B7C38715}"/>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6756" b="80622" l="51450" r="94800">
                          <a14:foregroundMark x1="70900" y1="43467" x2="69050" y2="50222"/>
                          <a14:foregroundMark x1="69050" y1="50222" x2="78700" y2="52178"/>
                          <a14:foregroundMark x1="78700" y1="52178" x2="72850" y2="45689"/>
                          <a14:foregroundMark x1="76000" y1="52711" x2="65500" y2="53600"/>
                          <a14:foregroundMark x1="76750" y1="53244" x2="75450" y2="47911"/>
                          <a14:foregroundMark x1="76350" y1="50400" x2="74850" y2="45422"/>
                          <a14:foregroundMark x1="90850" y1="53511" x2="89450" y2="48800"/>
                          <a14:foregroundMark x1="90850" y1="48800" x2="88550" y2="54400"/>
                          <a14:foregroundMark x1="88550" y1="54400" x2="91600" y2="49067"/>
                          <a14:foregroundMark x1="91600" y1="49067" x2="91250" y2="48444"/>
                          <a14:foregroundMark x1="88550" y1="50756" x2="87950" y2="52889"/>
                          <a14:foregroundMark x1="73600" y1="48622" x2="68950" y2="47378"/>
                          <a14:foregroundMark x1="73600" y1="45600" x2="70800" y2="45333"/>
                          <a14:foregroundMark x1="73200" y1="52000" x2="69400" y2="51822"/>
                          <a14:foregroundMark x1="73900" y1="45422" x2="71000" y2="45067"/>
                          <a14:foregroundMark x1="54200" y1="31733" x2="53900" y2="39022"/>
                          <a14:foregroundMark x1="54400" y1="48000" x2="53600" y2="55556"/>
                          <a14:foregroundMark x1="54950" y1="64978" x2="53700" y2="69778"/>
                          <a14:foregroundMark x1="56600" y1="68000" x2="52400" y2="68800"/>
                          <a14:foregroundMark x1="52400" y1="68800" x2="55600" y2="64267"/>
                          <a14:foregroundMark x1="55600" y1="64267" x2="56350" y2="70667"/>
                          <a14:foregroundMark x1="57600" y1="68267" x2="54150" y2="60711"/>
                          <a14:foregroundMark x1="54150" y1="60711" x2="51450" y2="68622"/>
                          <a14:foregroundMark x1="51450" y1="68622" x2="55200" y2="71644"/>
                          <a14:foregroundMark x1="55200" y1="71644" x2="57250" y2="64000"/>
                          <a14:foregroundMark x1="57250" y1="64000" x2="57150" y2="63556"/>
                          <a14:foregroundMark x1="58250" y1="36978" x2="65500" y2="44089"/>
                          <a14:foregroundMark x1="65500" y1="44089" x2="65550" y2="44178"/>
                          <a14:foregroundMark x1="58300" y1="51111" x2="63700" y2="51644"/>
                          <a14:foregroundMark x1="58100" y1="63911" x2="65300" y2="57067"/>
                          <a14:foregroundMark x1="80800" y1="51467" x2="85550" y2="51467"/>
                        </a14:backgroundRemoval>
                      </a14:imgEffect>
                    </a14:imgLayer>
                  </a14:imgProps>
                </a:ext>
                <a:ext uri="{28A0092B-C50C-407E-A947-70E740481C1C}">
                  <a14:useLocalDpi xmlns:a14="http://schemas.microsoft.com/office/drawing/2010/main" val="0"/>
                </a:ext>
              </a:extLst>
            </a:blip>
            <a:srcRect l="48692" t="20213" b="12455"/>
            <a:stretch/>
          </p:blipFill>
          <p:spPr bwMode="auto">
            <a:xfrm>
              <a:off x="15897336" y="-4206306"/>
              <a:ext cx="5313672" cy="3922458"/>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F137CFBF-E9FA-4DDB-7C1E-544B251235A1}"/>
                </a:ext>
              </a:extLst>
            </p:cNvPr>
            <p:cNvSpPr txBox="1"/>
            <p:nvPr/>
          </p:nvSpPr>
          <p:spPr>
            <a:xfrm>
              <a:off x="11660471" y="-6935961"/>
              <a:ext cx="9562110" cy="584775"/>
            </a:xfrm>
            <a:prstGeom prst="rect">
              <a:avLst/>
            </a:prstGeom>
            <a:noFill/>
          </p:spPr>
          <p:txBody>
            <a:bodyPr wrap="square">
              <a:spAutoFit/>
            </a:bodyPr>
            <a:lstStyle>
              <a:defPPr>
                <a:defRPr lang="en-US"/>
              </a:defPPr>
              <a:lvl1pPr algn="r" rtl="1">
                <a:defRPr sz="3200"/>
              </a:lvl1pPr>
            </a:lstStyle>
            <a:p>
              <a:r>
                <a:rPr lang="fa-IR" dirty="0"/>
                <a:t>۳. لایه پردازش (</a:t>
              </a:r>
              <a:r>
                <a:rPr lang="en-US" dirty="0"/>
                <a:t>Processing Layer</a:t>
              </a:r>
              <a:r>
                <a:rPr lang="fa-IR" dirty="0"/>
                <a:t>)</a:t>
              </a:r>
              <a:endParaRPr lang="en-US" dirty="0"/>
            </a:p>
          </p:txBody>
        </p:sp>
      </p:grpSp>
      <p:grpSp>
        <p:nvGrpSpPr>
          <p:cNvPr id="96" name="Group 95">
            <a:extLst>
              <a:ext uri="{FF2B5EF4-FFF2-40B4-BE49-F238E27FC236}">
                <a16:creationId xmlns:a16="http://schemas.microsoft.com/office/drawing/2014/main" id="{7E4FB5D5-D9C1-3D88-8A57-5BA03EDFE310}"/>
              </a:ext>
            </a:extLst>
          </p:cNvPr>
          <p:cNvGrpSpPr/>
          <p:nvPr/>
        </p:nvGrpSpPr>
        <p:grpSpPr>
          <a:xfrm>
            <a:off x="10922494" y="-23620"/>
            <a:ext cx="12774040" cy="6962166"/>
            <a:chOff x="-33652" y="17844"/>
            <a:chExt cx="12774040" cy="6927690"/>
          </a:xfrm>
        </p:grpSpPr>
        <p:grpSp>
          <p:nvGrpSpPr>
            <p:cNvPr id="58" name="Group 57">
              <a:extLst>
                <a:ext uri="{FF2B5EF4-FFF2-40B4-BE49-F238E27FC236}">
                  <a16:creationId xmlns:a16="http://schemas.microsoft.com/office/drawing/2014/main" id="{C5EDD3AF-0270-FEC1-CF03-8F2DDAAEAD6D}"/>
                </a:ext>
              </a:extLst>
            </p:cNvPr>
            <p:cNvGrpSpPr/>
            <p:nvPr/>
          </p:nvGrpSpPr>
          <p:grpSpPr>
            <a:xfrm>
              <a:off x="0" y="17844"/>
              <a:ext cx="12740388" cy="6858000"/>
              <a:chOff x="12615311" y="0"/>
              <a:chExt cx="12740388" cy="6858000"/>
            </a:xfrm>
          </p:grpSpPr>
          <p:sp>
            <p:nvSpPr>
              <p:cNvPr id="54" name="Freeform: Shape 53">
                <a:extLst>
                  <a:ext uri="{FF2B5EF4-FFF2-40B4-BE49-F238E27FC236}">
                    <a16:creationId xmlns:a16="http://schemas.microsoft.com/office/drawing/2014/main" id="{ED03ACDD-6ACA-4AB3-DFC2-13D2F6997D48}"/>
                  </a:ext>
                </a:extLst>
              </p:cNvPr>
              <p:cNvSpPr/>
              <p:nvPr/>
            </p:nvSpPr>
            <p:spPr>
              <a:xfrm rot="16200000">
                <a:off x="12487360" y="4491887"/>
                <a:ext cx="914400" cy="658497"/>
              </a:xfrm>
              <a:custGeom>
                <a:avLst/>
                <a:gdLst/>
                <a:ahLst/>
                <a:cxnLst/>
                <a:rect l="l" t="t" r="r" b="b"/>
                <a:pathLst>
                  <a:path w="914400" h="658497">
                    <a:moveTo>
                      <a:pt x="629662" y="342565"/>
                    </a:moveTo>
                    <a:lnTo>
                      <a:pt x="429042" y="342565"/>
                    </a:lnTo>
                    <a:lnTo>
                      <a:pt x="429042" y="202965"/>
                    </a:lnTo>
                    <a:close/>
                    <a:moveTo>
                      <a:pt x="697528" y="341077"/>
                    </a:moveTo>
                    <a:lnTo>
                      <a:pt x="430233" y="154447"/>
                    </a:lnTo>
                    <a:lnTo>
                      <a:pt x="385286" y="154447"/>
                    </a:lnTo>
                    <a:lnTo>
                      <a:pt x="385286" y="341970"/>
                    </a:lnTo>
                    <a:lnTo>
                      <a:pt x="306705" y="341970"/>
                    </a:lnTo>
                    <a:lnTo>
                      <a:pt x="306705" y="391679"/>
                    </a:lnTo>
                    <a:lnTo>
                      <a:pt x="385286" y="391679"/>
                    </a:lnTo>
                    <a:lnTo>
                      <a:pt x="385286" y="444959"/>
                    </a:lnTo>
                    <a:lnTo>
                      <a:pt x="429042" y="444959"/>
                    </a:lnTo>
                    <a:lnTo>
                      <a:pt x="429042" y="391679"/>
                    </a:lnTo>
                    <a:lnTo>
                      <a:pt x="697528" y="391679"/>
                    </a:lnTo>
                    <a:close/>
                    <a:moveTo>
                      <a:pt x="914400" y="196911"/>
                    </a:moveTo>
                    <a:lnTo>
                      <a:pt x="914400" y="658497"/>
                    </a:lnTo>
                    <a:lnTo>
                      <a:pt x="0" y="658497"/>
                    </a:lnTo>
                    <a:lnTo>
                      <a:pt x="0" y="196911"/>
                    </a:lnTo>
                    <a:cubicBezTo>
                      <a:pt x="0" y="88161"/>
                      <a:pt x="88160" y="0"/>
                      <a:pt x="196910" y="0"/>
                    </a:cubicBezTo>
                    <a:lnTo>
                      <a:pt x="717490" y="1"/>
                    </a:lnTo>
                    <a:cubicBezTo>
                      <a:pt x="826240" y="1"/>
                      <a:pt x="914400" y="88161"/>
                      <a:pt x="914400" y="196911"/>
                    </a:cubicBezTo>
                    <a:close/>
                  </a:path>
                </a:pathLst>
              </a:custGeom>
              <a:solidFill>
                <a:srgbClr val="357320"/>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102805C0-7B50-EB9B-0B8B-FEBA87E53758}"/>
                  </a:ext>
                </a:extLst>
              </p:cNvPr>
              <p:cNvSpPr/>
              <p:nvPr/>
            </p:nvSpPr>
            <p:spPr>
              <a:xfrm>
                <a:off x="13166747" y="0"/>
                <a:ext cx="12188952" cy="6858000"/>
              </a:xfrm>
              <a:prstGeom prst="rect">
                <a:avLst/>
              </a:prstGeom>
              <a:gradFill flip="none" rotWithShape="1">
                <a:gsLst>
                  <a:gs pos="22000">
                    <a:srgbClr val="509E34"/>
                  </a:gs>
                  <a:gs pos="0">
                    <a:srgbClr val="459329"/>
                  </a:gs>
                  <a:gs pos="100000">
                    <a:schemeClr val="accent6">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TextBox 92">
              <a:extLst>
                <a:ext uri="{FF2B5EF4-FFF2-40B4-BE49-F238E27FC236}">
                  <a16:creationId xmlns:a16="http://schemas.microsoft.com/office/drawing/2014/main" id="{1C7CA60B-ADCC-7F65-02E0-4D1A182F0C21}"/>
                </a:ext>
              </a:extLst>
            </p:cNvPr>
            <p:cNvSpPr txBox="1"/>
            <p:nvPr/>
          </p:nvSpPr>
          <p:spPr>
            <a:xfrm>
              <a:off x="2622579" y="513544"/>
              <a:ext cx="8973948" cy="584775"/>
            </a:xfrm>
            <a:prstGeom prst="rect">
              <a:avLst/>
            </a:prstGeom>
            <a:noFill/>
          </p:spPr>
          <p:txBody>
            <a:bodyPr wrap="square">
              <a:spAutoFit/>
            </a:bodyPr>
            <a:lstStyle>
              <a:defPPr>
                <a:defRPr lang="en-US"/>
              </a:defPPr>
              <a:lvl1pPr algn="r" rtl="1">
                <a:defRPr sz="3200"/>
              </a:lvl1pPr>
            </a:lstStyle>
            <a:p>
              <a:r>
                <a:rPr lang="fa-IR" dirty="0"/>
                <a:t>۴. لایه کاربرد (</a:t>
              </a:r>
              <a:r>
                <a:rPr lang="en-US" dirty="0"/>
                <a:t>(Application Layer</a:t>
              </a:r>
            </a:p>
          </p:txBody>
        </p:sp>
        <p:sp>
          <p:nvSpPr>
            <p:cNvPr id="95" name="TextBox 94">
              <a:extLst>
                <a:ext uri="{FF2B5EF4-FFF2-40B4-BE49-F238E27FC236}">
                  <a16:creationId xmlns:a16="http://schemas.microsoft.com/office/drawing/2014/main" id="{19C13237-948F-72F1-2B72-08746BC146A3}"/>
                </a:ext>
              </a:extLst>
            </p:cNvPr>
            <p:cNvSpPr txBox="1"/>
            <p:nvPr/>
          </p:nvSpPr>
          <p:spPr>
            <a:xfrm>
              <a:off x="1408385" y="1325242"/>
              <a:ext cx="9660059" cy="1569660"/>
            </a:xfrm>
            <a:prstGeom prst="rect">
              <a:avLst/>
            </a:prstGeom>
            <a:noFill/>
          </p:spPr>
          <p:txBody>
            <a:bodyPr wrap="square">
              <a:spAutoFit/>
            </a:bodyPr>
            <a:lstStyle>
              <a:defPPr>
                <a:defRPr lang="en-US"/>
              </a:defPPr>
              <a:lvl1pPr algn="r" rtl="1">
                <a:defRPr sz="2400"/>
              </a:lvl1pPr>
            </a:lstStyle>
            <a:p>
              <a:pPr algn="justLow"/>
              <a:r>
                <a:rPr lang="fa-IR" dirty="0"/>
                <a:t>این لایه تعامل مستقیم با کاربران نهایی را فراهم می‌کند و خدمات مبتنی بر داده‌های پردازش‌شده را ارائه می‌دهد. برنامه‌های موبایل، داشبوردهای مدیریتی و سیستم‌های هشداردهی در این لایه قرار دارند. برای مثال، در خانه‌های هوشمند، کاربران می‌توانند از طریق اپلیکیشن‌ها، سیستم‌های روشنایی و گرمایشی را کنترل کنند.</a:t>
              </a:r>
              <a:endParaRPr lang="en-US" dirty="0"/>
            </a:p>
          </p:txBody>
        </p:sp>
        <p:pic>
          <p:nvPicPr>
            <p:cNvPr id="2082" name="Picture 34" descr="IoT in Mobile Apps Development : How IoT is Affecting Mobile App Development">
              <a:extLst>
                <a:ext uri="{FF2B5EF4-FFF2-40B4-BE49-F238E27FC236}">
                  <a16:creationId xmlns:a16="http://schemas.microsoft.com/office/drawing/2014/main" id="{5F5DBFB0-D14E-9B60-FA86-B9C3E7956147}"/>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9955" b="90045" l="9922" r="89948">
                          <a14:foregroundMark x1="56789" y1="90045" x2="50392" y2="89140"/>
                        </a14:backgroundRemoval>
                      </a14:imgEffect>
                    </a14:imgLayer>
                  </a14:imgProps>
                </a:ext>
                <a:ext uri="{28A0092B-C50C-407E-A947-70E740481C1C}">
                  <a14:useLocalDpi xmlns:a14="http://schemas.microsoft.com/office/drawing/2010/main" val="0"/>
                </a:ext>
              </a:extLst>
            </a:blip>
            <a:srcRect/>
            <a:stretch>
              <a:fillRect/>
            </a:stretch>
          </p:blipFill>
          <p:spPr bwMode="auto">
            <a:xfrm>
              <a:off x="-33652" y="2357723"/>
              <a:ext cx="72961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ow To Secure Your IoT Devices">
              <a:extLst>
                <a:ext uri="{FF2B5EF4-FFF2-40B4-BE49-F238E27FC236}">
                  <a16:creationId xmlns:a16="http://schemas.microsoft.com/office/drawing/2014/main" id="{38B290E1-DAD9-237B-0AE6-E62CA0C1EDAA}"/>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400" l="10000" r="90000">
                          <a14:foregroundMark x1="24300" y1="47000" x2="24700" y2="47467"/>
                          <a14:foregroundMark x1="59250" y1="90400" x2="52400" y2="89867"/>
                          <a14:foregroundMark x1="52400" y1="89867" x2="51750" y2="89267"/>
                          <a14:foregroundMark x1="38900" y1="37733" x2="33650" y2="38533"/>
                          <a14:foregroundMark x1="33650" y1="38533" x2="33350" y2="37067"/>
                          <a14:foregroundMark x1="34600" y1="35400" x2="34300" y2="40733"/>
                        </a14:backgroundRemoval>
                      </a14:imgEffect>
                    </a14:imgLayer>
                  </a14:imgProps>
                </a:ext>
                <a:ext uri="{28A0092B-C50C-407E-A947-70E740481C1C}">
                  <a14:useLocalDpi xmlns:a14="http://schemas.microsoft.com/office/drawing/2010/main" val="0"/>
                </a:ext>
              </a:extLst>
            </a:blip>
            <a:srcRect/>
            <a:stretch>
              <a:fillRect/>
            </a:stretch>
          </p:blipFill>
          <p:spPr bwMode="auto">
            <a:xfrm>
              <a:off x="4866201" y="1980027"/>
              <a:ext cx="6620676" cy="4965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9299E53F-E5FF-9286-FBDA-EC6D342F6EC6}"/>
              </a:ext>
            </a:extLst>
          </p:cNvPr>
          <p:cNvGrpSpPr/>
          <p:nvPr/>
        </p:nvGrpSpPr>
        <p:grpSpPr>
          <a:xfrm>
            <a:off x="11343504" y="-6223"/>
            <a:ext cx="12806518" cy="7098682"/>
            <a:chOff x="97382" y="-28529"/>
            <a:chExt cx="12806518" cy="7098682"/>
          </a:xfrm>
        </p:grpSpPr>
        <p:grpSp>
          <p:nvGrpSpPr>
            <p:cNvPr id="56" name="Group 55">
              <a:extLst>
                <a:ext uri="{FF2B5EF4-FFF2-40B4-BE49-F238E27FC236}">
                  <a16:creationId xmlns:a16="http://schemas.microsoft.com/office/drawing/2014/main" id="{C7FD22CC-C02F-7555-C9D9-F547A120E0FB}"/>
                </a:ext>
              </a:extLst>
            </p:cNvPr>
            <p:cNvGrpSpPr/>
            <p:nvPr/>
          </p:nvGrpSpPr>
          <p:grpSpPr>
            <a:xfrm>
              <a:off x="97382" y="-28529"/>
              <a:ext cx="12806518" cy="6858000"/>
              <a:chOff x="11123047" y="0"/>
              <a:chExt cx="12806518" cy="6858000"/>
            </a:xfrm>
          </p:grpSpPr>
          <p:sp>
            <p:nvSpPr>
              <p:cNvPr id="55" name="Freeform: Shape 54">
                <a:extLst>
                  <a:ext uri="{FF2B5EF4-FFF2-40B4-BE49-F238E27FC236}">
                    <a16:creationId xmlns:a16="http://schemas.microsoft.com/office/drawing/2014/main" id="{62DD890E-64DD-85C4-0CD8-8E8E5893B8DD}"/>
                  </a:ext>
                </a:extLst>
              </p:cNvPr>
              <p:cNvSpPr/>
              <p:nvPr/>
            </p:nvSpPr>
            <p:spPr>
              <a:xfrm rot="16200000">
                <a:off x="10995096" y="5900338"/>
                <a:ext cx="914400" cy="658497"/>
              </a:xfrm>
              <a:custGeom>
                <a:avLst/>
                <a:gdLst/>
                <a:ahLst/>
                <a:cxnLst/>
                <a:rect l="l" t="t" r="r" b="b"/>
                <a:pathLst>
                  <a:path w="914400" h="658497">
                    <a:moveTo>
                      <a:pt x="695147" y="196882"/>
                    </a:moveTo>
                    <a:lnTo>
                      <a:pt x="487085" y="179915"/>
                    </a:lnTo>
                    <a:lnTo>
                      <a:pt x="487085" y="224862"/>
                    </a:lnTo>
                    <a:cubicBezTo>
                      <a:pt x="496412" y="232799"/>
                      <a:pt x="503705" y="242771"/>
                      <a:pt x="508963" y="254776"/>
                    </a:cubicBezTo>
                    <a:cubicBezTo>
                      <a:pt x="514222" y="266781"/>
                      <a:pt x="516851" y="282012"/>
                      <a:pt x="516851" y="300466"/>
                    </a:cubicBezTo>
                    <a:cubicBezTo>
                      <a:pt x="516851" y="325271"/>
                      <a:pt x="509955" y="344966"/>
                      <a:pt x="496164" y="359551"/>
                    </a:cubicBezTo>
                    <a:cubicBezTo>
                      <a:pt x="482373" y="374136"/>
                      <a:pt x="461090" y="381429"/>
                      <a:pt x="432317" y="381429"/>
                    </a:cubicBezTo>
                    <a:cubicBezTo>
                      <a:pt x="403146" y="381429"/>
                      <a:pt x="381120" y="374186"/>
                      <a:pt x="366237" y="359700"/>
                    </a:cubicBezTo>
                    <a:cubicBezTo>
                      <a:pt x="351354" y="345214"/>
                      <a:pt x="343913" y="324973"/>
                      <a:pt x="343913" y="298978"/>
                    </a:cubicBezTo>
                    <a:cubicBezTo>
                      <a:pt x="343913" y="274372"/>
                      <a:pt x="350064" y="254280"/>
                      <a:pt x="362368" y="238703"/>
                    </a:cubicBezTo>
                    <a:cubicBezTo>
                      <a:pt x="374671" y="223125"/>
                      <a:pt x="391439" y="215337"/>
                      <a:pt x="412671" y="215337"/>
                    </a:cubicBezTo>
                    <a:lnTo>
                      <a:pt x="412671" y="164437"/>
                    </a:lnTo>
                    <a:cubicBezTo>
                      <a:pt x="389256" y="164437"/>
                      <a:pt x="369263" y="170390"/>
                      <a:pt x="352694" y="182297"/>
                    </a:cubicBezTo>
                    <a:cubicBezTo>
                      <a:pt x="336124" y="194203"/>
                      <a:pt x="323424" y="210326"/>
                      <a:pt x="314594" y="230666"/>
                    </a:cubicBezTo>
                    <a:cubicBezTo>
                      <a:pt x="305763" y="251006"/>
                      <a:pt x="301348" y="273776"/>
                      <a:pt x="301348" y="298978"/>
                    </a:cubicBezTo>
                    <a:cubicBezTo>
                      <a:pt x="301348" y="325172"/>
                      <a:pt x="306358" y="348339"/>
                      <a:pt x="316380" y="368481"/>
                    </a:cubicBezTo>
                    <a:cubicBezTo>
                      <a:pt x="326401" y="388622"/>
                      <a:pt x="341135" y="404447"/>
                      <a:pt x="360582" y="415957"/>
                    </a:cubicBezTo>
                    <a:cubicBezTo>
                      <a:pt x="380028" y="427466"/>
                      <a:pt x="403940" y="433221"/>
                      <a:pt x="432317" y="433221"/>
                    </a:cubicBezTo>
                    <a:cubicBezTo>
                      <a:pt x="461487" y="433221"/>
                      <a:pt x="485399" y="427516"/>
                      <a:pt x="504052" y="416106"/>
                    </a:cubicBezTo>
                    <a:cubicBezTo>
                      <a:pt x="522705" y="404696"/>
                      <a:pt x="536496" y="389465"/>
                      <a:pt x="545426" y="370415"/>
                    </a:cubicBezTo>
                    <a:cubicBezTo>
                      <a:pt x="554356" y="351365"/>
                      <a:pt x="558821" y="330331"/>
                      <a:pt x="558821" y="307312"/>
                    </a:cubicBezTo>
                    <a:cubicBezTo>
                      <a:pt x="558821" y="286675"/>
                      <a:pt x="555745" y="269857"/>
                      <a:pt x="549593" y="256860"/>
                    </a:cubicBezTo>
                    <a:cubicBezTo>
                      <a:pt x="543442" y="243862"/>
                      <a:pt x="536199" y="233692"/>
                      <a:pt x="527864" y="226350"/>
                    </a:cubicBezTo>
                    <a:lnTo>
                      <a:pt x="650796" y="236768"/>
                    </a:lnTo>
                    <a:lnTo>
                      <a:pt x="650796" y="406432"/>
                    </a:lnTo>
                    <a:lnTo>
                      <a:pt x="695147" y="406432"/>
                    </a:lnTo>
                    <a:close/>
                    <a:moveTo>
                      <a:pt x="914400" y="216277"/>
                    </a:moveTo>
                    <a:lnTo>
                      <a:pt x="914400" y="658497"/>
                    </a:lnTo>
                    <a:lnTo>
                      <a:pt x="0" y="658497"/>
                    </a:lnTo>
                    <a:lnTo>
                      <a:pt x="0" y="216277"/>
                    </a:lnTo>
                    <a:cubicBezTo>
                      <a:pt x="0" y="96831"/>
                      <a:pt x="96830" y="0"/>
                      <a:pt x="216276" y="0"/>
                    </a:cubicBezTo>
                    <a:lnTo>
                      <a:pt x="698124" y="0"/>
                    </a:lnTo>
                    <a:cubicBezTo>
                      <a:pt x="817570" y="0"/>
                      <a:pt x="914400" y="96831"/>
                      <a:pt x="914400" y="216277"/>
                    </a:cubicBezTo>
                    <a:close/>
                  </a:path>
                </a:pathLst>
              </a:cu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D4A60B1D-DFA1-6A1D-1DDF-C3CB2AE945EF}"/>
                  </a:ext>
                </a:extLst>
              </p:cNvPr>
              <p:cNvSpPr/>
              <p:nvPr/>
            </p:nvSpPr>
            <p:spPr>
              <a:xfrm>
                <a:off x="11740613" y="0"/>
                <a:ext cx="12188952" cy="6858000"/>
              </a:xfrm>
              <a:prstGeom prst="rect">
                <a:avLst/>
              </a:prstGeom>
              <a:gradFill flip="none" rotWithShape="1">
                <a:gsLst>
                  <a:gs pos="0">
                    <a:srgbClr val="FFCC00"/>
                  </a:gs>
                  <a:gs pos="100000">
                    <a:srgbClr val="FFEDA3"/>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A8539BCA-A602-66E0-D934-58B77DDFF23D}"/>
                </a:ext>
              </a:extLst>
            </p:cNvPr>
            <p:cNvSpPr txBox="1"/>
            <p:nvPr/>
          </p:nvSpPr>
          <p:spPr>
            <a:xfrm>
              <a:off x="3363486" y="513544"/>
              <a:ext cx="8690213" cy="584775"/>
            </a:xfrm>
            <a:prstGeom prst="rect">
              <a:avLst/>
            </a:prstGeom>
            <a:noFill/>
          </p:spPr>
          <p:txBody>
            <a:bodyPr wrap="square">
              <a:spAutoFit/>
            </a:bodyPr>
            <a:lstStyle>
              <a:defPPr>
                <a:defRPr lang="en-US"/>
              </a:defPPr>
              <a:lvl1pPr algn="r" rtl="1">
                <a:defRPr sz="3200"/>
              </a:lvl1pPr>
            </a:lstStyle>
            <a:p>
              <a:r>
                <a:rPr lang="fa-IR" dirty="0"/>
                <a:t>۵. لایه کسب‌وکار (</a:t>
              </a:r>
              <a:r>
                <a:rPr lang="en-US" dirty="0"/>
                <a:t>(Business Layer</a:t>
              </a:r>
            </a:p>
          </p:txBody>
        </p:sp>
        <p:sp>
          <p:nvSpPr>
            <p:cNvPr id="100" name="TextBox 99">
              <a:extLst>
                <a:ext uri="{FF2B5EF4-FFF2-40B4-BE49-F238E27FC236}">
                  <a16:creationId xmlns:a16="http://schemas.microsoft.com/office/drawing/2014/main" id="{5285A1F7-D712-8FA4-D50F-852665F10BDD}"/>
                </a:ext>
              </a:extLst>
            </p:cNvPr>
            <p:cNvSpPr txBox="1"/>
            <p:nvPr/>
          </p:nvSpPr>
          <p:spPr>
            <a:xfrm>
              <a:off x="1938200" y="1511060"/>
              <a:ext cx="9809459" cy="1569660"/>
            </a:xfrm>
            <a:prstGeom prst="rect">
              <a:avLst/>
            </a:prstGeom>
            <a:noFill/>
          </p:spPr>
          <p:txBody>
            <a:bodyPr wrap="square">
              <a:spAutoFit/>
            </a:bodyPr>
            <a:lstStyle>
              <a:defPPr>
                <a:defRPr lang="en-US"/>
              </a:defPPr>
              <a:lvl1pPr algn="r" rtl="1">
                <a:defRPr sz="2400"/>
              </a:lvl1pPr>
            </a:lstStyle>
            <a:p>
              <a:pPr algn="justLow"/>
              <a:r>
                <a:rPr lang="fa-IR" dirty="0"/>
                <a:t>این لایه استراتژی‌ها و تصمیم‌گیری‌های کلان را بر اساس داده‌های به‌دست‌آمده هدایت می‌کند. تحلیل روندها، بهینه‌سازی فرآیندها و توسعه مدل‌های کسب‌وکار جدید از وظایف این لایه است. در حوزه کشاورزی هوشمند، این لایه می‌تواند با تحلیل داده‌های محیطی، زمان مناسب برای کاشت یا برداشت را تعیین کند.</a:t>
              </a:r>
            </a:p>
          </p:txBody>
        </p:sp>
        <p:pic>
          <p:nvPicPr>
            <p:cNvPr id="2086" name="Picture 38" descr="Premium Vector | Business growth data analyst symbol">
              <a:extLst>
                <a:ext uri="{FF2B5EF4-FFF2-40B4-BE49-F238E27FC236}">
                  <a16:creationId xmlns:a16="http://schemas.microsoft.com/office/drawing/2014/main" id="{005CC321-2607-37F1-1139-9F064FC3005B}"/>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foregroundMark x1="50000" y1="40698" x2="46645" y2="55233"/>
                          <a14:foregroundMark x1="46645" y1="55233" x2="56230" y2="66860"/>
                          <a14:foregroundMark x1="56230" y1="66860" x2="59265" y2="57171"/>
                          <a14:foregroundMark x1="59265" y1="57171" x2="53994" y2="44186"/>
                          <a14:foregroundMark x1="53994" y1="44186" x2="53355" y2="46705"/>
                          <a14:foregroundMark x1="55272" y1="41473" x2="47125" y2="40891"/>
                          <a14:foregroundMark x1="47125" y1="40891" x2="45687" y2="57946"/>
                          <a14:foregroundMark x1="45687" y1="57946" x2="53674" y2="67829"/>
                          <a14:foregroundMark x1="53674" y1="67829" x2="61981" y2="61240"/>
                          <a14:foregroundMark x1="61981" y1="61240" x2="59585" y2="48837"/>
                          <a14:foregroundMark x1="59585" y1="48837" x2="58307" y2="46124"/>
                          <a14:foregroundMark x1="47604" y1="60271" x2="35623" y2="69186"/>
                          <a14:foregroundMark x1="35623" y1="69186" x2="33866" y2="74031"/>
                          <a14:foregroundMark x1="38179" y1="50969" x2="39457" y2="53101"/>
                          <a14:foregroundMark x1="30671" y1="40310" x2="31629" y2="42248"/>
                          <a14:foregroundMark x1="48243" y1="29457" x2="49201" y2="30233"/>
                          <a14:foregroundMark x1="61661" y1="34302" x2="62939" y2="35659"/>
                          <a14:foregroundMark x1="72364" y1="35659" x2="74281" y2="36628"/>
                          <a14:foregroundMark x1="88978" y1="30233" x2="89457" y2="30233"/>
                          <a14:foregroundMark x1="69649" y1="36628" x2="68051" y2="38566"/>
                          <a14:foregroundMark x1="72684" y1="32558" x2="74601" y2="34690"/>
                          <a14:foregroundMark x1="34824" y1="34109" x2="35783" y2="36628"/>
                          <a14:foregroundMark x1="26038" y1="52907" x2="21725" y2="63566"/>
                          <a14:foregroundMark x1="21725" y1="63566" x2="14058" y2="58140"/>
                          <a14:foregroundMark x1="14058" y1="58140" x2="22045" y2="47868"/>
                          <a14:foregroundMark x1="22045" y1="47868" x2="23962"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942085" y="2155253"/>
              <a:ext cx="5962650" cy="491490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Data analyst - Free computer icons">
              <a:extLst>
                <a:ext uri="{FF2B5EF4-FFF2-40B4-BE49-F238E27FC236}">
                  <a16:creationId xmlns:a16="http://schemas.microsoft.com/office/drawing/2014/main" id="{BF04F9E4-E29E-F53D-46EE-C295A2358E4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08592" y="3210447"/>
              <a:ext cx="3205018" cy="32050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12715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35000">
              <a:srgbClr val="F5E6C7"/>
            </a:gs>
            <a:gs pos="100000">
              <a:srgbClr val="F1D59D"/>
            </a:gs>
            <a:gs pos="0">
              <a:srgbClr val="F8F6F0"/>
            </a:gs>
          </a:gsLst>
          <a:path path="circle">
            <a:fillToRect l="100000" b="100000"/>
          </a:path>
          <a:tileRect t="-100000" r="-100000"/>
        </a:gradFill>
        <a:effectLst/>
      </p:bgPr>
    </p:bg>
    <p:spTree>
      <p:nvGrpSpPr>
        <p:cNvPr id="1" name="">
          <a:extLst>
            <a:ext uri="{FF2B5EF4-FFF2-40B4-BE49-F238E27FC236}">
              <a16:creationId xmlns:a16="http://schemas.microsoft.com/office/drawing/2014/main" id="{3BA9B5CD-0DF2-6889-F31E-8B097BAFDDF8}"/>
            </a:ext>
          </a:extLst>
        </p:cNvPr>
        <p:cNvGrpSpPr/>
        <p:nvPr/>
      </p:nvGrpSpPr>
      <p:grpSpPr>
        <a:xfrm>
          <a:off x="0" y="0"/>
          <a:ext cx="0" cy="0"/>
          <a:chOff x="0" y="0"/>
          <a:chExt cx="0" cy="0"/>
        </a:xfrm>
      </p:grpSpPr>
      <p:grpSp>
        <p:nvGrpSpPr>
          <p:cNvPr id="87" name="Group 86">
            <a:extLst>
              <a:ext uri="{FF2B5EF4-FFF2-40B4-BE49-F238E27FC236}">
                <a16:creationId xmlns:a16="http://schemas.microsoft.com/office/drawing/2014/main" id="{6607FF30-022B-9A40-9904-0DA3679DCC7B}"/>
              </a:ext>
            </a:extLst>
          </p:cNvPr>
          <p:cNvGrpSpPr/>
          <p:nvPr/>
        </p:nvGrpSpPr>
        <p:grpSpPr>
          <a:xfrm>
            <a:off x="-653101" y="-29843"/>
            <a:ext cx="12822986" cy="7122302"/>
            <a:chOff x="-582473" y="-8529"/>
            <a:chExt cx="12822986" cy="7067465"/>
          </a:xfrm>
        </p:grpSpPr>
        <p:sp>
          <p:nvSpPr>
            <p:cNvPr id="11" name="Rectangle 10">
              <a:extLst>
                <a:ext uri="{FF2B5EF4-FFF2-40B4-BE49-F238E27FC236}">
                  <a16:creationId xmlns:a16="http://schemas.microsoft.com/office/drawing/2014/main" id="{A0083086-FD92-AF90-9822-24BF9B4BBBB1}"/>
                </a:ext>
              </a:extLst>
            </p:cNvPr>
            <p:cNvSpPr/>
            <p:nvPr/>
          </p:nvSpPr>
          <p:spPr>
            <a:xfrm>
              <a:off x="51561" y="-8529"/>
              <a:ext cx="12188952" cy="68580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C6050A1A-5E02-C99C-FD8C-B62BB2514EFA}"/>
                </a:ext>
              </a:extLst>
            </p:cNvPr>
            <p:cNvSpPr/>
            <p:nvPr/>
          </p:nvSpPr>
          <p:spPr>
            <a:xfrm rot="16200000">
              <a:off x="-710426" y="258003"/>
              <a:ext cx="914400" cy="658494"/>
            </a:xfrm>
            <a:custGeom>
              <a:avLst/>
              <a:gdLst/>
              <a:ahLst/>
              <a:cxnLst/>
              <a:rect l="l" t="t" r="r" b="b"/>
              <a:pathLst>
                <a:path w="914400" h="658494">
                  <a:moveTo>
                    <a:pt x="654934" y="348468"/>
                  </a:moveTo>
                  <a:cubicBezTo>
                    <a:pt x="646203" y="342317"/>
                    <a:pt x="637075" y="333833"/>
                    <a:pt x="627550" y="323019"/>
                  </a:cubicBezTo>
                  <a:cubicBezTo>
                    <a:pt x="618025" y="312204"/>
                    <a:pt x="609591" y="299702"/>
                    <a:pt x="602249" y="285514"/>
                  </a:cubicBezTo>
                  <a:cubicBezTo>
                    <a:pt x="594907" y="271326"/>
                    <a:pt x="589847" y="255996"/>
                    <a:pt x="587069" y="239526"/>
                  </a:cubicBezTo>
                  <a:lnTo>
                    <a:pt x="540039" y="239526"/>
                  </a:lnTo>
                  <a:cubicBezTo>
                    <a:pt x="542420" y="256195"/>
                    <a:pt x="546290" y="271276"/>
                    <a:pt x="551647" y="284770"/>
                  </a:cubicBezTo>
                  <a:cubicBezTo>
                    <a:pt x="557005" y="298264"/>
                    <a:pt x="563107" y="309922"/>
                    <a:pt x="569953" y="319744"/>
                  </a:cubicBezTo>
                  <a:cubicBezTo>
                    <a:pt x="576799" y="329567"/>
                    <a:pt x="583894" y="337157"/>
                    <a:pt x="591236" y="342515"/>
                  </a:cubicBezTo>
                  <a:lnTo>
                    <a:pt x="265005" y="342515"/>
                  </a:lnTo>
                  <a:lnTo>
                    <a:pt x="265005" y="394605"/>
                  </a:lnTo>
                  <a:lnTo>
                    <a:pt x="654934" y="394605"/>
                  </a:lnTo>
                  <a:close/>
                  <a:moveTo>
                    <a:pt x="914400" y="216276"/>
                  </a:moveTo>
                  <a:lnTo>
                    <a:pt x="914400" y="658494"/>
                  </a:lnTo>
                  <a:lnTo>
                    <a:pt x="0" y="658494"/>
                  </a:lnTo>
                  <a:lnTo>
                    <a:pt x="0" y="216276"/>
                  </a:lnTo>
                  <a:cubicBezTo>
                    <a:pt x="0" y="96830"/>
                    <a:pt x="96830" y="0"/>
                    <a:pt x="216276" y="0"/>
                  </a:cubicBezTo>
                  <a:lnTo>
                    <a:pt x="698124" y="0"/>
                  </a:lnTo>
                  <a:cubicBezTo>
                    <a:pt x="817570" y="0"/>
                    <a:pt x="914400" y="96830"/>
                    <a:pt x="914400" y="216276"/>
                  </a:cubicBezTo>
                  <a:close/>
                </a:path>
              </a:pathLst>
            </a:custGeom>
            <a:solidFill>
              <a:srgbClr val="0A6B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TextBox 61">
              <a:extLst>
                <a:ext uri="{FF2B5EF4-FFF2-40B4-BE49-F238E27FC236}">
                  <a16:creationId xmlns:a16="http://schemas.microsoft.com/office/drawing/2014/main" id="{4E3E0C51-D666-4319-0E32-A2862CF95531}"/>
                </a:ext>
              </a:extLst>
            </p:cNvPr>
            <p:cNvSpPr txBox="1"/>
            <p:nvPr/>
          </p:nvSpPr>
          <p:spPr>
            <a:xfrm>
              <a:off x="3866937" y="721190"/>
              <a:ext cx="6080906" cy="584775"/>
            </a:xfrm>
            <a:prstGeom prst="rect">
              <a:avLst/>
            </a:prstGeom>
            <a:noFill/>
          </p:spPr>
          <p:txBody>
            <a:bodyPr wrap="square">
              <a:spAutoFit/>
            </a:bodyPr>
            <a:lstStyle/>
            <a:p>
              <a:pPr algn="r" rtl="1"/>
              <a:r>
                <a:rPr lang="fa-IR" sz="3200" dirty="0"/>
                <a:t>۱. لایه ادراک (</a:t>
              </a:r>
              <a:r>
                <a:rPr lang="en-US" sz="3200" dirty="0"/>
                <a:t>Perception Layer</a:t>
              </a:r>
              <a:r>
                <a:rPr lang="fa-IR" sz="3200" dirty="0"/>
                <a:t>)</a:t>
              </a:r>
              <a:endParaRPr lang="en-US" sz="3200" dirty="0"/>
            </a:p>
          </p:txBody>
        </p:sp>
        <p:sp>
          <p:nvSpPr>
            <p:cNvPr id="64" name="TextBox 63">
              <a:extLst>
                <a:ext uri="{FF2B5EF4-FFF2-40B4-BE49-F238E27FC236}">
                  <a16:creationId xmlns:a16="http://schemas.microsoft.com/office/drawing/2014/main" id="{68AEDF98-1412-CFB1-3FC2-D2C2B47C69C6}"/>
                </a:ext>
              </a:extLst>
            </p:cNvPr>
            <p:cNvSpPr txBox="1"/>
            <p:nvPr/>
          </p:nvSpPr>
          <p:spPr>
            <a:xfrm>
              <a:off x="904291" y="1519631"/>
              <a:ext cx="8354009" cy="1938992"/>
            </a:xfrm>
            <a:prstGeom prst="rect">
              <a:avLst/>
            </a:prstGeom>
            <a:noFill/>
          </p:spPr>
          <p:txBody>
            <a:bodyPr wrap="square">
              <a:spAutoFit/>
            </a:bodyPr>
            <a:lstStyle/>
            <a:p>
              <a:pPr algn="justLow" rtl="1"/>
              <a:r>
                <a:rPr lang="en-US" sz="2400" dirty="0"/>
                <a:t>  </a:t>
              </a:r>
              <a:r>
                <a:rPr lang="fa-IR" sz="2400" dirty="0"/>
                <a:t>این لایه به‌عنوان پایه‌ای‌ترین سطح در معماری </a:t>
              </a:r>
              <a:r>
                <a:rPr lang="en-US" sz="2400" dirty="0"/>
                <a:t>IoT، </a:t>
              </a:r>
              <a:r>
                <a:rPr lang="fa-IR" sz="2400" dirty="0"/>
                <a:t>مسئول جمع‌آوری داده‌ها از محیط فیزیکی است.</a:t>
              </a:r>
            </a:p>
            <a:p>
              <a:pPr algn="justLow" rtl="1"/>
              <a:r>
                <a:rPr lang="fa-IR" sz="2400" dirty="0"/>
                <a:t> </a:t>
              </a:r>
              <a:r>
                <a:rPr lang="en-US" sz="2400" dirty="0"/>
                <a:t> </a:t>
              </a:r>
              <a:r>
                <a:rPr lang="fa-IR" sz="2400" dirty="0"/>
                <a:t>سنسورها، دوربین‌ها، </a:t>
              </a:r>
              <a:r>
                <a:rPr lang="en-US" sz="2400" dirty="0"/>
                <a:t>RFID</a:t>
              </a:r>
              <a:r>
                <a:rPr lang="fa-IR" sz="2400" dirty="0"/>
                <a:t>ها و سایر دستگاه‌های جمع‌آوری اطلاعات در این لایه قرار دارند. هدف اصلی این لایه، تبدیل اطلاعات فیزیکی به سیگنال‌های دیجیتال قابل پردازش است. </a:t>
              </a:r>
              <a:endParaRPr lang="en-US" sz="2400" dirty="0"/>
            </a:p>
          </p:txBody>
        </p:sp>
        <p:pic>
          <p:nvPicPr>
            <p:cNvPr id="2050" name="Picture 2" descr="What is RFID?">
              <a:extLst>
                <a:ext uri="{FF2B5EF4-FFF2-40B4-BE49-F238E27FC236}">
                  <a16:creationId xmlns:a16="http://schemas.microsoft.com/office/drawing/2014/main" id="{88935BFE-E736-5FEB-845E-00FB564CDA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19529">
              <a:off x="-191868" y="3633583"/>
              <a:ext cx="4563446" cy="2806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ght Sensor Definition, Types and Applications - Renke">
              <a:extLst>
                <a:ext uri="{FF2B5EF4-FFF2-40B4-BE49-F238E27FC236}">
                  <a16:creationId xmlns:a16="http://schemas.microsoft.com/office/drawing/2014/main" id="{0962EEE4-A8EF-AE99-6446-5D5331812F1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7500" y1="38000" x2="18750" y2="28750"/>
                          <a14:foregroundMark x1="18750" y1="28750" x2="32000" y2="30750"/>
                          <a14:foregroundMark x1="32000" y1="30750" x2="32500" y2="32750"/>
                          <a14:foregroundMark x1="69250" y1="49750" x2="69750" y2="55500"/>
                          <a14:foregroundMark x1="69750" y1="63500" x2="66500" y2="70500"/>
                          <a14:foregroundMark x1="80500" y1="60750" x2="65500" y2="75500"/>
                          <a14:foregroundMark x1="82500" y1="61750" x2="65500" y2="78000"/>
                          <a14:foregroundMark x1="75500" y1="72000" x2="82750" y2="77000"/>
                          <a14:foregroundMark x1="82500" y1="61750" x2="79000" y2="76750"/>
                          <a14:foregroundMark x1="79000" y1="76750" x2="77500" y2="79500"/>
                          <a14:foregroundMark x1="82250" y1="62000" x2="80750" y2="75500"/>
                          <a14:foregroundMark x1="80750" y1="75500" x2="80250" y2="76000"/>
                          <a14:foregroundMark x1="89750" y1="67000" x2="84250" y2="64750"/>
                          <a14:foregroundMark x1="87250" y1="68500" x2="82750" y2="73000"/>
                          <a14:foregroundMark x1="85250" y1="64500" x2="85250" y2="64500"/>
                          <a14:foregroundMark x1="84750" y1="63750" x2="84750" y2="63750"/>
                          <a14:foregroundMark x1="84250" y1="63000" x2="84250" y2="63000"/>
                          <a14:foregroundMark x1="83750" y1="62750" x2="83750" y2="62750"/>
                        </a14:backgroundRemoval>
                      </a14:imgEffect>
                    </a14:imgLayer>
                  </a14:imgProps>
                </a:ext>
                <a:ext uri="{28A0092B-C50C-407E-A947-70E740481C1C}">
                  <a14:useLocalDpi xmlns:a14="http://schemas.microsoft.com/office/drawing/2010/main" val="0"/>
                </a:ext>
              </a:extLst>
            </a:blip>
            <a:srcRect/>
            <a:stretch>
              <a:fillRect/>
            </a:stretch>
          </p:blipFill>
          <p:spPr bwMode="auto">
            <a:xfrm rot="2194324">
              <a:off x="4611933" y="3221986"/>
              <a:ext cx="3529593" cy="3529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und Sensor Module - ADIY">
              <a:extLst>
                <a:ext uri="{FF2B5EF4-FFF2-40B4-BE49-F238E27FC236}">
                  <a16:creationId xmlns:a16="http://schemas.microsoft.com/office/drawing/2014/main" id="{15499C13-070F-10F3-2AF8-93DA199C552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97728">
              <a:off x="6462560" y="3127841"/>
              <a:ext cx="3931095" cy="39310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ultrasonic sensor? How to use ultrasonic sensor? (2020)">
              <a:extLst>
                <a:ext uri="{FF2B5EF4-FFF2-40B4-BE49-F238E27FC236}">
                  <a16:creationId xmlns:a16="http://schemas.microsoft.com/office/drawing/2014/main" id="{7DBFA023-CC2A-F7AF-9DC1-4F7B9E93844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000" b="89778" l="9778" r="89778">
                          <a14:foregroundMark x1="47556" y1="19556" x2="69778" y2="9333"/>
                          <a14:foregroundMark x1="69778" y1="9333" x2="73778" y2="24889"/>
                          <a14:foregroundMark x1="75111" y1="19111" x2="75111" y2="19111"/>
                          <a14:foregroundMark x1="81333" y1="18667" x2="80444" y2="16889"/>
                          <a14:foregroundMark x1="79111" y1="15556" x2="79111" y2="15556"/>
                          <a14:foregroundMark x1="78667" y1="14222" x2="76000" y2="12444"/>
                          <a14:foregroundMark x1="75556" y1="12000" x2="72444" y2="10222"/>
                          <a14:foregroundMark x1="72444" y1="10222" x2="70222" y2="9778"/>
                          <a14:foregroundMark x1="69778" y1="9778" x2="66222" y2="9778"/>
                          <a14:foregroundMark x1="64444" y1="9778" x2="61778" y2="9778"/>
                          <a14:foregroundMark x1="60889" y1="9778" x2="58222" y2="9778"/>
                          <a14:foregroundMark x1="63556" y1="8000" x2="63556" y2="8000"/>
                          <a14:foregroundMark x1="63556" y1="8000" x2="63556" y2="8000"/>
                          <a14:foregroundMark x1="63556" y1="8000" x2="63556" y2="8000"/>
                          <a14:foregroundMark x1="61333" y1="8444" x2="59556" y2="8889"/>
                          <a14:foregroundMark x1="59556" y1="8889" x2="57778" y2="8889"/>
                          <a14:foregroundMark x1="57333" y1="9778" x2="54667" y2="12000"/>
                          <a14:foregroundMark x1="53778" y1="13333" x2="53778" y2="13333"/>
                          <a14:foregroundMark x1="52000" y1="15111" x2="50222" y2="16889"/>
                          <a14:foregroundMark x1="47556" y1="18667" x2="47556" y2="18667"/>
                          <a14:foregroundMark x1="48444" y1="15111" x2="50667" y2="13333"/>
                          <a14:foregroundMark x1="52444" y1="12444" x2="56444" y2="10222"/>
                          <a14:foregroundMark x1="59111" y1="8889" x2="63111" y2="8889"/>
                          <a14:foregroundMark x1="64889" y1="8889" x2="64889" y2="8889"/>
                          <a14:foregroundMark x1="68444" y1="8889" x2="68444" y2="8889"/>
                          <a14:foregroundMark x1="41333" y1="46222" x2="40000" y2="42667"/>
                          <a14:foregroundMark x1="39556" y1="41778" x2="39556" y2="41778"/>
                          <a14:foregroundMark x1="37778" y1="40889" x2="37778" y2="40889"/>
                          <a14:foregroundMark x1="36444" y1="40000" x2="32444" y2="40000"/>
                          <a14:foregroundMark x1="32444" y1="40000" x2="29333" y2="40000"/>
                          <a14:foregroundMark x1="26222" y1="41778" x2="26222" y2="41778"/>
                          <a14:foregroundMark x1="21778" y1="45333" x2="19111" y2="47111"/>
                          <a14:foregroundMark x1="16889" y1="48889" x2="15556" y2="50667"/>
                          <a14:foregroundMark x1="15111" y1="53333" x2="15111" y2="56444"/>
                          <a14:foregroundMark x1="15111" y1="58222" x2="14667" y2="56444"/>
                          <a14:foregroundMark x1="19111" y1="47111" x2="23556" y2="43556"/>
                          <a14:foregroundMark x1="25333" y1="41778" x2="32444" y2="41778"/>
                          <a14:foregroundMark x1="36444" y1="41778" x2="40000"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112434" y="3843360"/>
              <a:ext cx="2500058" cy="2500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87BD47F0-BDF5-8CB5-AC04-B3804D7FA2A0}"/>
              </a:ext>
            </a:extLst>
          </p:cNvPr>
          <p:cNvGrpSpPr/>
          <p:nvPr/>
        </p:nvGrpSpPr>
        <p:grpSpPr>
          <a:xfrm>
            <a:off x="-660076" y="-14796"/>
            <a:ext cx="12820159" cy="6887592"/>
            <a:chOff x="97382" y="15821"/>
            <a:chExt cx="12820159" cy="6858000"/>
          </a:xfrm>
        </p:grpSpPr>
        <p:grpSp>
          <p:nvGrpSpPr>
            <p:cNvPr id="59" name="Group 58">
              <a:extLst>
                <a:ext uri="{FF2B5EF4-FFF2-40B4-BE49-F238E27FC236}">
                  <a16:creationId xmlns:a16="http://schemas.microsoft.com/office/drawing/2014/main" id="{74CDF7C9-FF15-5491-A6A4-65C42BCC7007}"/>
                </a:ext>
              </a:extLst>
            </p:cNvPr>
            <p:cNvGrpSpPr/>
            <p:nvPr/>
          </p:nvGrpSpPr>
          <p:grpSpPr>
            <a:xfrm>
              <a:off x="97382" y="15821"/>
              <a:ext cx="12820159" cy="6858000"/>
              <a:chOff x="10396339" y="0"/>
              <a:chExt cx="12820159" cy="6858000"/>
            </a:xfrm>
          </p:grpSpPr>
          <p:sp>
            <p:nvSpPr>
              <p:cNvPr id="52" name="Freeform: Shape 51">
                <a:extLst>
                  <a:ext uri="{FF2B5EF4-FFF2-40B4-BE49-F238E27FC236}">
                    <a16:creationId xmlns:a16="http://schemas.microsoft.com/office/drawing/2014/main" id="{5331EB72-8593-D246-5E4B-36C0D2849267}"/>
                  </a:ext>
                </a:extLst>
              </p:cNvPr>
              <p:cNvSpPr/>
              <p:nvPr/>
            </p:nvSpPr>
            <p:spPr>
              <a:xfrm rot="16200000">
                <a:off x="10268386" y="1674984"/>
                <a:ext cx="914400" cy="658494"/>
              </a:xfrm>
              <a:custGeom>
                <a:avLst/>
                <a:gdLst/>
                <a:ahLst/>
                <a:cxnLst/>
                <a:rect l="l" t="t" r="r" b="b"/>
                <a:pathLst>
                  <a:path w="914400" h="658494">
                    <a:moveTo>
                      <a:pt x="658506" y="381559"/>
                    </a:moveTo>
                    <a:cubicBezTo>
                      <a:pt x="658506" y="353380"/>
                      <a:pt x="653545" y="329816"/>
                      <a:pt x="643623" y="310865"/>
                    </a:cubicBezTo>
                    <a:cubicBezTo>
                      <a:pt x="633701" y="291914"/>
                      <a:pt x="619712" y="277726"/>
                      <a:pt x="601654" y="268300"/>
                    </a:cubicBezTo>
                    <a:cubicBezTo>
                      <a:pt x="583596" y="258875"/>
                      <a:pt x="562462" y="254162"/>
                      <a:pt x="538253" y="254162"/>
                    </a:cubicBezTo>
                    <a:lnTo>
                      <a:pt x="538253" y="303870"/>
                    </a:lnTo>
                    <a:cubicBezTo>
                      <a:pt x="560081" y="303870"/>
                      <a:pt x="578189" y="309873"/>
                      <a:pt x="592575" y="321879"/>
                    </a:cubicBezTo>
                    <a:cubicBezTo>
                      <a:pt x="606962" y="333884"/>
                      <a:pt x="614155" y="353777"/>
                      <a:pt x="614155" y="381559"/>
                    </a:cubicBezTo>
                    <a:cubicBezTo>
                      <a:pt x="614155" y="406165"/>
                      <a:pt x="607656" y="423875"/>
                      <a:pt x="594659" y="434690"/>
                    </a:cubicBezTo>
                    <a:cubicBezTo>
                      <a:pt x="581661" y="445505"/>
                      <a:pt x="565042" y="450912"/>
                      <a:pt x="544801" y="450912"/>
                    </a:cubicBezTo>
                    <a:cubicBezTo>
                      <a:pt x="525354" y="450912"/>
                      <a:pt x="506800" y="445555"/>
                      <a:pt x="489140" y="434839"/>
                    </a:cubicBezTo>
                    <a:cubicBezTo>
                      <a:pt x="471479" y="424123"/>
                      <a:pt x="451833" y="406859"/>
                      <a:pt x="430204" y="383047"/>
                    </a:cubicBezTo>
                    <a:lnTo>
                      <a:pt x="304295" y="245232"/>
                    </a:lnTo>
                    <a:lnTo>
                      <a:pt x="265005" y="245232"/>
                    </a:lnTo>
                    <a:lnTo>
                      <a:pt x="265005" y="514016"/>
                    </a:lnTo>
                    <a:lnTo>
                      <a:pt x="309058" y="514016"/>
                    </a:lnTo>
                    <a:lnTo>
                      <a:pt x="309058" y="313098"/>
                    </a:lnTo>
                    <a:lnTo>
                      <a:pt x="400736" y="415194"/>
                    </a:lnTo>
                    <a:cubicBezTo>
                      <a:pt x="415222" y="431267"/>
                      <a:pt x="429807" y="445952"/>
                      <a:pt x="444491" y="459247"/>
                    </a:cubicBezTo>
                    <a:cubicBezTo>
                      <a:pt x="459175" y="472542"/>
                      <a:pt x="474852" y="483109"/>
                      <a:pt x="491521" y="490947"/>
                    </a:cubicBezTo>
                    <a:cubicBezTo>
                      <a:pt x="508190" y="498786"/>
                      <a:pt x="526644" y="502705"/>
                      <a:pt x="546885" y="502705"/>
                    </a:cubicBezTo>
                    <a:cubicBezTo>
                      <a:pt x="569507" y="502705"/>
                      <a:pt x="589152" y="497992"/>
                      <a:pt x="605821" y="488566"/>
                    </a:cubicBezTo>
                    <a:cubicBezTo>
                      <a:pt x="622490" y="479140"/>
                      <a:pt x="635438" y="465398"/>
                      <a:pt x="644665" y="447341"/>
                    </a:cubicBezTo>
                    <a:cubicBezTo>
                      <a:pt x="653892" y="429283"/>
                      <a:pt x="658506" y="407355"/>
                      <a:pt x="658506" y="381559"/>
                    </a:cubicBezTo>
                    <a:close/>
                    <a:moveTo>
                      <a:pt x="914400" y="206590"/>
                    </a:moveTo>
                    <a:lnTo>
                      <a:pt x="914400" y="658494"/>
                    </a:lnTo>
                    <a:lnTo>
                      <a:pt x="0" y="658494"/>
                    </a:lnTo>
                    <a:lnTo>
                      <a:pt x="0" y="206590"/>
                    </a:lnTo>
                    <a:cubicBezTo>
                      <a:pt x="0" y="92492"/>
                      <a:pt x="92493" y="0"/>
                      <a:pt x="206590" y="0"/>
                    </a:cubicBezTo>
                    <a:lnTo>
                      <a:pt x="707810" y="0"/>
                    </a:lnTo>
                    <a:cubicBezTo>
                      <a:pt x="821907" y="0"/>
                      <a:pt x="914400" y="92492"/>
                      <a:pt x="914400" y="206590"/>
                    </a:cubicBezTo>
                    <a:close/>
                  </a:path>
                </a:pathLst>
              </a:custGeom>
              <a:solidFill>
                <a:srgbClr val="9B04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justLow"/>
                <a:endParaRPr lang="en-US"/>
              </a:p>
            </p:txBody>
          </p:sp>
          <p:sp>
            <p:nvSpPr>
              <p:cNvPr id="17" name="Rectangle 16">
                <a:extLst>
                  <a:ext uri="{FF2B5EF4-FFF2-40B4-BE49-F238E27FC236}">
                    <a16:creationId xmlns:a16="http://schemas.microsoft.com/office/drawing/2014/main" id="{F25A3926-AF91-2815-601E-3F9367C4BFDD}"/>
                  </a:ext>
                </a:extLst>
              </p:cNvPr>
              <p:cNvSpPr/>
              <p:nvPr/>
            </p:nvSpPr>
            <p:spPr>
              <a:xfrm>
                <a:off x="11027546" y="0"/>
                <a:ext cx="12188952" cy="6858000"/>
              </a:xfrm>
              <a:prstGeom prst="rect">
                <a:avLst/>
              </a:prstGeom>
              <a:gradFill flip="none" rotWithShape="1">
                <a:gsLst>
                  <a:gs pos="0">
                    <a:srgbClr val="9900FF"/>
                  </a:gs>
                  <a:gs pos="38000">
                    <a:srgbClr val="B13DFF"/>
                  </a:gs>
                  <a:gs pos="100000">
                    <a:srgbClr val="E3B9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Low"/>
                <a:endParaRPr lang="en-US" dirty="0"/>
              </a:p>
            </p:txBody>
          </p:sp>
        </p:grpSp>
        <p:sp>
          <p:nvSpPr>
            <p:cNvPr id="69" name="TextBox 68">
              <a:extLst>
                <a:ext uri="{FF2B5EF4-FFF2-40B4-BE49-F238E27FC236}">
                  <a16:creationId xmlns:a16="http://schemas.microsoft.com/office/drawing/2014/main" id="{F9E43202-34E5-5D72-0ACC-EEFA2DD7C3EF}"/>
                </a:ext>
              </a:extLst>
            </p:cNvPr>
            <p:cNvSpPr txBox="1"/>
            <p:nvPr/>
          </p:nvSpPr>
          <p:spPr>
            <a:xfrm>
              <a:off x="3941499" y="518263"/>
              <a:ext cx="6264612" cy="584775"/>
            </a:xfrm>
            <a:prstGeom prst="rect">
              <a:avLst/>
            </a:prstGeom>
            <a:noFill/>
          </p:spPr>
          <p:txBody>
            <a:bodyPr wrap="square">
              <a:spAutoFit/>
            </a:bodyPr>
            <a:lstStyle>
              <a:defPPr>
                <a:defRPr lang="en-US"/>
              </a:defPPr>
              <a:lvl1pPr algn="r" rtl="1">
                <a:defRPr sz="3200"/>
              </a:lvl1pPr>
            </a:lstStyle>
            <a:p>
              <a:pPr marL="177800" indent="-177800"/>
              <a:r>
                <a:rPr lang="fa-IR" dirty="0"/>
                <a:t>۲. لایه شبکه (</a:t>
              </a:r>
              <a:r>
                <a:rPr lang="en-US" dirty="0"/>
                <a:t>(Network Layer</a:t>
              </a:r>
            </a:p>
          </p:txBody>
        </p:sp>
        <p:sp>
          <p:nvSpPr>
            <p:cNvPr id="71" name="TextBox 70">
              <a:extLst>
                <a:ext uri="{FF2B5EF4-FFF2-40B4-BE49-F238E27FC236}">
                  <a16:creationId xmlns:a16="http://schemas.microsoft.com/office/drawing/2014/main" id="{EB495133-8AC0-2EAE-73D0-F1F0C1707C79}"/>
                </a:ext>
              </a:extLst>
            </p:cNvPr>
            <p:cNvSpPr txBox="1"/>
            <p:nvPr/>
          </p:nvSpPr>
          <p:spPr>
            <a:xfrm>
              <a:off x="1581319" y="1543981"/>
              <a:ext cx="8438982" cy="2308324"/>
            </a:xfrm>
            <a:prstGeom prst="rect">
              <a:avLst/>
            </a:prstGeom>
            <a:noFill/>
          </p:spPr>
          <p:txBody>
            <a:bodyPr wrap="square">
              <a:spAutoFit/>
            </a:bodyPr>
            <a:lstStyle>
              <a:defPPr>
                <a:defRPr lang="en-US"/>
              </a:defPPr>
              <a:lvl1pPr algn="r" rtl="1">
                <a:defRPr sz="2400"/>
              </a:lvl1pPr>
            </a:lstStyle>
            <a:p>
              <a:pPr algn="justLow"/>
              <a:r>
                <a:rPr lang="en-US" dirty="0"/>
                <a:t>   </a:t>
              </a:r>
              <a:r>
                <a:rPr lang="fa-IR" dirty="0"/>
                <a:t>پس از جمع‌آوری داده‌ها، این لایه وظیفه انتقال اطلاعات به مراکز پردازش را بر عهده دارد. استفاده از فناوری‌های ارتباطی مانند </a:t>
              </a:r>
              <a:r>
                <a:rPr lang="en-US" dirty="0"/>
                <a:t> Wi-Fi، </a:t>
              </a:r>
              <a:r>
                <a:rPr lang="fa-IR" dirty="0"/>
                <a:t>بلوتوث</a:t>
              </a:r>
              <a:r>
                <a:rPr lang="en-US" dirty="0"/>
                <a:t> </a:t>
              </a:r>
              <a:r>
                <a:rPr lang="fa-IR" dirty="0"/>
                <a:t>، </a:t>
              </a:r>
              <a:r>
                <a:rPr lang="en-US" dirty="0"/>
                <a:t> Zigbee </a:t>
              </a:r>
              <a:r>
                <a:rPr lang="fa-IR" dirty="0"/>
                <a:t>و شبکه‌های سلولی در این لایه رایج است.</a:t>
              </a:r>
              <a:endParaRPr lang="en-US" dirty="0"/>
            </a:p>
            <a:p>
              <a:pPr algn="justLow"/>
              <a:r>
                <a:rPr lang="fa-IR" dirty="0"/>
                <a:t> </a:t>
              </a:r>
              <a:r>
                <a:rPr lang="en-US" dirty="0"/>
                <a:t> </a:t>
              </a:r>
              <a:r>
                <a:rPr lang="fa-IR" dirty="0"/>
                <a:t>این لایه همچنین شامل مدیریت آدرس‌دهی و مسیریابی داده‌ها می‌شود تا اطلاعات به‌صورت امن و مؤثر به مقصد برسند. در سیستم‌های حمل‌ونقل هوشمند، این لایه اطلاعات ترافیکی را از حسگرهای جاده به مراکز کنترل منتقل می‌کند.</a:t>
              </a:r>
              <a:endParaRPr lang="en-US" dirty="0"/>
            </a:p>
          </p:txBody>
        </p:sp>
        <p:pic>
          <p:nvPicPr>
            <p:cNvPr id="2058" name="Picture 10" descr="What is Zigbee? | Homey">
              <a:extLst>
                <a:ext uri="{FF2B5EF4-FFF2-40B4-BE49-F238E27FC236}">
                  <a16:creationId xmlns:a16="http://schemas.microsoft.com/office/drawing/2014/main" id="{6CD106FC-0B3C-5518-43F6-9F38BDC9CC90}"/>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3977" b="94971" l="4167" r="95500">
                          <a14:foregroundMark x1="35333" y1="24094" x2="13000" y2="36023"/>
                          <a14:foregroundMark x1="38500" y1="7602" x2="60000" y2="8187"/>
                          <a14:foregroundMark x1="95500" y1="35205" x2="95500" y2="35205"/>
                          <a14:foregroundMark x1="49500" y1="3977" x2="49500" y2="3977"/>
                          <a14:foregroundMark x1="4167" y1="36842" x2="4167" y2="36842"/>
                          <a14:foregroundMark x1="11833" y1="89942" x2="11833" y2="89942"/>
                          <a14:foregroundMark x1="21167" y1="85380" x2="21167" y2="85380"/>
                          <a14:foregroundMark x1="37333" y1="81988" x2="37333" y2="81988"/>
                          <a14:foregroundMark x1="37333" y1="81988" x2="37333" y2="81988"/>
                          <a14:foregroundMark x1="39833" y1="82222" x2="40000" y2="90877"/>
                          <a14:foregroundMark x1="33194" y1="93618" x2="29833" y2="94971"/>
                          <a14:foregroundMark x1="37966" y1="91696" x2="37131" y2="92032"/>
                          <a14:foregroundMark x1="40000" y1="90877" x2="37966" y2="91696"/>
                          <a14:foregroundMark x1="29833" y1="94971" x2="27667" y2="94503"/>
                          <a14:foregroundMark x1="47000" y1="76842" x2="47500" y2="89942"/>
                          <a14:foregroundMark x1="72224" y1="81404" x2="74739" y2="79773"/>
                          <a14:foregroundMark x1="64833" y1="86199" x2="66917" y2="84847"/>
                          <a14:foregroundMark x1="65527" y1="86505" x2="64333" y2="86784"/>
                          <a14:foregroundMark x1="66360" y1="86310" x2="66027" y2="86388"/>
                          <a14:foregroundMark x1="94333" y1="83977" x2="81000" y2="86550"/>
                          <a14:foregroundMark x1="22000" y1="76257" x2="22000" y2="76257"/>
                          <a14:foregroundMark x1="22000" y1="76608" x2="22000" y2="76608"/>
                          <a14:foregroundMark x1="22000" y1="76608" x2="22000" y2="76608"/>
                          <a14:backgroundMark x1="70333" y1="83158" x2="70333" y2="83158"/>
                          <a14:backgroundMark x1="70333" y1="82924" x2="70333" y2="82924"/>
                          <a14:backgroundMark x1="70333" y1="82924" x2="70333" y2="82924"/>
                          <a14:backgroundMark x1="69000" y1="83392" x2="68667" y2="83509"/>
                          <a14:backgroundMark x1="37000" y1="91930" x2="32833" y2="93333"/>
                          <a14:backgroundMark x1="37167" y1="91696" x2="37167" y2="91696"/>
                          <a14:backgroundMark x1="37167" y1="91696" x2="37167" y2="91696"/>
                          <a14:backgroundMark x1="73333" y1="83392" x2="72667" y2="82690"/>
                          <a14:backgroundMark x1="70833" y1="83158" x2="69333" y2="83977"/>
                          <a14:backgroundMark x1="71000" y1="83158" x2="70167" y2="82924"/>
                          <a14:backgroundMark x1="70667" y1="82807" x2="70667" y2="82807"/>
                          <a14:backgroundMark x1="70833" y1="82807" x2="71167" y2="82924"/>
                          <a14:backgroundMark x1="71333" y1="82924" x2="71333" y2="82924"/>
                          <a14:backgroundMark x1="71333" y1="82690" x2="71333" y2="82690"/>
                          <a14:backgroundMark x1="71167" y1="82573" x2="70833" y2="82456"/>
                          <a14:backgroundMark x1="70500" y1="82456" x2="70500" y2="82456"/>
                          <a14:backgroundMark x1="70500" y1="82456" x2="70500" y2="82456"/>
                          <a14:backgroundMark x1="70667" y1="82456" x2="71000" y2="82456"/>
                          <a14:backgroundMark x1="71000" y1="82456" x2="71000" y2="82456"/>
                          <a14:backgroundMark x1="71167" y1="82456" x2="71167" y2="82456"/>
                          <a14:backgroundMark x1="68000" y1="84211" x2="68000" y2="84211"/>
                          <a14:backgroundMark x1="68000" y1="84327" x2="68000" y2="84327"/>
                          <a14:backgroundMark x1="68000" y1="84327" x2="68000" y2="84327"/>
                          <a14:backgroundMark x1="68000" y1="84444" x2="68000" y2="84444"/>
                          <a14:backgroundMark x1="67833" y1="84678" x2="67833" y2="84678"/>
                          <a14:backgroundMark x1="67667" y1="84678" x2="67333" y2="84678"/>
                          <a14:backgroundMark x1="67333" y1="84678" x2="67333" y2="84678"/>
                          <a14:backgroundMark x1="67667" y1="84444" x2="68000" y2="84327"/>
                          <a14:backgroundMark x1="68167" y1="84211" x2="68167" y2="84211"/>
                          <a14:backgroundMark x1="68333" y1="83977" x2="68000" y2="83860"/>
                          <a14:backgroundMark x1="67667" y1="83977" x2="67667" y2="83977"/>
                          <a14:backgroundMark x1="68167" y1="84094" x2="68167" y2="84094"/>
                          <a14:backgroundMark x1="68500" y1="83977" x2="68500" y2="83977"/>
                          <a14:backgroundMark x1="68500" y1="83977" x2="68500" y2="83743"/>
                          <a14:backgroundMark x1="68500" y1="83626" x2="68167" y2="83392"/>
                          <a14:backgroundMark x1="68167" y1="83509" x2="68167" y2="83509"/>
                          <a14:backgroundMark x1="69667" y1="83626" x2="69500" y2="83392"/>
                          <a14:backgroundMark x1="68667" y1="83392" x2="69333" y2="83509"/>
                          <a14:backgroundMark x1="75000" y1="79649" x2="75000" y2="79649"/>
                          <a14:backgroundMark x1="75000" y1="79883" x2="75000" y2="79883"/>
                          <a14:backgroundMark x1="74833" y1="79883" x2="74833" y2="79883"/>
                          <a14:backgroundMark x1="74833" y1="79766" x2="74833" y2="79766"/>
                          <a14:backgroundMark x1="68000" y1="84327" x2="67667" y2="84561"/>
                          <a14:backgroundMark x1="67000" y1="85029" x2="67000" y2="84795"/>
                          <a14:backgroundMark x1="67167" y1="84327" x2="67667" y2="84211"/>
                        </a14:backgroundRemoval>
                      </a14:imgEffect>
                    </a14:imgLayer>
                  </a14:imgProps>
                </a:ext>
                <a:ext uri="{28A0092B-C50C-407E-A947-70E740481C1C}">
                  <a14:useLocalDpi xmlns:a14="http://schemas.microsoft.com/office/drawing/2010/main" val="0"/>
                </a:ext>
              </a:extLst>
            </a:blip>
            <a:srcRect/>
            <a:stretch>
              <a:fillRect/>
            </a:stretch>
          </p:blipFill>
          <p:spPr bwMode="auto">
            <a:xfrm>
              <a:off x="1891834" y="4063945"/>
              <a:ext cx="1689566" cy="24072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w To Enable Bluetooth on Android and iPhone - PrepWizard">
              <a:extLst>
                <a:ext uri="{FF2B5EF4-FFF2-40B4-BE49-F238E27FC236}">
                  <a16:creationId xmlns:a16="http://schemas.microsoft.com/office/drawing/2014/main" id="{38434963-E95E-7032-3FC8-4BEE4F89C4E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0442" y1="39865" x2="50442" y2="39865"/>
                          <a14:foregroundMark x1="51327" y1="59459" x2="51327" y2="59459"/>
                          <a14:backgroundMark x1="50147" y1="40541" x2="50147" y2="40541"/>
                          <a14:backgroundMark x1="50147" y1="39865" x2="50147" y2="39865"/>
                        </a14:backgroundRemoval>
                      </a14:imgEffect>
                    </a14:imgLayer>
                  </a14:imgProps>
                </a:ext>
                <a:ext uri="{28A0092B-C50C-407E-A947-70E740481C1C}">
                  <a14:useLocalDpi xmlns:a14="http://schemas.microsoft.com/office/drawing/2010/main" val="0"/>
                </a:ext>
              </a:extLst>
            </a:blip>
            <a:srcRect/>
            <a:stretch>
              <a:fillRect/>
            </a:stretch>
          </p:blipFill>
          <p:spPr bwMode="auto">
            <a:xfrm>
              <a:off x="2740114" y="4056617"/>
              <a:ext cx="5266002" cy="2299022"/>
            </a:xfrm>
            <a:prstGeom prst="rect">
              <a:avLst/>
            </a:prstGeom>
            <a:noFill/>
            <a:extLst>
              <a:ext uri="{909E8E84-426E-40DD-AFC4-6F175D3DCCD1}">
                <a14:hiddenFill xmlns:a14="http://schemas.microsoft.com/office/drawing/2010/main">
                  <a:solidFill>
                    <a:srgbClr val="FFFFFF"/>
                  </a:solidFill>
                </a14:hiddenFill>
              </a:ext>
            </a:extLst>
          </p:spPr>
        </p:pic>
        <p:sp>
          <p:nvSpPr>
            <p:cNvPr id="72" name="AutoShape 14" descr="Wi-Fi - Wikipedia">
              <a:extLst>
                <a:ext uri="{FF2B5EF4-FFF2-40B4-BE49-F238E27FC236}">
                  <a16:creationId xmlns:a16="http://schemas.microsoft.com/office/drawing/2014/main" id="{A7F67349-CA69-033E-6FFE-7ABB3AED4879}"/>
                </a:ext>
              </a:extLst>
            </p:cNvPr>
            <p:cNvSpPr>
              <a:spLocks noChangeAspect="1" noChangeArrowheads="1"/>
            </p:cNvSpPr>
            <p:nvPr/>
          </p:nvSpPr>
          <p:spPr bwMode="auto">
            <a:xfrm>
              <a:off x="5927706" y="32924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4" name="Picture 26" descr="A round black-and-white yin-yang logo stating 'Wi-Fi Alliance'">
              <a:extLst>
                <a:ext uri="{FF2B5EF4-FFF2-40B4-BE49-F238E27FC236}">
                  <a16:creationId xmlns:a16="http://schemas.microsoft.com/office/drawing/2014/main" id="{4E9D02E3-F144-F473-F088-1E9A0FF16B8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33007" y="4293248"/>
              <a:ext cx="3027844" cy="17924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D385EF68-F311-8A3C-9D16-28D2C6762B24}"/>
              </a:ext>
            </a:extLst>
          </p:cNvPr>
          <p:cNvGrpSpPr/>
          <p:nvPr/>
        </p:nvGrpSpPr>
        <p:grpSpPr>
          <a:xfrm>
            <a:off x="-643399" y="-5921"/>
            <a:ext cx="12835399" cy="7133476"/>
            <a:chOff x="10164394" y="-7417324"/>
            <a:chExt cx="12835399" cy="7133476"/>
          </a:xfrm>
        </p:grpSpPr>
        <p:sp>
          <p:nvSpPr>
            <p:cNvPr id="13" name="Rectangle 12">
              <a:extLst>
                <a:ext uri="{FF2B5EF4-FFF2-40B4-BE49-F238E27FC236}">
                  <a16:creationId xmlns:a16="http://schemas.microsoft.com/office/drawing/2014/main" id="{ADFA8340-3294-33B6-8016-E8CD02E1C0DC}"/>
                </a:ext>
              </a:extLst>
            </p:cNvPr>
            <p:cNvSpPr/>
            <p:nvPr/>
          </p:nvSpPr>
          <p:spPr>
            <a:xfrm>
              <a:off x="10810841" y="-7417324"/>
              <a:ext cx="12188952" cy="6858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2CF6CBFB-8F49-E966-8431-3C8910A9B32B}"/>
                </a:ext>
              </a:extLst>
            </p:cNvPr>
            <p:cNvSpPr/>
            <p:nvPr/>
          </p:nvSpPr>
          <p:spPr>
            <a:xfrm rot="16200000">
              <a:off x="10036441" y="-4333888"/>
              <a:ext cx="914400" cy="658494"/>
            </a:xfrm>
            <a:custGeom>
              <a:avLst/>
              <a:gdLst/>
              <a:ahLst/>
              <a:cxnLst/>
              <a:rect l="l" t="t" r="r" b="b"/>
              <a:pathLst>
                <a:path w="914400" h="658494">
                  <a:moveTo>
                    <a:pt x="661477" y="381986"/>
                  </a:moveTo>
                  <a:cubicBezTo>
                    <a:pt x="661477" y="357380"/>
                    <a:pt x="656913" y="335800"/>
                    <a:pt x="647785" y="317246"/>
                  </a:cubicBezTo>
                  <a:cubicBezTo>
                    <a:pt x="638657" y="298692"/>
                    <a:pt x="625709" y="284157"/>
                    <a:pt x="608941" y="273639"/>
                  </a:cubicBezTo>
                  <a:cubicBezTo>
                    <a:pt x="592173" y="263122"/>
                    <a:pt x="572279" y="257864"/>
                    <a:pt x="549260" y="257864"/>
                  </a:cubicBezTo>
                  <a:lnTo>
                    <a:pt x="549260" y="307572"/>
                  </a:lnTo>
                  <a:cubicBezTo>
                    <a:pt x="569898" y="307572"/>
                    <a:pt x="586567" y="314121"/>
                    <a:pt x="599267" y="327218"/>
                  </a:cubicBezTo>
                  <a:cubicBezTo>
                    <a:pt x="611967" y="340314"/>
                    <a:pt x="618317" y="358769"/>
                    <a:pt x="618317" y="382582"/>
                  </a:cubicBezTo>
                  <a:cubicBezTo>
                    <a:pt x="618317" y="403616"/>
                    <a:pt x="613505" y="420582"/>
                    <a:pt x="603880" y="433481"/>
                  </a:cubicBezTo>
                  <a:cubicBezTo>
                    <a:pt x="594256" y="446379"/>
                    <a:pt x="579721" y="452828"/>
                    <a:pt x="560274" y="452828"/>
                  </a:cubicBezTo>
                  <a:cubicBezTo>
                    <a:pt x="539835" y="452828"/>
                    <a:pt x="523464" y="446280"/>
                    <a:pt x="511160" y="433183"/>
                  </a:cubicBezTo>
                  <a:cubicBezTo>
                    <a:pt x="498857" y="420086"/>
                    <a:pt x="492706" y="401136"/>
                    <a:pt x="492706" y="376331"/>
                  </a:cubicBezTo>
                  <a:lnTo>
                    <a:pt x="492706" y="352221"/>
                  </a:lnTo>
                  <a:lnTo>
                    <a:pt x="450439" y="352221"/>
                  </a:lnTo>
                  <a:lnTo>
                    <a:pt x="450439" y="375140"/>
                  </a:lnTo>
                  <a:cubicBezTo>
                    <a:pt x="450439" y="402723"/>
                    <a:pt x="444684" y="424452"/>
                    <a:pt x="433175" y="440327"/>
                  </a:cubicBezTo>
                  <a:cubicBezTo>
                    <a:pt x="421665" y="456202"/>
                    <a:pt x="403707" y="464139"/>
                    <a:pt x="379299" y="464139"/>
                  </a:cubicBezTo>
                  <a:cubicBezTo>
                    <a:pt x="353899" y="464139"/>
                    <a:pt x="335146" y="456946"/>
                    <a:pt x="323042" y="442559"/>
                  </a:cubicBezTo>
                  <a:cubicBezTo>
                    <a:pt x="310937" y="428173"/>
                    <a:pt x="304885" y="408478"/>
                    <a:pt x="304885" y="383475"/>
                  </a:cubicBezTo>
                  <a:cubicBezTo>
                    <a:pt x="304885" y="356487"/>
                    <a:pt x="312078" y="335403"/>
                    <a:pt x="326465" y="320223"/>
                  </a:cubicBezTo>
                  <a:cubicBezTo>
                    <a:pt x="340851" y="305042"/>
                    <a:pt x="360150" y="297452"/>
                    <a:pt x="384359" y="297452"/>
                  </a:cubicBezTo>
                  <a:lnTo>
                    <a:pt x="384359" y="247743"/>
                  </a:lnTo>
                  <a:cubicBezTo>
                    <a:pt x="345068" y="247743"/>
                    <a:pt x="314906" y="260146"/>
                    <a:pt x="293871" y="284950"/>
                  </a:cubicBezTo>
                  <a:cubicBezTo>
                    <a:pt x="272837" y="309755"/>
                    <a:pt x="262320" y="342795"/>
                    <a:pt x="262320" y="384070"/>
                  </a:cubicBezTo>
                  <a:cubicBezTo>
                    <a:pt x="262320" y="410264"/>
                    <a:pt x="266785" y="433233"/>
                    <a:pt x="275714" y="452977"/>
                  </a:cubicBezTo>
                  <a:cubicBezTo>
                    <a:pt x="284644" y="472722"/>
                    <a:pt x="297642" y="488101"/>
                    <a:pt x="314707" y="499114"/>
                  </a:cubicBezTo>
                  <a:cubicBezTo>
                    <a:pt x="331773" y="510127"/>
                    <a:pt x="352609" y="515634"/>
                    <a:pt x="377215" y="515634"/>
                  </a:cubicBezTo>
                  <a:cubicBezTo>
                    <a:pt x="404798" y="515634"/>
                    <a:pt x="426725" y="507746"/>
                    <a:pt x="442997" y="491970"/>
                  </a:cubicBezTo>
                  <a:cubicBezTo>
                    <a:pt x="459269" y="476194"/>
                    <a:pt x="469588" y="456301"/>
                    <a:pt x="473953" y="432290"/>
                  </a:cubicBezTo>
                  <a:cubicBezTo>
                    <a:pt x="479907" y="453325"/>
                    <a:pt x="490374" y="470291"/>
                    <a:pt x="505356" y="483189"/>
                  </a:cubicBezTo>
                  <a:cubicBezTo>
                    <a:pt x="520338" y="496088"/>
                    <a:pt x="539438" y="502537"/>
                    <a:pt x="562655" y="502537"/>
                  </a:cubicBezTo>
                  <a:cubicBezTo>
                    <a:pt x="584483" y="502537"/>
                    <a:pt x="602690" y="497130"/>
                    <a:pt x="617275" y="486315"/>
                  </a:cubicBezTo>
                  <a:cubicBezTo>
                    <a:pt x="631860" y="475500"/>
                    <a:pt x="642873" y="460964"/>
                    <a:pt x="650315" y="442708"/>
                  </a:cubicBezTo>
                  <a:cubicBezTo>
                    <a:pt x="657756" y="424452"/>
                    <a:pt x="661477" y="404211"/>
                    <a:pt x="661477" y="381986"/>
                  </a:cubicBezTo>
                  <a:close/>
                  <a:moveTo>
                    <a:pt x="914400" y="167856"/>
                  </a:moveTo>
                  <a:lnTo>
                    <a:pt x="914400" y="658494"/>
                  </a:lnTo>
                  <a:lnTo>
                    <a:pt x="0" y="658494"/>
                  </a:lnTo>
                  <a:lnTo>
                    <a:pt x="0" y="167856"/>
                  </a:lnTo>
                  <a:cubicBezTo>
                    <a:pt x="0" y="75152"/>
                    <a:pt x="75152" y="0"/>
                    <a:pt x="167857" y="0"/>
                  </a:cubicBezTo>
                  <a:lnTo>
                    <a:pt x="746543" y="0"/>
                  </a:lnTo>
                  <a:cubicBezTo>
                    <a:pt x="839248" y="0"/>
                    <a:pt x="914400" y="75152"/>
                    <a:pt x="914400" y="167856"/>
                  </a:cubicBezTo>
                  <a:close/>
                </a:path>
              </a:pathLst>
            </a:custGeom>
            <a:solidFill>
              <a:srgbClr val="AC481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TextBox 83">
              <a:extLst>
                <a:ext uri="{FF2B5EF4-FFF2-40B4-BE49-F238E27FC236}">
                  <a16:creationId xmlns:a16="http://schemas.microsoft.com/office/drawing/2014/main" id="{FA446829-0B08-D584-83B4-ACE826DD20A1}"/>
                </a:ext>
              </a:extLst>
            </p:cNvPr>
            <p:cNvSpPr txBox="1"/>
            <p:nvPr/>
          </p:nvSpPr>
          <p:spPr>
            <a:xfrm>
              <a:off x="11550949" y="-5869823"/>
              <a:ext cx="9157261" cy="1938992"/>
            </a:xfrm>
            <a:prstGeom prst="rect">
              <a:avLst/>
            </a:prstGeom>
            <a:noFill/>
          </p:spPr>
          <p:txBody>
            <a:bodyPr wrap="square">
              <a:spAutoFit/>
            </a:bodyPr>
            <a:lstStyle>
              <a:defPPr>
                <a:defRPr lang="en-US"/>
              </a:defPPr>
              <a:lvl1pPr algn="r" rtl="1">
                <a:defRPr sz="2400"/>
              </a:lvl1pPr>
            </a:lstStyle>
            <a:p>
              <a:pPr algn="justLow"/>
              <a:r>
                <a:rPr lang="fa-IR" dirty="0"/>
                <a:t>  در این لایه، داده‌های جمع‌آوری‌شده تجزیه ‌وتحلیل می‌شوند تا اطلاعات معناداری استخراج شود. استفاده از فناوری‌های پردازش ابری و محاسبات لبه‌ ای (</a:t>
              </a:r>
              <a:r>
                <a:rPr lang="en-US" dirty="0"/>
                <a:t>Edge Computing</a:t>
              </a:r>
              <a:r>
                <a:rPr lang="fa-IR" dirty="0"/>
                <a:t>) برای تحلیل سریع و مؤثر داده‌ها در این لایه اهمیت دارد.</a:t>
              </a:r>
            </a:p>
            <a:p>
              <a:pPr algn="justLow"/>
              <a:r>
                <a:rPr lang="fa-IR" dirty="0"/>
                <a:t>به‌عنوان مثال، در یک کارخانه هوشمند، این لایه می‌تواند با تحلیل داده‌های حسگرها، نیاز به تعمیرات پیشگیرانه را شناسایی کند.</a:t>
              </a:r>
            </a:p>
          </p:txBody>
        </p:sp>
        <p:pic>
          <p:nvPicPr>
            <p:cNvPr id="2078" name="Picture 30" descr="The Power of Edge Computing Solutions for Enhanced Performance">
              <a:extLst>
                <a:ext uri="{FF2B5EF4-FFF2-40B4-BE49-F238E27FC236}">
                  <a16:creationId xmlns:a16="http://schemas.microsoft.com/office/drawing/2014/main" id="{53EA593A-2009-C038-E2FF-AD31CA1035A8}"/>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9331" b="89047" l="34941" r="96362">
                          <a14:foregroundMark x1="48562" y1="25355" x2="39848" y2="38540"/>
                          <a14:foregroundMark x1="39848" y1="38540" x2="36379" y2="27181"/>
                          <a14:foregroundMark x1="36379" y1="27181" x2="40102" y2="18053"/>
                          <a14:foregroundMark x1="40102" y1="18053" x2="45685" y2="18458"/>
                          <a14:foregroundMark x1="45685" y1="18458" x2="46616" y2="30426"/>
                          <a14:foregroundMark x1="34941" y1="25355" x2="34941" y2="36105"/>
                          <a14:foregroundMark x1="57022" y1="57809" x2="52538" y2="80527"/>
                          <a14:foregroundMark x1="52538" y1="80527" x2="60745" y2="81542"/>
                          <a14:foregroundMark x1="60745" y1="81542" x2="60914" y2="61663"/>
                          <a14:foregroundMark x1="60914" y1="61663" x2="55922" y2="54970"/>
                          <a14:foregroundMark x1="55922" y1="54970" x2="54992" y2="54767"/>
                          <a14:foregroundMark x1="89340" y1="58621" x2="82995" y2="77890"/>
                          <a14:foregroundMark x1="82995" y1="77890" x2="90271" y2="84381"/>
                          <a14:foregroundMark x1="90271" y1="84381" x2="92132" y2="67748"/>
                          <a14:foregroundMark x1="92132" y1="67748" x2="87733" y2="58215"/>
                          <a14:foregroundMark x1="87733" y1="58215" x2="85025" y2="57809"/>
                          <a14:foregroundMark x1="74281" y1="9331" x2="69966" y2="9736"/>
                          <a14:foregroundMark x1="69966" y1="9736" x2="69966" y2="10142"/>
                          <a14:foregroundMark x1="95008" y1="65112" x2="94162" y2="82353"/>
                          <a14:foregroundMark x1="94162" y1="82353" x2="92809" y2="84178"/>
                          <a14:foregroundMark x1="96447" y1="66531" x2="96362" y2="77485"/>
                          <a14:foregroundMark x1="96362" y1="77485" x2="96108" y2="79310"/>
                          <a14:foregroundMark x1="54484" y1="28398" x2="59137" y2="29006"/>
                          <a14:foregroundMark x1="68443" y1="50913" x2="65398" y2="57606"/>
                          <a14:foregroundMark x1="77242" y1="50710" x2="80034" y2="58215"/>
                          <a14:backgroundMark x1="60745" y1="48276" x2="54399" y2="44016"/>
                          <a14:backgroundMark x1="54399" y1="44016" x2="63283" y2="42394"/>
                          <a14:backgroundMark x1="63283" y1="42394" x2="60491" y2="50101"/>
                          <a14:backgroundMark x1="72927" y1="62272" x2="72673" y2="62677"/>
                          <a14:backgroundMark x1="72420" y1="63489" x2="72420" y2="63489"/>
                          <a14:backgroundMark x1="72927" y1="63083" x2="72927" y2="63083"/>
                          <a14:backgroundMark x1="73519" y1="63083" x2="73519" y2="63083"/>
                          <a14:backgroundMark x1="73519" y1="63083" x2="73519" y2="63083"/>
                          <a14:backgroundMark x1="73773" y1="63083" x2="74196" y2="62880"/>
                          <a14:backgroundMark x1="74365" y1="62677" x2="73773" y2="62677"/>
                          <a14:backgroundMark x1="73012" y1="62880" x2="73012" y2="62880"/>
                          <a14:backgroundMark x1="73604" y1="63083" x2="72927" y2="62677"/>
                          <a14:backgroundMark x1="72927" y1="63083" x2="72927" y2="63083"/>
                          <a14:backgroundMark x1="72673" y1="63489" x2="72673" y2="63489"/>
                          <a14:backgroundMark x1="72673" y1="63489" x2="72673" y2="63489"/>
                          <a14:backgroundMark x1="72758" y1="63489" x2="72758" y2="63489"/>
                          <a14:backgroundMark x1="72927" y1="63083" x2="72927" y2="63083"/>
                          <a14:backgroundMark x1="75635" y1="68966" x2="70812" y2="69980"/>
                          <a14:backgroundMark x1="75465" y1="69168" x2="75465" y2="69168"/>
                          <a14:backgroundMark x1="75550" y1="69574" x2="75550" y2="69574"/>
                          <a14:backgroundMark x1="75550" y1="69574" x2="75550" y2="69574"/>
                          <a14:backgroundMark x1="75635" y1="69371" x2="74873" y2="68966"/>
                          <a14:backgroundMark x1="73096" y1="69371" x2="71574" y2="69777"/>
                          <a14:backgroundMark x1="70643" y1="69980" x2="74619" y2="64300"/>
                          <a14:backgroundMark x1="74619" y1="64300" x2="72673" y2="67748"/>
                          <a14:backgroundMark x1="76734" y1="69777" x2="71997" y2="71602"/>
                          <a14:backgroundMark x1="71997" y1="71602" x2="69797" y2="67140"/>
                          <a14:backgroundMark x1="75719" y1="69574" x2="69797" y2="69777"/>
                          <a14:backgroundMark x1="69797" y1="69777" x2="70051" y2="66734"/>
                          <a14:backgroundMark x1="73181" y1="68966" x2="72927" y2="63895"/>
                          <a14:backgroundMark x1="70981" y1="67748" x2="72250" y2="62475"/>
                          <a14:backgroundMark x1="72504" y1="62272" x2="71235" y2="66126"/>
                          <a14:backgroundMark x1="72420" y1="63489" x2="69459" y2="67951"/>
                          <a14:backgroundMark x1="71404" y1="64097" x2="69882" y2="66734"/>
                          <a14:backgroundMark x1="71574" y1="62880" x2="69712" y2="67748"/>
                          <a14:backgroundMark x1="69966" y1="66329" x2="69882" y2="65923"/>
                          <a14:backgroundMark x1="70220" y1="65112" x2="70389" y2="67951"/>
                          <a14:backgroundMark x1="72927" y1="64909" x2="72927" y2="67343"/>
                          <a14:backgroundMark x1="73519" y1="66531" x2="75296" y2="65720"/>
                          <a14:backgroundMark x1="75296" y1="65720" x2="74788" y2="67951"/>
                          <a14:backgroundMark x1="74958" y1="67343" x2="75127" y2="70385"/>
                          <a14:backgroundMark x1="69459" y1="69168" x2="69459" y2="69168"/>
                          <a14:backgroundMark x1="69543" y1="68763" x2="69543" y2="68763"/>
                          <a14:backgroundMark x1="69459" y1="68560" x2="69459" y2="68560"/>
                          <a14:backgroundMark x1="69459" y1="68560" x2="69459" y2="68560"/>
                          <a14:backgroundMark x1="69459" y1="68560" x2="69459" y2="68560"/>
                        </a14:backgroundRemoval>
                      </a14:imgEffect>
                    </a14:imgLayer>
                  </a14:imgProps>
                </a:ext>
                <a:ext uri="{28A0092B-C50C-407E-A947-70E740481C1C}">
                  <a14:useLocalDpi xmlns:a14="http://schemas.microsoft.com/office/drawing/2010/main" val="0"/>
                </a:ext>
              </a:extLst>
            </a:blip>
            <a:srcRect l="32146"/>
            <a:stretch/>
          </p:blipFill>
          <p:spPr bwMode="auto">
            <a:xfrm>
              <a:off x="11861464" y="-3547441"/>
              <a:ext cx="3717816" cy="228532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What is Edge Computing?">
              <a:extLst>
                <a:ext uri="{FF2B5EF4-FFF2-40B4-BE49-F238E27FC236}">
                  <a16:creationId xmlns:a16="http://schemas.microsoft.com/office/drawing/2014/main" id="{601228BB-1F5F-2BD7-2B67-ADC3E5B837C6}"/>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6756" b="80622" l="51450" r="94800">
                          <a14:foregroundMark x1="70900" y1="43467" x2="69050" y2="50222"/>
                          <a14:foregroundMark x1="69050" y1="50222" x2="78700" y2="52178"/>
                          <a14:foregroundMark x1="78700" y1="52178" x2="72850" y2="45689"/>
                          <a14:foregroundMark x1="76000" y1="52711" x2="65500" y2="53600"/>
                          <a14:foregroundMark x1="76750" y1="53244" x2="75450" y2="47911"/>
                          <a14:foregroundMark x1="76350" y1="50400" x2="74850" y2="45422"/>
                          <a14:foregroundMark x1="90850" y1="53511" x2="89450" y2="48800"/>
                          <a14:foregroundMark x1="90850" y1="48800" x2="88550" y2="54400"/>
                          <a14:foregroundMark x1="88550" y1="54400" x2="91600" y2="49067"/>
                          <a14:foregroundMark x1="91600" y1="49067" x2="91250" y2="48444"/>
                          <a14:foregroundMark x1="88550" y1="50756" x2="87950" y2="52889"/>
                          <a14:foregroundMark x1="73600" y1="48622" x2="68950" y2="47378"/>
                          <a14:foregroundMark x1="73600" y1="45600" x2="70800" y2="45333"/>
                          <a14:foregroundMark x1="73200" y1="52000" x2="69400" y2="51822"/>
                          <a14:foregroundMark x1="73900" y1="45422" x2="71000" y2="45067"/>
                          <a14:foregroundMark x1="54200" y1="31733" x2="53900" y2="39022"/>
                          <a14:foregroundMark x1="54400" y1="48000" x2="53600" y2="55556"/>
                          <a14:foregroundMark x1="54950" y1="64978" x2="53700" y2="69778"/>
                          <a14:foregroundMark x1="56600" y1="68000" x2="52400" y2="68800"/>
                          <a14:foregroundMark x1="52400" y1="68800" x2="55600" y2="64267"/>
                          <a14:foregroundMark x1="55600" y1="64267" x2="56350" y2="70667"/>
                          <a14:foregroundMark x1="57600" y1="68267" x2="54150" y2="60711"/>
                          <a14:foregroundMark x1="54150" y1="60711" x2="51450" y2="68622"/>
                          <a14:foregroundMark x1="51450" y1="68622" x2="55200" y2="71644"/>
                          <a14:foregroundMark x1="55200" y1="71644" x2="57250" y2="64000"/>
                          <a14:foregroundMark x1="57250" y1="64000" x2="57150" y2="63556"/>
                          <a14:foregroundMark x1="58250" y1="36978" x2="65500" y2="44089"/>
                          <a14:foregroundMark x1="65500" y1="44089" x2="65550" y2="44178"/>
                          <a14:foregroundMark x1="58300" y1="51111" x2="63700" y2="51644"/>
                          <a14:foregroundMark x1="58100" y1="63911" x2="65300" y2="57067"/>
                          <a14:foregroundMark x1="80800" y1="51467" x2="85550" y2="51467"/>
                        </a14:backgroundRemoval>
                      </a14:imgEffect>
                    </a14:imgLayer>
                  </a14:imgProps>
                </a:ext>
                <a:ext uri="{28A0092B-C50C-407E-A947-70E740481C1C}">
                  <a14:useLocalDpi xmlns:a14="http://schemas.microsoft.com/office/drawing/2010/main" val="0"/>
                </a:ext>
              </a:extLst>
            </a:blip>
            <a:srcRect l="48692" t="20213" b="12455"/>
            <a:stretch/>
          </p:blipFill>
          <p:spPr bwMode="auto">
            <a:xfrm>
              <a:off x="15897336" y="-4206306"/>
              <a:ext cx="5313672" cy="3922458"/>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8A1467BD-D225-B9AF-51CE-9BA967CB3B2E}"/>
                </a:ext>
              </a:extLst>
            </p:cNvPr>
            <p:cNvSpPr txBox="1"/>
            <p:nvPr/>
          </p:nvSpPr>
          <p:spPr>
            <a:xfrm>
              <a:off x="11660471" y="-6935961"/>
              <a:ext cx="9562110" cy="584775"/>
            </a:xfrm>
            <a:prstGeom prst="rect">
              <a:avLst/>
            </a:prstGeom>
            <a:noFill/>
          </p:spPr>
          <p:txBody>
            <a:bodyPr wrap="square">
              <a:spAutoFit/>
            </a:bodyPr>
            <a:lstStyle>
              <a:defPPr>
                <a:defRPr lang="en-US"/>
              </a:defPPr>
              <a:lvl1pPr algn="r" rtl="1">
                <a:defRPr sz="3200"/>
              </a:lvl1pPr>
            </a:lstStyle>
            <a:p>
              <a:r>
                <a:rPr lang="fa-IR" dirty="0"/>
                <a:t>۳. لایه پردازش (</a:t>
              </a:r>
              <a:r>
                <a:rPr lang="en-US" dirty="0"/>
                <a:t>Processing Layer</a:t>
              </a:r>
              <a:r>
                <a:rPr lang="fa-IR" dirty="0"/>
                <a:t>)</a:t>
              </a:r>
              <a:endParaRPr lang="en-US" dirty="0"/>
            </a:p>
          </p:txBody>
        </p:sp>
      </p:grpSp>
      <p:grpSp>
        <p:nvGrpSpPr>
          <p:cNvPr id="96" name="Group 95">
            <a:extLst>
              <a:ext uri="{FF2B5EF4-FFF2-40B4-BE49-F238E27FC236}">
                <a16:creationId xmlns:a16="http://schemas.microsoft.com/office/drawing/2014/main" id="{73AE8FE6-C109-8B7A-C555-E63CA160B2E6}"/>
              </a:ext>
            </a:extLst>
          </p:cNvPr>
          <p:cNvGrpSpPr/>
          <p:nvPr/>
        </p:nvGrpSpPr>
        <p:grpSpPr>
          <a:xfrm>
            <a:off x="42460" y="-6525"/>
            <a:ext cx="12774040" cy="6962166"/>
            <a:chOff x="-33652" y="17844"/>
            <a:chExt cx="12774040" cy="6927690"/>
          </a:xfrm>
        </p:grpSpPr>
        <p:grpSp>
          <p:nvGrpSpPr>
            <p:cNvPr id="58" name="Group 57">
              <a:extLst>
                <a:ext uri="{FF2B5EF4-FFF2-40B4-BE49-F238E27FC236}">
                  <a16:creationId xmlns:a16="http://schemas.microsoft.com/office/drawing/2014/main" id="{877EA485-6BCA-416C-4A94-3AC9D037451D}"/>
                </a:ext>
              </a:extLst>
            </p:cNvPr>
            <p:cNvGrpSpPr/>
            <p:nvPr/>
          </p:nvGrpSpPr>
          <p:grpSpPr>
            <a:xfrm>
              <a:off x="0" y="17844"/>
              <a:ext cx="12740388" cy="6858000"/>
              <a:chOff x="12615311" y="0"/>
              <a:chExt cx="12740388" cy="6858000"/>
            </a:xfrm>
          </p:grpSpPr>
          <p:sp>
            <p:nvSpPr>
              <p:cNvPr id="54" name="Freeform: Shape 53">
                <a:extLst>
                  <a:ext uri="{FF2B5EF4-FFF2-40B4-BE49-F238E27FC236}">
                    <a16:creationId xmlns:a16="http://schemas.microsoft.com/office/drawing/2014/main" id="{32DA46E8-B861-3CE9-1DBD-E88CE449200A}"/>
                  </a:ext>
                </a:extLst>
              </p:cNvPr>
              <p:cNvSpPr/>
              <p:nvPr/>
            </p:nvSpPr>
            <p:spPr>
              <a:xfrm rot="16200000">
                <a:off x="12487360" y="4491887"/>
                <a:ext cx="914400" cy="658497"/>
              </a:xfrm>
              <a:custGeom>
                <a:avLst/>
                <a:gdLst/>
                <a:ahLst/>
                <a:cxnLst/>
                <a:rect l="l" t="t" r="r" b="b"/>
                <a:pathLst>
                  <a:path w="914400" h="658497">
                    <a:moveTo>
                      <a:pt x="629662" y="342565"/>
                    </a:moveTo>
                    <a:lnTo>
                      <a:pt x="429042" y="342565"/>
                    </a:lnTo>
                    <a:lnTo>
                      <a:pt x="429042" y="202965"/>
                    </a:lnTo>
                    <a:close/>
                    <a:moveTo>
                      <a:pt x="697528" y="341077"/>
                    </a:moveTo>
                    <a:lnTo>
                      <a:pt x="430233" y="154447"/>
                    </a:lnTo>
                    <a:lnTo>
                      <a:pt x="385286" y="154447"/>
                    </a:lnTo>
                    <a:lnTo>
                      <a:pt x="385286" y="341970"/>
                    </a:lnTo>
                    <a:lnTo>
                      <a:pt x="306705" y="341970"/>
                    </a:lnTo>
                    <a:lnTo>
                      <a:pt x="306705" y="391679"/>
                    </a:lnTo>
                    <a:lnTo>
                      <a:pt x="385286" y="391679"/>
                    </a:lnTo>
                    <a:lnTo>
                      <a:pt x="385286" y="444959"/>
                    </a:lnTo>
                    <a:lnTo>
                      <a:pt x="429042" y="444959"/>
                    </a:lnTo>
                    <a:lnTo>
                      <a:pt x="429042" y="391679"/>
                    </a:lnTo>
                    <a:lnTo>
                      <a:pt x="697528" y="391679"/>
                    </a:lnTo>
                    <a:close/>
                    <a:moveTo>
                      <a:pt x="914400" y="196911"/>
                    </a:moveTo>
                    <a:lnTo>
                      <a:pt x="914400" y="658497"/>
                    </a:lnTo>
                    <a:lnTo>
                      <a:pt x="0" y="658497"/>
                    </a:lnTo>
                    <a:lnTo>
                      <a:pt x="0" y="196911"/>
                    </a:lnTo>
                    <a:cubicBezTo>
                      <a:pt x="0" y="88161"/>
                      <a:pt x="88160" y="0"/>
                      <a:pt x="196910" y="0"/>
                    </a:cubicBezTo>
                    <a:lnTo>
                      <a:pt x="717490" y="1"/>
                    </a:lnTo>
                    <a:cubicBezTo>
                      <a:pt x="826240" y="1"/>
                      <a:pt x="914400" y="88161"/>
                      <a:pt x="914400" y="196911"/>
                    </a:cubicBezTo>
                    <a:close/>
                  </a:path>
                </a:pathLst>
              </a:custGeom>
              <a:solidFill>
                <a:srgbClr val="357320"/>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0614DCB0-18E6-5E34-24A5-D66C52D3197C}"/>
                  </a:ext>
                </a:extLst>
              </p:cNvPr>
              <p:cNvSpPr/>
              <p:nvPr/>
            </p:nvSpPr>
            <p:spPr>
              <a:xfrm>
                <a:off x="13166747" y="0"/>
                <a:ext cx="12188952" cy="6858000"/>
              </a:xfrm>
              <a:prstGeom prst="rect">
                <a:avLst/>
              </a:prstGeom>
              <a:gradFill flip="none" rotWithShape="1">
                <a:gsLst>
                  <a:gs pos="22000">
                    <a:srgbClr val="509E34"/>
                  </a:gs>
                  <a:gs pos="0">
                    <a:srgbClr val="459329"/>
                  </a:gs>
                  <a:gs pos="100000">
                    <a:schemeClr val="accent6">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TextBox 92">
              <a:extLst>
                <a:ext uri="{FF2B5EF4-FFF2-40B4-BE49-F238E27FC236}">
                  <a16:creationId xmlns:a16="http://schemas.microsoft.com/office/drawing/2014/main" id="{D9622F51-CB0B-E2BD-60BD-9FF7603EF36F}"/>
                </a:ext>
              </a:extLst>
            </p:cNvPr>
            <p:cNvSpPr txBox="1"/>
            <p:nvPr/>
          </p:nvSpPr>
          <p:spPr>
            <a:xfrm>
              <a:off x="2622579" y="513544"/>
              <a:ext cx="8973948" cy="584775"/>
            </a:xfrm>
            <a:prstGeom prst="rect">
              <a:avLst/>
            </a:prstGeom>
            <a:noFill/>
          </p:spPr>
          <p:txBody>
            <a:bodyPr wrap="square">
              <a:spAutoFit/>
            </a:bodyPr>
            <a:lstStyle>
              <a:defPPr>
                <a:defRPr lang="en-US"/>
              </a:defPPr>
              <a:lvl1pPr algn="r" rtl="1">
                <a:defRPr sz="3200"/>
              </a:lvl1pPr>
            </a:lstStyle>
            <a:p>
              <a:r>
                <a:rPr lang="fa-IR" dirty="0"/>
                <a:t>۴. لایه کاربرد (</a:t>
              </a:r>
              <a:r>
                <a:rPr lang="en-US" dirty="0"/>
                <a:t>(Application Layer</a:t>
              </a:r>
            </a:p>
          </p:txBody>
        </p:sp>
        <p:sp>
          <p:nvSpPr>
            <p:cNvPr id="95" name="TextBox 94">
              <a:extLst>
                <a:ext uri="{FF2B5EF4-FFF2-40B4-BE49-F238E27FC236}">
                  <a16:creationId xmlns:a16="http://schemas.microsoft.com/office/drawing/2014/main" id="{697A152C-30F4-2375-BF10-22A349249D22}"/>
                </a:ext>
              </a:extLst>
            </p:cNvPr>
            <p:cNvSpPr txBox="1"/>
            <p:nvPr/>
          </p:nvSpPr>
          <p:spPr>
            <a:xfrm>
              <a:off x="1408385" y="1325242"/>
              <a:ext cx="9660059" cy="1569660"/>
            </a:xfrm>
            <a:prstGeom prst="rect">
              <a:avLst/>
            </a:prstGeom>
            <a:noFill/>
          </p:spPr>
          <p:txBody>
            <a:bodyPr wrap="square">
              <a:spAutoFit/>
            </a:bodyPr>
            <a:lstStyle>
              <a:defPPr>
                <a:defRPr lang="en-US"/>
              </a:defPPr>
              <a:lvl1pPr algn="r" rtl="1">
                <a:defRPr sz="2400"/>
              </a:lvl1pPr>
            </a:lstStyle>
            <a:p>
              <a:pPr algn="justLow"/>
              <a:r>
                <a:rPr lang="fa-IR" dirty="0"/>
                <a:t>این لایه تعامل مستقیم با کاربران نهایی را فراهم می‌کند و خدمات مبتنی بر داده‌های پردازش‌شده را ارائه می‌دهد. برنامه‌های موبایل، داشبوردهای مدیریتی و سیستم‌های هشداردهی در این لایه قرار دارند. برای مثال، در خانه‌های هوشمند، کاربران می‌توانند از طریق اپلیکیشن‌ها، سیستم‌های روشنایی و گرمایشی را کنترل کنند.</a:t>
              </a:r>
              <a:endParaRPr lang="en-US" dirty="0"/>
            </a:p>
          </p:txBody>
        </p:sp>
        <p:pic>
          <p:nvPicPr>
            <p:cNvPr id="2082" name="Picture 34" descr="IoT in Mobile Apps Development : How IoT is Affecting Mobile App Development">
              <a:extLst>
                <a:ext uri="{FF2B5EF4-FFF2-40B4-BE49-F238E27FC236}">
                  <a16:creationId xmlns:a16="http://schemas.microsoft.com/office/drawing/2014/main" id="{3CA38F64-F509-6D8C-741A-F8817B09E8B5}"/>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9955" b="90045" l="9922" r="89948">
                          <a14:foregroundMark x1="56789" y1="90045" x2="50392" y2="89140"/>
                        </a14:backgroundRemoval>
                      </a14:imgEffect>
                    </a14:imgLayer>
                  </a14:imgProps>
                </a:ext>
                <a:ext uri="{28A0092B-C50C-407E-A947-70E740481C1C}">
                  <a14:useLocalDpi xmlns:a14="http://schemas.microsoft.com/office/drawing/2010/main" val="0"/>
                </a:ext>
              </a:extLst>
            </a:blip>
            <a:srcRect/>
            <a:stretch>
              <a:fillRect/>
            </a:stretch>
          </p:blipFill>
          <p:spPr bwMode="auto">
            <a:xfrm>
              <a:off x="-33652" y="2357723"/>
              <a:ext cx="72961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ow To Secure Your IoT Devices">
              <a:extLst>
                <a:ext uri="{FF2B5EF4-FFF2-40B4-BE49-F238E27FC236}">
                  <a16:creationId xmlns:a16="http://schemas.microsoft.com/office/drawing/2014/main" id="{1AD64A6E-BF2A-687D-014C-DD0A7985E798}"/>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400" l="10000" r="90000">
                          <a14:foregroundMark x1="24300" y1="47000" x2="24700" y2="47467"/>
                          <a14:foregroundMark x1="59250" y1="90400" x2="52400" y2="89867"/>
                          <a14:foregroundMark x1="52400" y1="89867" x2="51750" y2="89267"/>
                          <a14:foregroundMark x1="38900" y1="37733" x2="33650" y2="38533"/>
                          <a14:foregroundMark x1="33650" y1="38533" x2="33350" y2="37067"/>
                          <a14:foregroundMark x1="34600" y1="35400" x2="34300" y2="40733"/>
                        </a14:backgroundRemoval>
                      </a14:imgEffect>
                    </a14:imgLayer>
                  </a14:imgProps>
                </a:ext>
                <a:ext uri="{28A0092B-C50C-407E-A947-70E740481C1C}">
                  <a14:useLocalDpi xmlns:a14="http://schemas.microsoft.com/office/drawing/2010/main" val="0"/>
                </a:ext>
              </a:extLst>
            </a:blip>
            <a:srcRect/>
            <a:stretch>
              <a:fillRect/>
            </a:stretch>
          </p:blipFill>
          <p:spPr bwMode="auto">
            <a:xfrm>
              <a:off x="4866201" y="1980027"/>
              <a:ext cx="6620676" cy="4965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7AFE8E0B-C977-8D28-CE98-90A3F2FD3A94}"/>
              </a:ext>
            </a:extLst>
          </p:cNvPr>
          <p:cNvGrpSpPr/>
          <p:nvPr/>
        </p:nvGrpSpPr>
        <p:grpSpPr>
          <a:xfrm>
            <a:off x="11343504" y="-6223"/>
            <a:ext cx="12806518" cy="7098682"/>
            <a:chOff x="97382" y="-28529"/>
            <a:chExt cx="12806518" cy="7098682"/>
          </a:xfrm>
        </p:grpSpPr>
        <p:grpSp>
          <p:nvGrpSpPr>
            <p:cNvPr id="56" name="Group 55">
              <a:extLst>
                <a:ext uri="{FF2B5EF4-FFF2-40B4-BE49-F238E27FC236}">
                  <a16:creationId xmlns:a16="http://schemas.microsoft.com/office/drawing/2014/main" id="{86661784-27CD-CC83-A8D5-B665FC7D9C4F}"/>
                </a:ext>
              </a:extLst>
            </p:cNvPr>
            <p:cNvGrpSpPr/>
            <p:nvPr/>
          </p:nvGrpSpPr>
          <p:grpSpPr>
            <a:xfrm>
              <a:off x="97382" y="-28529"/>
              <a:ext cx="12806518" cy="6858000"/>
              <a:chOff x="11123047" y="0"/>
              <a:chExt cx="12806518" cy="6858000"/>
            </a:xfrm>
          </p:grpSpPr>
          <p:sp>
            <p:nvSpPr>
              <p:cNvPr id="55" name="Freeform: Shape 54">
                <a:extLst>
                  <a:ext uri="{FF2B5EF4-FFF2-40B4-BE49-F238E27FC236}">
                    <a16:creationId xmlns:a16="http://schemas.microsoft.com/office/drawing/2014/main" id="{A7EA9EEE-F636-BDB9-FD4A-0B566493254F}"/>
                  </a:ext>
                </a:extLst>
              </p:cNvPr>
              <p:cNvSpPr/>
              <p:nvPr/>
            </p:nvSpPr>
            <p:spPr>
              <a:xfrm rot="16200000">
                <a:off x="10995096" y="5900338"/>
                <a:ext cx="914400" cy="658497"/>
              </a:xfrm>
              <a:custGeom>
                <a:avLst/>
                <a:gdLst/>
                <a:ahLst/>
                <a:cxnLst/>
                <a:rect l="l" t="t" r="r" b="b"/>
                <a:pathLst>
                  <a:path w="914400" h="658497">
                    <a:moveTo>
                      <a:pt x="695147" y="196882"/>
                    </a:moveTo>
                    <a:lnTo>
                      <a:pt x="487085" y="179915"/>
                    </a:lnTo>
                    <a:lnTo>
                      <a:pt x="487085" y="224862"/>
                    </a:lnTo>
                    <a:cubicBezTo>
                      <a:pt x="496412" y="232799"/>
                      <a:pt x="503705" y="242771"/>
                      <a:pt x="508963" y="254776"/>
                    </a:cubicBezTo>
                    <a:cubicBezTo>
                      <a:pt x="514222" y="266781"/>
                      <a:pt x="516851" y="282012"/>
                      <a:pt x="516851" y="300466"/>
                    </a:cubicBezTo>
                    <a:cubicBezTo>
                      <a:pt x="516851" y="325271"/>
                      <a:pt x="509955" y="344966"/>
                      <a:pt x="496164" y="359551"/>
                    </a:cubicBezTo>
                    <a:cubicBezTo>
                      <a:pt x="482373" y="374136"/>
                      <a:pt x="461090" y="381429"/>
                      <a:pt x="432317" y="381429"/>
                    </a:cubicBezTo>
                    <a:cubicBezTo>
                      <a:pt x="403146" y="381429"/>
                      <a:pt x="381120" y="374186"/>
                      <a:pt x="366237" y="359700"/>
                    </a:cubicBezTo>
                    <a:cubicBezTo>
                      <a:pt x="351354" y="345214"/>
                      <a:pt x="343913" y="324973"/>
                      <a:pt x="343913" y="298978"/>
                    </a:cubicBezTo>
                    <a:cubicBezTo>
                      <a:pt x="343913" y="274372"/>
                      <a:pt x="350064" y="254280"/>
                      <a:pt x="362368" y="238703"/>
                    </a:cubicBezTo>
                    <a:cubicBezTo>
                      <a:pt x="374671" y="223125"/>
                      <a:pt x="391439" y="215337"/>
                      <a:pt x="412671" y="215337"/>
                    </a:cubicBezTo>
                    <a:lnTo>
                      <a:pt x="412671" y="164437"/>
                    </a:lnTo>
                    <a:cubicBezTo>
                      <a:pt x="389256" y="164437"/>
                      <a:pt x="369263" y="170390"/>
                      <a:pt x="352694" y="182297"/>
                    </a:cubicBezTo>
                    <a:cubicBezTo>
                      <a:pt x="336124" y="194203"/>
                      <a:pt x="323424" y="210326"/>
                      <a:pt x="314594" y="230666"/>
                    </a:cubicBezTo>
                    <a:cubicBezTo>
                      <a:pt x="305763" y="251006"/>
                      <a:pt x="301348" y="273776"/>
                      <a:pt x="301348" y="298978"/>
                    </a:cubicBezTo>
                    <a:cubicBezTo>
                      <a:pt x="301348" y="325172"/>
                      <a:pt x="306358" y="348339"/>
                      <a:pt x="316380" y="368481"/>
                    </a:cubicBezTo>
                    <a:cubicBezTo>
                      <a:pt x="326401" y="388622"/>
                      <a:pt x="341135" y="404447"/>
                      <a:pt x="360582" y="415957"/>
                    </a:cubicBezTo>
                    <a:cubicBezTo>
                      <a:pt x="380028" y="427466"/>
                      <a:pt x="403940" y="433221"/>
                      <a:pt x="432317" y="433221"/>
                    </a:cubicBezTo>
                    <a:cubicBezTo>
                      <a:pt x="461487" y="433221"/>
                      <a:pt x="485399" y="427516"/>
                      <a:pt x="504052" y="416106"/>
                    </a:cubicBezTo>
                    <a:cubicBezTo>
                      <a:pt x="522705" y="404696"/>
                      <a:pt x="536496" y="389465"/>
                      <a:pt x="545426" y="370415"/>
                    </a:cubicBezTo>
                    <a:cubicBezTo>
                      <a:pt x="554356" y="351365"/>
                      <a:pt x="558821" y="330331"/>
                      <a:pt x="558821" y="307312"/>
                    </a:cubicBezTo>
                    <a:cubicBezTo>
                      <a:pt x="558821" y="286675"/>
                      <a:pt x="555745" y="269857"/>
                      <a:pt x="549593" y="256860"/>
                    </a:cubicBezTo>
                    <a:cubicBezTo>
                      <a:pt x="543442" y="243862"/>
                      <a:pt x="536199" y="233692"/>
                      <a:pt x="527864" y="226350"/>
                    </a:cubicBezTo>
                    <a:lnTo>
                      <a:pt x="650796" y="236768"/>
                    </a:lnTo>
                    <a:lnTo>
                      <a:pt x="650796" y="406432"/>
                    </a:lnTo>
                    <a:lnTo>
                      <a:pt x="695147" y="406432"/>
                    </a:lnTo>
                    <a:close/>
                    <a:moveTo>
                      <a:pt x="914400" y="216277"/>
                    </a:moveTo>
                    <a:lnTo>
                      <a:pt x="914400" y="658497"/>
                    </a:lnTo>
                    <a:lnTo>
                      <a:pt x="0" y="658497"/>
                    </a:lnTo>
                    <a:lnTo>
                      <a:pt x="0" y="216277"/>
                    </a:lnTo>
                    <a:cubicBezTo>
                      <a:pt x="0" y="96831"/>
                      <a:pt x="96830" y="0"/>
                      <a:pt x="216276" y="0"/>
                    </a:cubicBezTo>
                    <a:lnTo>
                      <a:pt x="698124" y="0"/>
                    </a:lnTo>
                    <a:cubicBezTo>
                      <a:pt x="817570" y="0"/>
                      <a:pt x="914400" y="96831"/>
                      <a:pt x="914400" y="216277"/>
                    </a:cubicBezTo>
                    <a:close/>
                  </a:path>
                </a:pathLst>
              </a:cu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F316F3FC-421D-F06A-1977-CE7F791676D7}"/>
                  </a:ext>
                </a:extLst>
              </p:cNvPr>
              <p:cNvSpPr/>
              <p:nvPr/>
            </p:nvSpPr>
            <p:spPr>
              <a:xfrm>
                <a:off x="11740613" y="0"/>
                <a:ext cx="12188952" cy="6858000"/>
              </a:xfrm>
              <a:prstGeom prst="rect">
                <a:avLst/>
              </a:prstGeom>
              <a:gradFill flip="none" rotWithShape="1">
                <a:gsLst>
                  <a:gs pos="0">
                    <a:srgbClr val="FFCC00"/>
                  </a:gs>
                  <a:gs pos="100000">
                    <a:srgbClr val="FFEDA3"/>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F283B1F9-61E2-932A-CCB1-E85809244597}"/>
                </a:ext>
              </a:extLst>
            </p:cNvPr>
            <p:cNvSpPr txBox="1"/>
            <p:nvPr/>
          </p:nvSpPr>
          <p:spPr>
            <a:xfrm>
              <a:off x="3363486" y="513544"/>
              <a:ext cx="8690213" cy="584775"/>
            </a:xfrm>
            <a:prstGeom prst="rect">
              <a:avLst/>
            </a:prstGeom>
            <a:noFill/>
          </p:spPr>
          <p:txBody>
            <a:bodyPr wrap="square">
              <a:spAutoFit/>
            </a:bodyPr>
            <a:lstStyle>
              <a:defPPr>
                <a:defRPr lang="en-US"/>
              </a:defPPr>
              <a:lvl1pPr algn="r" rtl="1">
                <a:defRPr sz="3200"/>
              </a:lvl1pPr>
            </a:lstStyle>
            <a:p>
              <a:r>
                <a:rPr lang="fa-IR" dirty="0"/>
                <a:t>۵. لایه کسب‌وکار (</a:t>
              </a:r>
              <a:r>
                <a:rPr lang="en-US" dirty="0"/>
                <a:t>(Business Layer</a:t>
              </a:r>
            </a:p>
          </p:txBody>
        </p:sp>
        <p:sp>
          <p:nvSpPr>
            <p:cNvPr id="100" name="TextBox 99">
              <a:extLst>
                <a:ext uri="{FF2B5EF4-FFF2-40B4-BE49-F238E27FC236}">
                  <a16:creationId xmlns:a16="http://schemas.microsoft.com/office/drawing/2014/main" id="{07541C03-86BC-29D1-90E9-36E0639EEB27}"/>
                </a:ext>
              </a:extLst>
            </p:cNvPr>
            <p:cNvSpPr txBox="1"/>
            <p:nvPr/>
          </p:nvSpPr>
          <p:spPr>
            <a:xfrm>
              <a:off x="1938200" y="1511060"/>
              <a:ext cx="9809459" cy="1569660"/>
            </a:xfrm>
            <a:prstGeom prst="rect">
              <a:avLst/>
            </a:prstGeom>
            <a:noFill/>
          </p:spPr>
          <p:txBody>
            <a:bodyPr wrap="square">
              <a:spAutoFit/>
            </a:bodyPr>
            <a:lstStyle>
              <a:defPPr>
                <a:defRPr lang="en-US"/>
              </a:defPPr>
              <a:lvl1pPr algn="r" rtl="1">
                <a:defRPr sz="2400"/>
              </a:lvl1pPr>
            </a:lstStyle>
            <a:p>
              <a:pPr algn="justLow"/>
              <a:r>
                <a:rPr lang="fa-IR" dirty="0"/>
                <a:t>این لایه استراتژی‌ها و تصمیم‌گیری‌های کلان را بر اساس داده‌های به‌دست‌آمده هدایت می‌کند. تحلیل روندها، بهینه‌سازی فرآیندها و توسعه مدل‌های کسب‌وکار جدید از وظایف این لایه است. در حوزه کشاورزی هوشمند، این لایه می‌تواند با تحلیل داده‌های محیطی، زمان مناسب برای کاشت یا برداشت را تعیین کند.</a:t>
              </a:r>
            </a:p>
          </p:txBody>
        </p:sp>
        <p:pic>
          <p:nvPicPr>
            <p:cNvPr id="2086" name="Picture 38" descr="Premium Vector | Business growth data analyst symbol">
              <a:extLst>
                <a:ext uri="{FF2B5EF4-FFF2-40B4-BE49-F238E27FC236}">
                  <a16:creationId xmlns:a16="http://schemas.microsoft.com/office/drawing/2014/main" id="{0418EDC5-6D4A-27F9-2DC3-E1E2083C163D}"/>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foregroundMark x1="50000" y1="40698" x2="46645" y2="55233"/>
                          <a14:foregroundMark x1="46645" y1="55233" x2="56230" y2="66860"/>
                          <a14:foregroundMark x1="56230" y1="66860" x2="59265" y2="57171"/>
                          <a14:foregroundMark x1="59265" y1="57171" x2="53994" y2="44186"/>
                          <a14:foregroundMark x1="53994" y1="44186" x2="53355" y2="46705"/>
                          <a14:foregroundMark x1="55272" y1="41473" x2="47125" y2="40891"/>
                          <a14:foregroundMark x1="47125" y1="40891" x2="45687" y2="57946"/>
                          <a14:foregroundMark x1="45687" y1="57946" x2="53674" y2="67829"/>
                          <a14:foregroundMark x1="53674" y1="67829" x2="61981" y2="61240"/>
                          <a14:foregroundMark x1="61981" y1="61240" x2="59585" y2="48837"/>
                          <a14:foregroundMark x1="59585" y1="48837" x2="58307" y2="46124"/>
                          <a14:foregroundMark x1="47604" y1="60271" x2="35623" y2="69186"/>
                          <a14:foregroundMark x1="35623" y1="69186" x2="33866" y2="74031"/>
                          <a14:foregroundMark x1="38179" y1="50969" x2="39457" y2="53101"/>
                          <a14:foregroundMark x1="30671" y1="40310" x2="31629" y2="42248"/>
                          <a14:foregroundMark x1="48243" y1="29457" x2="49201" y2="30233"/>
                          <a14:foregroundMark x1="61661" y1="34302" x2="62939" y2="35659"/>
                          <a14:foregroundMark x1="72364" y1="35659" x2="74281" y2="36628"/>
                          <a14:foregroundMark x1="88978" y1="30233" x2="89457" y2="30233"/>
                          <a14:foregroundMark x1="69649" y1="36628" x2="68051" y2="38566"/>
                          <a14:foregroundMark x1="72684" y1="32558" x2="74601" y2="34690"/>
                          <a14:foregroundMark x1="34824" y1="34109" x2="35783" y2="36628"/>
                          <a14:foregroundMark x1="26038" y1="52907" x2="21725" y2="63566"/>
                          <a14:foregroundMark x1="21725" y1="63566" x2="14058" y2="58140"/>
                          <a14:foregroundMark x1="14058" y1="58140" x2="22045" y2="47868"/>
                          <a14:foregroundMark x1="22045" y1="47868" x2="23962"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942085" y="2155253"/>
              <a:ext cx="5962650" cy="491490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Data analyst - Free computer icons">
              <a:extLst>
                <a:ext uri="{FF2B5EF4-FFF2-40B4-BE49-F238E27FC236}">
                  <a16:creationId xmlns:a16="http://schemas.microsoft.com/office/drawing/2014/main" id="{1DCD76DC-D77F-A64B-A5B9-76A7619BBA4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08592" y="3210447"/>
              <a:ext cx="3205018" cy="32050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59086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35000">
              <a:srgbClr val="F5E6C7"/>
            </a:gs>
            <a:gs pos="100000">
              <a:srgbClr val="F1D59D"/>
            </a:gs>
            <a:gs pos="0">
              <a:srgbClr val="F8F6F0"/>
            </a:gs>
          </a:gsLst>
          <a:path path="circle">
            <a:fillToRect l="100000" b="100000"/>
          </a:path>
          <a:tileRect t="-100000" r="-100000"/>
        </a:gradFill>
        <a:effectLst/>
      </p:bgPr>
    </p:bg>
    <p:spTree>
      <p:nvGrpSpPr>
        <p:cNvPr id="1" name="">
          <a:extLst>
            <a:ext uri="{FF2B5EF4-FFF2-40B4-BE49-F238E27FC236}">
              <a16:creationId xmlns:a16="http://schemas.microsoft.com/office/drawing/2014/main" id="{5C549103-E64B-B34A-9115-C4F008958783}"/>
            </a:ext>
          </a:extLst>
        </p:cNvPr>
        <p:cNvGrpSpPr/>
        <p:nvPr/>
      </p:nvGrpSpPr>
      <p:grpSpPr>
        <a:xfrm>
          <a:off x="0" y="0"/>
          <a:ext cx="0" cy="0"/>
          <a:chOff x="0" y="0"/>
          <a:chExt cx="0" cy="0"/>
        </a:xfrm>
      </p:grpSpPr>
      <p:grpSp>
        <p:nvGrpSpPr>
          <p:cNvPr id="87" name="Group 86">
            <a:extLst>
              <a:ext uri="{FF2B5EF4-FFF2-40B4-BE49-F238E27FC236}">
                <a16:creationId xmlns:a16="http://schemas.microsoft.com/office/drawing/2014/main" id="{2D253E76-C45C-6CC1-1ADB-D7983B31AF82}"/>
              </a:ext>
            </a:extLst>
          </p:cNvPr>
          <p:cNvGrpSpPr/>
          <p:nvPr/>
        </p:nvGrpSpPr>
        <p:grpSpPr>
          <a:xfrm>
            <a:off x="-653101" y="-29843"/>
            <a:ext cx="12822986" cy="7122302"/>
            <a:chOff x="-582473" y="-8529"/>
            <a:chExt cx="12822986" cy="7067465"/>
          </a:xfrm>
        </p:grpSpPr>
        <p:sp>
          <p:nvSpPr>
            <p:cNvPr id="11" name="Rectangle 10">
              <a:extLst>
                <a:ext uri="{FF2B5EF4-FFF2-40B4-BE49-F238E27FC236}">
                  <a16:creationId xmlns:a16="http://schemas.microsoft.com/office/drawing/2014/main" id="{00908FC5-DDB6-726A-99DE-3A7C71B73E20}"/>
                </a:ext>
              </a:extLst>
            </p:cNvPr>
            <p:cNvSpPr/>
            <p:nvPr/>
          </p:nvSpPr>
          <p:spPr>
            <a:xfrm>
              <a:off x="51561" y="-8529"/>
              <a:ext cx="12188952" cy="6858000"/>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8308414D-34AE-1EEE-A6B0-F407F275A37D}"/>
                </a:ext>
              </a:extLst>
            </p:cNvPr>
            <p:cNvSpPr/>
            <p:nvPr/>
          </p:nvSpPr>
          <p:spPr>
            <a:xfrm rot="16200000">
              <a:off x="-710426" y="258003"/>
              <a:ext cx="914400" cy="658494"/>
            </a:xfrm>
            <a:custGeom>
              <a:avLst/>
              <a:gdLst/>
              <a:ahLst/>
              <a:cxnLst/>
              <a:rect l="l" t="t" r="r" b="b"/>
              <a:pathLst>
                <a:path w="914400" h="658494">
                  <a:moveTo>
                    <a:pt x="654934" y="348468"/>
                  </a:moveTo>
                  <a:cubicBezTo>
                    <a:pt x="646203" y="342317"/>
                    <a:pt x="637075" y="333833"/>
                    <a:pt x="627550" y="323019"/>
                  </a:cubicBezTo>
                  <a:cubicBezTo>
                    <a:pt x="618025" y="312204"/>
                    <a:pt x="609591" y="299702"/>
                    <a:pt x="602249" y="285514"/>
                  </a:cubicBezTo>
                  <a:cubicBezTo>
                    <a:pt x="594907" y="271326"/>
                    <a:pt x="589847" y="255996"/>
                    <a:pt x="587069" y="239526"/>
                  </a:cubicBezTo>
                  <a:lnTo>
                    <a:pt x="540039" y="239526"/>
                  </a:lnTo>
                  <a:cubicBezTo>
                    <a:pt x="542420" y="256195"/>
                    <a:pt x="546290" y="271276"/>
                    <a:pt x="551647" y="284770"/>
                  </a:cubicBezTo>
                  <a:cubicBezTo>
                    <a:pt x="557005" y="298264"/>
                    <a:pt x="563107" y="309922"/>
                    <a:pt x="569953" y="319744"/>
                  </a:cubicBezTo>
                  <a:cubicBezTo>
                    <a:pt x="576799" y="329567"/>
                    <a:pt x="583894" y="337157"/>
                    <a:pt x="591236" y="342515"/>
                  </a:cubicBezTo>
                  <a:lnTo>
                    <a:pt x="265005" y="342515"/>
                  </a:lnTo>
                  <a:lnTo>
                    <a:pt x="265005" y="394605"/>
                  </a:lnTo>
                  <a:lnTo>
                    <a:pt x="654934" y="394605"/>
                  </a:lnTo>
                  <a:close/>
                  <a:moveTo>
                    <a:pt x="914400" y="216276"/>
                  </a:moveTo>
                  <a:lnTo>
                    <a:pt x="914400" y="658494"/>
                  </a:lnTo>
                  <a:lnTo>
                    <a:pt x="0" y="658494"/>
                  </a:lnTo>
                  <a:lnTo>
                    <a:pt x="0" y="216276"/>
                  </a:lnTo>
                  <a:cubicBezTo>
                    <a:pt x="0" y="96830"/>
                    <a:pt x="96830" y="0"/>
                    <a:pt x="216276" y="0"/>
                  </a:cubicBezTo>
                  <a:lnTo>
                    <a:pt x="698124" y="0"/>
                  </a:lnTo>
                  <a:cubicBezTo>
                    <a:pt x="817570" y="0"/>
                    <a:pt x="914400" y="96830"/>
                    <a:pt x="914400" y="216276"/>
                  </a:cubicBezTo>
                  <a:close/>
                </a:path>
              </a:pathLst>
            </a:custGeom>
            <a:solidFill>
              <a:srgbClr val="0A6B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TextBox 61">
              <a:extLst>
                <a:ext uri="{FF2B5EF4-FFF2-40B4-BE49-F238E27FC236}">
                  <a16:creationId xmlns:a16="http://schemas.microsoft.com/office/drawing/2014/main" id="{917467F5-D460-B838-78B6-13A4F388AAF9}"/>
                </a:ext>
              </a:extLst>
            </p:cNvPr>
            <p:cNvSpPr txBox="1"/>
            <p:nvPr/>
          </p:nvSpPr>
          <p:spPr>
            <a:xfrm>
              <a:off x="3866937" y="721190"/>
              <a:ext cx="6080906" cy="584775"/>
            </a:xfrm>
            <a:prstGeom prst="rect">
              <a:avLst/>
            </a:prstGeom>
            <a:noFill/>
          </p:spPr>
          <p:txBody>
            <a:bodyPr wrap="square">
              <a:spAutoFit/>
            </a:bodyPr>
            <a:lstStyle/>
            <a:p>
              <a:pPr algn="r" rtl="1"/>
              <a:r>
                <a:rPr lang="fa-IR" sz="3200" dirty="0"/>
                <a:t>۱. لایه ادراک (</a:t>
              </a:r>
              <a:r>
                <a:rPr lang="en-US" sz="3200" dirty="0"/>
                <a:t>Perception Layer</a:t>
              </a:r>
              <a:r>
                <a:rPr lang="fa-IR" sz="3200" dirty="0"/>
                <a:t>)</a:t>
              </a:r>
              <a:endParaRPr lang="en-US" sz="3200" dirty="0"/>
            </a:p>
          </p:txBody>
        </p:sp>
        <p:sp>
          <p:nvSpPr>
            <p:cNvPr id="64" name="TextBox 63">
              <a:extLst>
                <a:ext uri="{FF2B5EF4-FFF2-40B4-BE49-F238E27FC236}">
                  <a16:creationId xmlns:a16="http://schemas.microsoft.com/office/drawing/2014/main" id="{03C2D9AD-FF7B-30D0-601C-D62F5D76EA66}"/>
                </a:ext>
              </a:extLst>
            </p:cNvPr>
            <p:cNvSpPr txBox="1"/>
            <p:nvPr/>
          </p:nvSpPr>
          <p:spPr>
            <a:xfrm>
              <a:off x="904291" y="1519631"/>
              <a:ext cx="8354009" cy="1938992"/>
            </a:xfrm>
            <a:prstGeom prst="rect">
              <a:avLst/>
            </a:prstGeom>
            <a:noFill/>
          </p:spPr>
          <p:txBody>
            <a:bodyPr wrap="square">
              <a:spAutoFit/>
            </a:bodyPr>
            <a:lstStyle/>
            <a:p>
              <a:pPr algn="justLow" rtl="1"/>
              <a:r>
                <a:rPr lang="en-US" sz="2400" dirty="0"/>
                <a:t>  </a:t>
              </a:r>
              <a:r>
                <a:rPr lang="fa-IR" sz="2400" dirty="0"/>
                <a:t>این لایه به‌عنوان پایه‌ای‌ترین سطح در معماری </a:t>
              </a:r>
              <a:r>
                <a:rPr lang="en-US" sz="2400" dirty="0"/>
                <a:t>IoT، </a:t>
              </a:r>
              <a:r>
                <a:rPr lang="fa-IR" sz="2400" dirty="0"/>
                <a:t>مسئول جمع‌آوری داده‌ها از محیط فیزیکی است.</a:t>
              </a:r>
            </a:p>
            <a:p>
              <a:pPr algn="justLow" rtl="1"/>
              <a:r>
                <a:rPr lang="fa-IR" sz="2400" dirty="0"/>
                <a:t> </a:t>
              </a:r>
              <a:r>
                <a:rPr lang="en-US" sz="2400" dirty="0"/>
                <a:t> </a:t>
              </a:r>
              <a:r>
                <a:rPr lang="fa-IR" sz="2400" dirty="0"/>
                <a:t>سنسورها، دوربین‌ها، </a:t>
              </a:r>
              <a:r>
                <a:rPr lang="en-US" sz="2400" dirty="0"/>
                <a:t>RFID</a:t>
              </a:r>
              <a:r>
                <a:rPr lang="fa-IR" sz="2400" dirty="0"/>
                <a:t>ها و سایر دستگاه‌های جمع‌آوری اطلاعات در این لایه قرار دارند. هدف اصلی این لایه، تبدیل اطلاعات فیزیکی به سیگنال‌های دیجیتال قابل پردازش است. </a:t>
              </a:r>
              <a:endParaRPr lang="en-US" sz="2400" dirty="0"/>
            </a:p>
          </p:txBody>
        </p:sp>
        <p:pic>
          <p:nvPicPr>
            <p:cNvPr id="2050" name="Picture 2" descr="What is RFID?">
              <a:extLst>
                <a:ext uri="{FF2B5EF4-FFF2-40B4-BE49-F238E27FC236}">
                  <a16:creationId xmlns:a16="http://schemas.microsoft.com/office/drawing/2014/main" id="{3BEC4DA3-1C65-3CD4-3783-8EC70AC4BA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19529">
              <a:off x="-191868" y="3633583"/>
              <a:ext cx="4563446" cy="28065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ght Sensor Definition, Types and Applications - Renke">
              <a:extLst>
                <a:ext uri="{FF2B5EF4-FFF2-40B4-BE49-F238E27FC236}">
                  <a16:creationId xmlns:a16="http://schemas.microsoft.com/office/drawing/2014/main" id="{D0C042B7-F838-A03B-02F4-644C9258776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7500" y1="38000" x2="18750" y2="28750"/>
                          <a14:foregroundMark x1="18750" y1="28750" x2="32000" y2="30750"/>
                          <a14:foregroundMark x1="32000" y1="30750" x2="32500" y2="32750"/>
                          <a14:foregroundMark x1="69250" y1="49750" x2="69750" y2="55500"/>
                          <a14:foregroundMark x1="69750" y1="63500" x2="66500" y2="70500"/>
                          <a14:foregroundMark x1="80500" y1="60750" x2="65500" y2="75500"/>
                          <a14:foregroundMark x1="82500" y1="61750" x2="65500" y2="78000"/>
                          <a14:foregroundMark x1="75500" y1="72000" x2="82750" y2="77000"/>
                          <a14:foregroundMark x1="82500" y1="61750" x2="79000" y2="76750"/>
                          <a14:foregroundMark x1="79000" y1="76750" x2="77500" y2="79500"/>
                          <a14:foregroundMark x1="82250" y1="62000" x2="80750" y2="75500"/>
                          <a14:foregroundMark x1="80750" y1="75500" x2="80250" y2="76000"/>
                          <a14:foregroundMark x1="89750" y1="67000" x2="84250" y2="64750"/>
                          <a14:foregroundMark x1="87250" y1="68500" x2="82750" y2="73000"/>
                          <a14:foregroundMark x1="85250" y1="64500" x2="85250" y2="64500"/>
                          <a14:foregroundMark x1="84750" y1="63750" x2="84750" y2="63750"/>
                          <a14:foregroundMark x1="84250" y1="63000" x2="84250" y2="63000"/>
                          <a14:foregroundMark x1="83750" y1="62750" x2="83750" y2="62750"/>
                        </a14:backgroundRemoval>
                      </a14:imgEffect>
                    </a14:imgLayer>
                  </a14:imgProps>
                </a:ext>
                <a:ext uri="{28A0092B-C50C-407E-A947-70E740481C1C}">
                  <a14:useLocalDpi xmlns:a14="http://schemas.microsoft.com/office/drawing/2010/main" val="0"/>
                </a:ext>
              </a:extLst>
            </a:blip>
            <a:srcRect/>
            <a:stretch>
              <a:fillRect/>
            </a:stretch>
          </p:blipFill>
          <p:spPr bwMode="auto">
            <a:xfrm rot="2194324">
              <a:off x="4611933" y="3221986"/>
              <a:ext cx="3529593" cy="35295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und Sensor Module - ADIY">
              <a:extLst>
                <a:ext uri="{FF2B5EF4-FFF2-40B4-BE49-F238E27FC236}">
                  <a16:creationId xmlns:a16="http://schemas.microsoft.com/office/drawing/2014/main" id="{6C1CB40F-ACFD-153F-4A62-6FCFC8510C6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5797728">
              <a:off x="6462560" y="3127841"/>
              <a:ext cx="3931095" cy="39310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ultrasonic sensor? How to use ultrasonic sensor? (2020)">
              <a:extLst>
                <a:ext uri="{FF2B5EF4-FFF2-40B4-BE49-F238E27FC236}">
                  <a16:creationId xmlns:a16="http://schemas.microsoft.com/office/drawing/2014/main" id="{5395D0BA-6225-C02A-E552-BA0F6ECBEA2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8000" b="89778" l="9778" r="89778">
                          <a14:foregroundMark x1="47556" y1="19556" x2="69778" y2="9333"/>
                          <a14:foregroundMark x1="69778" y1="9333" x2="73778" y2="24889"/>
                          <a14:foregroundMark x1="75111" y1="19111" x2="75111" y2="19111"/>
                          <a14:foregroundMark x1="81333" y1="18667" x2="80444" y2="16889"/>
                          <a14:foregroundMark x1="79111" y1="15556" x2="79111" y2="15556"/>
                          <a14:foregroundMark x1="78667" y1="14222" x2="76000" y2="12444"/>
                          <a14:foregroundMark x1="75556" y1="12000" x2="72444" y2="10222"/>
                          <a14:foregroundMark x1="72444" y1="10222" x2="70222" y2="9778"/>
                          <a14:foregroundMark x1="69778" y1="9778" x2="66222" y2="9778"/>
                          <a14:foregroundMark x1="64444" y1="9778" x2="61778" y2="9778"/>
                          <a14:foregroundMark x1="60889" y1="9778" x2="58222" y2="9778"/>
                          <a14:foregroundMark x1="63556" y1="8000" x2="63556" y2="8000"/>
                          <a14:foregroundMark x1="63556" y1="8000" x2="63556" y2="8000"/>
                          <a14:foregroundMark x1="63556" y1="8000" x2="63556" y2="8000"/>
                          <a14:foregroundMark x1="61333" y1="8444" x2="59556" y2="8889"/>
                          <a14:foregroundMark x1="59556" y1="8889" x2="57778" y2="8889"/>
                          <a14:foregroundMark x1="57333" y1="9778" x2="54667" y2="12000"/>
                          <a14:foregroundMark x1="53778" y1="13333" x2="53778" y2="13333"/>
                          <a14:foregroundMark x1="52000" y1="15111" x2="50222" y2="16889"/>
                          <a14:foregroundMark x1="47556" y1="18667" x2="47556" y2="18667"/>
                          <a14:foregroundMark x1="48444" y1="15111" x2="50667" y2="13333"/>
                          <a14:foregroundMark x1="52444" y1="12444" x2="56444" y2="10222"/>
                          <a14:foregroundMark x1="59111" y1="8889" x2="63111" y2="8889"/>
                          <a14:foregroundMark x1="64889" y1="8889" x2="64889" y2="8889"/>
                          <a14:foregroundMark x1="68444" y1="8889" x2="68444" y2="8889"/>
                          <a14:foregroundMark x1="41333" y1="46222" x2="40000" y2="42667"/>
                          <a14:foregroundMark x1="39556" y1="41778" x2="39556" y2="41778"/>
                          <a14:foregroundMark x1="37778" y1="40889" x2="37778" y2="40889"/>
                          <a14:foregroundMark x1="36444" y1="40000" x2="32444" y2="40000"/>
                          <a14:foregroundMark x1="32444" y1="40000" x2="29333" y2="40000"/>
                          <a14:foregroundMark x1="26222" y1="41778" x2="26222" y2="41778"/>
                          <a14:foregroundMark x1="21778" y1="45333" x2="19111" y2="47111"/>
                          <a14:foregroundMark x1="16889" y1="48889" x2="15556" y2="50667"/>
                          <a14:foregroundMark x1="15111" y1="53333" x2="15111" y2="56444"/>
                          <a14:foregroundMark x1="15111" y1="58222" x2="14667" y2="56444"/>
                          <a14:foregroundMark x1="19111" y1="47111" x2="23556" y2="43556"/>
                          <a14:foregroundMark x1="25333" y1="41778" x2="32444" y2="41778"/>
                          <a14:foregroundMark x1="36444" y1="41778" x2="40000" y2="41778"/>
                        </a14:backgroundRemoval>
                      </a14:imgEffect>
                    </a14:imgLayer>
                  </a14:imgProps>
                </a:ext>
                <a:ext uri="{28A0092B-C50C-407E-A947-70E740481C1C}">
                  <a14:useLocalDpi xmlns:a14="http://schemas.microsoft.com/office/drawing/2010/main" val="0"/>
                </a:ext>
              </a:extLst>
            </a:blip>
            <a:srcRect/>
            <a:stretch>
              <a:fillRect/>
            </a:stretch>
          </p:blipFill>
          <p:spPr bwMode="auto">
            <a:xfrm>
              <a:off x="3112434" y="3843360"/>
              <a:ext cx="2500058" cy="2500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7BA43D56-DE79-85E7-76D1-99F879810F35}"/>
              </a:ext>
            </a:extLst>
          </p:cNvPr>
          <p:cNvGrpSpPr/>
          <p:nvPr/>
        </p:nvGrpSpPr>
        <p:grpSpPr>
          <a:xfrm>
            <a:off x="-660076" y="-14796"/>
            <a:ext cx="12820159" cy="6887592"/>
            <a:chOff x="97382" y="15821"/>
            <a:chExt cx="12820159" cy="6858000"/>
          </a:xfrm>
        </p:grpSpPr>
        <p:grpSp>
          <p:nvGrpSpPr>
            <p:cNvPr id="59" name="Group 58">
              <a:extLst>
                <a:ext uri="{FF2B5EF4-FFF2-40B4-BE49-F238E27FC236}">
                  <a16:creationId xmlns:a16="http://schemas.microsoft.com/office/drawing/2014/main" id="{4FD5DCEE-8C9F-9992-6ED0-88876A8D3356}"/>
                </a:ext>
              </a:extLst>
            </p:cNvPr>
            <p:cNvGrpSpPr/>
            <p:nvPr/>
          </p:nvGrpSpPr>
          <p:grpSpPr>
            <a:xfrm>
              <a:off x="97382" y="15821"/>
              <a:ext cx="12820159" cy="6858000"/>
              <a:chOff x="10396339" y="0"/>
              <a:chExt cx="12820159" cy="6858000"/>
            </a:xfrm>
          </p:grpSpPr>
          <p:sp>
            <p:nvSpPr>
              <p:cNvPr id="52" name="Freeform: Shape 51">
                <a:extLst>
                  <a:ext uri="{FF2B5EF4-FFF2-40B4-BE49-F238E27FC236}">
                    <a16:creationId xmlns:a16="http://schemas.microsoft.com/office/drawing/2014/main" id="{D48544FC-A56E-9A22-66CA-2F19D38EE2DD}"/>
                  </a:ext>
                </a:extLst>
              </p:cNvPr>
              <p:cNvSpPr/>
              <p:nvPr/>
            </p:nvSpPr>
            <p:spPr>
              <a:xfrm rot="16200000">
                <a:off x="10268386" y="1674984"/>
                <a:ext cx="914400" cy="658494"/>
              </a:xfrm>
              <a:custGeom>
                <a:avLst/>
                <a:gdLst/>
                <a:ahLst/>
                <a:cxnLst/>
                <a:rect l="l" t="t" r="r" b="b"/>
                <a:pathLst>
                  <a:path w="914400" h="658494">
                    <a:moveTo>
                      <a:pt x="658506" y="381559"/>
                    </a:moveTo>
                    <a:cubicBezTo>
                      <a:pt x="658506" y="353380"/>
                      <a:pt x="653545" y="329816"/>
                      <a:pt x="643623" y="310865"/>
                    </a:cubicBezTo>
                    <a:cubicBezTo>
                      <a:pt x="633701" y="291914"/>
                      <a:pt x="619712" y="277726"/>
                      <a:pt x="601654" y="268300"/>
                    </a:cubicBezTo>
                    <a:cubicBezTo>
                      <a:pt x="583596" y="258875"/>
                      <a:pt x="562462" y="254162"/>
                      <a:pt x="538253" y="254162"/>
                    </a:cubicBezTo>
                    <a:lnTo>
                      <a:pt x="538253" y="303870"/>
                    </a:lnTo>
                    <a:cubicBezTo>
                      <a:pt x="560081" y="303870"/>
                      <a:pt x="578189" y="309873"/>
                      <a:pt x="592575" y="321879"/>
                    </a:cubicBezTo>
                    <a:cubicBezTo>
                      <a:pt x="606962" y="333884"/>
                      <a:pt x="614155" y="353777"/>
                      <a:pt x="614155" y="381559"/>
                    </a:cubicBezTo>
                    <a:cubicBezTo>
                      <a:pt x="614155" y="406165"/>
                      <a:pt x="607656" y="423875"/>
                      <a:pt x="594659" y="434690"/>
                    </a:cubicBezTo>
                    <a:cubicBezTo>
                      <a:pt x="581661" y="445505"/>
                      <a:pt x="565042" y="450912"/>
                      <a:pt x="544801" y="450912"/>
                    </a:cubicBezTo>
                    <a:cubicBezTo>
                      <a:pt x="525354" y="450912"/>
                      <a:pt x="506800" y="445555"/>
                      <a:pt x="489140" y="434839"/>
                    </a:cubicBezTo>
                    <a:cubicBezTo>
                      <a:pt x="471479" y="424123"/>
                      <a:pt x="451833" y="406859"/>
                      <a:pt x="430204" y="383047"/>
                    </a:cubicBezTo>
                    <a:lnTo>
                      <a:pt x="304295" y="245232"/>
                    </a:lnTo>
                    <a:lnTo>
                      <a:pt x="265005" y="245232"/>
                    </a:lnTo>
                    <a:lnTo>
                      <a:pt x="265005" y="514016"/>
                    </a:lnTo>
                    <a:lnTo>
                      <a:pt x="309058" y="514016"/>
                    </a:lnTo>
                    <a:lnTo>
                      <a:pt x="309058" y="313098"/>
                    </a:lnTo>
                    <a:lnTo>
                      <a:pt x="400736" y="415194"/>
                    </a:lnTo>
                    <a:cubicBezTo>
                      <a:pt x="415222" y="431267"/>
                      <a:pt x="429807" y="445952"/>
                      <a:pt x="444491" y="459247"/>
                    </a:cubicBezTo>
                    <a:cubicBezTo>
                      <a:pt x="459175" y="472542"/>
                      <a:pt x="474852" y="483109"/>
                      <a:pt x="491521" y="490947"/>
                    </a:cubicBezTo>
                    <a:cubicBezTo>
                      <a:pt x="508190" y="498786"/>
                      <a:pt x="526644" y="502705"/>
                      <a:pt x="546885" y="502705"/>
                    </a:cubicBezTo>
                    <a:cubicBezTo>
                      <a:pt x="569507" y="502705"/>
                      <a:pt x="589152" y="497992"/>
                      <a:pt x="605821" y="488566"/>
                    </a:cubicBezTo>
                    <a:cubicBezTo>
                      <a:pt x="622490" y="479140"/>
                      <a:pt x="635438" y="465398"/>
                      <a:pt x="644665" y="447341"/>
                    </a:cubicBezTo>
                    <a:cubicBezTo>
                      <a:pt x="653892" y="429283"/>
                      <a:pt x="658506" y="407355"/>
                      <a:pt x="658506" y="381559"/>
                    </a:cubicBezTo>
                    <a:close/>
                    <a:moveTo>
                      <a:pt x="914400" y="206590"/>
                    </a:moveTo>
                    <a:lnTo>
                      <a:pt x="914400" y="658494"/>
                    </a:lnTo>
                    <a:lnTo>
                      <a:pt x="0" y="658494"/>
                    </a:lnTo>
                    <a:lnTo>
                      <a:pt x="0" y="206590"/>
                    </a:lnTo>
                    <a:cubicBezTo>
                      <a:pt x="0" y="92492"/>
                      <a:pt x="92493" y="0"/>
                      <a:pt x="206590" y="0"/>
                    </a:cubicBezTo>
                    <a:lnTo>
                      <a:pt x="707810" y="0"/>
                    </a:lnTo>
                    <a:cubicBezTo>
                      <a:pt x="821907" y="0"/>
                      <a:pt x="914400" y="92492"/>
                      <a:pt x="914400" y="206590"/>
                    </a:cubicBezTo>
                    <a:close/>
                  </a:path>
                </a:pathLst>
              </a:custGeom>
              <a:solidFill>
                <a:srgbClr val="9B04F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justLow"/>
                <a:endParaRPr lang="en-US"/>
              </a:p>
            </p:txBody>
          </p:sp>
          <p:sp>
            <p:nvSpPr>
              <p:cNvPr id="17" name="Rectangle 16">
                <a:extLst>
                  <a:ext uri="{FF2B5EF4-FFF2-40B4-BE49-F238E27FC236}">
                    <a16:creationId xmlns:a16="http://schemas.microsoft.com/office/drawing/2014/main" id="{AE8353A0-3280-458F-43B1-ED54CB83D8DA}"/>
                  </a:ext>
                </a:extLst>
              </p:cNvPr>
              <p:cNvSpPr/>
              <p:nvPr/>
            </p:nvSpPr>
            <p:spPr>
              <a:xfrm>
                <a:off x="11027546" y="0"/>
                <a:ext cx="12188952" cy="6858000"/>
              </a:xfrm>
              <a:prstGeom prst="rect">
                <a:avLst/>
              </a:prstGeom>
              <a:gradFill flip="none" rotWithShape="1">
                <a:gsLst>
                  <a:gs pos="0">
                    <a:srgbClr val="9900FF"/>
                  </a:gs>
                  <a:gs pos="38000">
                    <a:srgbClr val="B13DFF"/>
                  </a:gs>
                  <a:gs pos="100000">
                    <a:srgbClr val="E3B9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Low"/>
                <a:endParaRPr lang="en-US" dirty="0"/>
              </a:p>
            </p:txBody>
          </p:sp>
        </p:grpSp>
        <p:sp>
          <p:nvSpPr>
            <p:cNvPr id="69" name="TextBox 68">
              <a:extLst>
                <a:ext uri="{FF2B5EF4-FFF2-40B4-BE49-F238E27FC236}">
                  <a16:creationId xmlns:a16="http://schemas.microsoft.com/office/drawing/2014/main" id="{AEB7C689-0F4E-349B-A830-7FC07DCC0A7C}"/>
                </a:ext>
              </a:extLst>
            </p:cNvPr>
            <p:cNvSpPr txBox="1"/>
            <p:nvPr/>
          </p:nvSpPr>
          <p:spPr>
            <a:xfrm>
              <a:off x="3941499" y="518263"/>
              <a:ext cx="6264612" cy="584775"/>
            </a:xfrm>
            <a:prstGeom prst="rect">
              <a:avLst/>
            </a:prstGeom>
            <a:noFill/>
          </p:spPr>
          <p:txBody>
            <a:bodyPr wrap="square">
              <a:spAutoFit/>
            </a:bodyPr>
            <a:lstStyle>
              <a:defPPr>
                <a:defRPr lang="en-US"/>
              </a:defPPr>
              <a:lvl1pPr algn="r" rtl="1">
                <a:defRPr sz="3200"/>
              </a:lvl1pPr>
            </a:lstStyle>
            <a:p>
              <a:pPr marL="177800" indent="-177800"/>
              <a:r>
                <a:rPr lang="fa-IR" dirty="0"/>
                <a:t>۲. لایه شبکه (</a:t>
              </a:r>
              <a:r>
                <a:rPr lang="en-US" dirty="0"/>
                <a:t>(Network Layer</a:t>
              </a:r>
            </a:p>
          </p:txBody>
        </p:sp>
        <p:sp>
          <p:nvSpPr>
            <p:cNvPr id="71" name="TextBox 70">
              <a:extLst>
                <a:ext uri="{FF2B5EF4-FFF2-40B4-BE49-F238E27FC236}">
                  <a16:creationId xmlns:a16="http://schemas.microsoft.com/office/drawing/2014/main" id="{87B0805D-651D-F25C-9CC8-B35EDFDD03B5}"/>
                </a:ext>
              </a:extLst>
            </p:cNvPr>
            <p:cNvSpPr txBox="1"/>
            <p:nvPr/>
          </p:nvSpPr>
          <p:spPr>
            <a:xfrm>
              <a:off x="1581319" y="1543981"/>
              <a:ext cx="8438982" cy="2308324"/>
            </a:xfrm>
            <a:prstGeom prst="rect">
              <a:avLst/>
            </a:prstGeom>
            <a:noFill/>
          </p:spPr>
          <p:txBody>
            <a:bodyPr wrap="square">
              <a:spAutoFit/>
            </a:bodyPr>
            <a:lstStyle>
              <a:defPPr>
                <a:defRPr lang="en-US"/>
              </a:defPPr>
              <a:lvl1pPr algn="r" rtl="1">
                <a:defRPr sz="2400"/>
              </a:lvl1pPr>
            </a:lstStyle>
            <a:p>
              <a:pPr algn="justLow"/>
              <a:r>
                <a:rPr lang="en-US" dirty="0"/>
                <a:t>   </a:t>
              </a:r>
              <a:r>
                <a:rPr lang="fa-IR" dirty="0"/>
                <a:t>پس از جمع‌آوری داده‌ها، این لایه وظیفه انتقال اطلاعات به مراکز پردازش را بر عهده دارد. استفاده از فناوری‌های ارتباطی مانند </a:t>
              </a:r>
              <a:r>
                <a:rPr lang="en-US" dirty="0"/>
                <a:t> Wi-Fi، </a:t>
              </a:r>
              <a:r>
                <a:rPr lang="fa-IR" dirty="0"/>
                <a:t>بلوتوث</a:t>
              </a:r>
              <a:r>
                <a:rPr lang="en-US" dirty="0"/>
                <a:t> </a:t>
              </a:r>
              <a:r>
                <a:rPr lang="fa-IR" dirty="0"/>
                <a:t>، </a:t>
              </a:r>
              <a:r>
                <a:rPr lang="en-US" dirty="0"/>
                <a:t> Zigbee </a:t>
              </a:r>
              <a:r>
                <a:rPr lang="fa-IR" dirty="0"/>
                <a:t>و شبکه‌های سلولی در این لایه رایج است.</a:t>
              </a:r>
              <a:endParaRPr lang="en-US" dirty="0"/>
            </a:p>
            <a:p>
              <a:pPr algn="justLow"/>
              <a:r>
                <a:rPr lang="fa-IR" dirty="0"/>
                <a:t> </a:t>
              </a:r>
              <a:r>
                <a:rPr lang="en-US" dirty="0"/>
                <a:t> </a:t>
              </a:r>
              <a:r>
                <a:rPr lang="fa-IR" dirty="0"/>
                <a:t>این لایه همچنین شامل مدیریت آدرس‌دهی و مسیریابی داده‌ها می‌شود تا اطلاعات به‌صورت امن و مؤثر به مقصد برسند. در سیستم‌های حمل‌ونقل هوشمند، این لایه اطلاعات ترافیکی را از حسگرهای جاده به مراکز کنترل منتقل می‌کند.</a:t>
              </a:r>
              <a:endParaRPr lang="en-US" dirty="0"/>
            </a:p>
          </p:txBody>
        </p:sp>
        <p:pic>
          <p:nvPicPr>
            <p:cNvPr id="2058" name="Picture 10" descr="What is Zigbee? | Homey">
              <a:extLst>
                <a:ext uri="{FF2B5EF4-FFF2-40B4-BE49-F238E27FC236}">
                  <a16:creationId xmlns:a16="http://schemas.microsoft.com/office/drawing/2014/main" id="{D6E5A025-E8A8-9FD9-C643-B917795CFF09}"/>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3977" b="94971" l="4167" r="95500">
                          <a14:foregroundMark x1="35333" y1="24094" x2="13000" y2="36023"/>
                          <a14:foregroundMark x1="38500" y1="7602" x2="60000" y2="8187"/>
                          <a14:foregroundMark x1="95500" y1="35205" x2="95500" y2="35205"/>
                          <a14:foregroundMark x1="49500" y1="3977" x2="49500" y2="3977"/>
                          <a14:foregroundMark x1="4167" y1="36842" x2="4167" y2="36842"/>
                          <a14:foregroundMark x1="11833" y1="89942" x2="11833" y2="89942"/>
                          <a14:foregroundMark x1="21167" y1="85380" x2="21167" y2="85380"/>
                          <a14:foregroundMark x1="37333" y1="81988" x2="37333" y2="81988"/>
                          <a14:foregroundMark x1="37333" y1="81988" x2="37333" y2="81988"/>
                          <a14:foregroundMark x1="39833" y1="82222" x2="40000" y2="90877"/>
                          <a14:foregroundMark x1="33194" y1="93618" x2="29833" y2="94971"/>
                          <a14:foregroundMark x1="37966" y1="91696" x2="37131" y2="92032"/>
                          <a14:foregroundMark x1="40000" y1="90877" x2="37966" y2="91696"/>
                          <a14:foregroundMark x1="29833" y1="94971" x2="27667" y2="94503"/>
                          <a14:foregroundMark x1="47000" y1="76842" x2="47500" y2="89942"/>
                          <a14:foregroundMark x1="72224" y1="81404" x2="74739" y2="79773"/>
                          <a14:foregroundMark x1="64833" y1="86199" x2="66917" y2="84847"/>
                          <a14:foregroundMark x1="65527" y1="86505" x2="64333" y2="86784"/>
                          <a14:foregroundMark x1="66360" y1="86310" x2="66027" y2="86388"/>
                          <a14:foregroundMark x1="94333" y1="83977" x2="81000" y2="86550"/>
                          <a14:foregroundMark x1="22000" y1="76257" x2="22000" y2="76257"/>
                          <a14:foregroundMark x1="22000" y1="76608" x2="22000" y2="76608"/>
                          <a14:foregroundMark x1="22000" y1="76608" x2="22000" y2="76608"/>
                          <a14:backgroundMark x1="70333" y1="83158" x2="70333" y2="83158"/>
                          <a14:backgroundMark x1="70333" y1="82924" x2="70333" y2="82924"/>
                          <a14:backgroundMark x1="70333" y1="82924" x2="70333" y2="82924"/>
                          <a14:backgroundMark x1="69000" y1="83392" x2="68667" y2="83509"/>
                          <a14:backgroundMark x1="37000" y1="91930" x2="32833" y2="93333"/>
                          <a14:backgroundMark x1="37167" y1="91696" x2="37167" y2="91696"/>
                          <a14:backgroundMark x1="37167" y1="91696" x2="37167" y2="91696"/>
                          <a14:backgroundMark x1="73333" y1="83392" x2="72667" y2="82690"/>
                          <a14:backgroundMark x1="70833" y1="83158" x2="69333" y2="83977"/>
                          <a14:backgroundMark x1="71000" y1="83158" x2="70167" y2="82924"/>
                          <a14:backgroundMark x1="70667" y1="82807" x2="70667" y2="82807"/>
                          <a14:backgroundMark x1="70833" y1="82807" x2="71167" y2="82924"/>
                          <a14:backgroundMark x1="71333" y1="82924" x2="71333" y2="82924"/>
                          <a14:backgroundMark x1="71333" y1="82690" x2="71333" y2="82690"/>
                          <a14:backgroundMark x1="71167" y1="82573" x2="70833" y2="82456"/>
                          <a14:backgroundMark x1="70500" y1="82456" x2="70500" y2="82456"/>
                          <a14:backgroundMark x1="70500" y1="82456" x2="70500" y2="82456"/>
                          <a14:backgroundMark x1="70667" y1="82456" x2="71000" y2="82456"/>
                          <a14:backgroundMark x1="71000" y1="82456" x2="71000" y2="82456"/>
                          <a14:backgroundMark x1="71167" y1="82456" x2="71167" y2="82456"/>
                          <a14:backgroundMark x1="68000" y1="84211" x2="68000" y2="84211"/>
                          <a14:backgroundMark x1="68000" y1="84327" x2="68000" y2="84327"/>
                          <a14:backgroundMark x1="68000" y1="84327" x2="68000" y2="84327"/>
                          <a14:backgroundMark x1="68000" y1="84444" x2="68000" y2="84444"/>
                          <a14:backgroundMark x1="67833" y1="84678" x2="67833" y2="84678"/>
                          <a14:backgroundMark x1="67667" y1="84678" x2="67333" y2="84678"/>
                          <a14:backgroundMark x1="67333" y1="84678" x2="67333" y2="84678"/>
                          <a14:backgroundMark x1="67667" y1="84444" x2="68000" y2="84327"/>
                          <a14:backgroundMark x1="68167" y1="84211" x2="68167" y2="84211"/>
                          <a14:backgroundMark x1="68333" y1="83977" x2="68000" y2="83860"/>
                          <a14:backgroundMark x1="67667" y1="83977" x2="67667" y2="83977"/>
                          <a14:backgroundMark x1="68167" y1="84094" x2="68167" y2="84094"/>
                          <a14:backgroundMark x1="68500" y1="83977" x2="68500" y2="83977"/>
                          <a14:backgroundMark x1="68500" y1="83977" x2="68500" y2="83743"/>
                          <a14:backgroundMark x1="68500" y1="83626" x2="68167" y2="83392"/>
                          <a14:backgroundMark x1="68167" y1="83509" x2="68167" y2="83509"/>
                          <a14:backgroundMark x1="69667" y1="83626" x2="69500" y2="83392"/>
                          <a14:backgroundMark x1="68667" y1="83392" x2="69333" y2="83509"/>
                          <a14:backgroundMark x1="75000" y1="79649" x2="75000" y2="79649"/>
                          <a14:backgroundMark x1="75000" y1="79883" x2="75000" y2="79883"/>
                          <a14:backgroundMark x1="74833" y1="79883" x2="74833" y2="79883"/>
                          <a14:backgroundMark x1="74833" y1="79766" x2="74833" y2="79766"/>
                          <a14:backgroundMark x1="68000" y1="84327" x2="67667" y2="84561"/>
                          <a14:backgroundMark x1="67000" y1="85029" x2="67000" y2="84795"/>
                          <a14:backgroundMark x1="67167" y1="84327" x2="67667" y2="84211"/>
                        </a14:backgroundRemoval>
                      </a14:imgEffect>
                    </a14:imgLayer>
                  </a14:imgProps>
                </a:ext>
                <a:ext uri="{28A0092B-C50C-407E-A947-70E740481C1C}">
                  <a14:useLocalDpi xmlns:a14="http://schemas.microsoft.com/office/drawing/2010/main" val="0"/>
                </a:ext>
              </a:extLst>
            </a:blip>
            <a:srcRect/>
            <a:stretch>
              <a:fillRect/>
            </a:stretch>
          </p:blipFill>
          <p:spPr bwMode="auto">
            <a:xfrm>
              <a:off x="1891834" y="4063945"/>
              <a:ext cx="1689566" cy="24072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ow To Enable Bluetooth on Android and iPhone - PrepWizard">
              <a:extLst>
                <a:ext uri="{FF2B5EF4-FFF2-40B4-BE49-F238E27FC236}">
                  <a16:creationId xmlns:a16="http://schemas.microsoft.com/office/drawing/2014/main" id="{87065DCB-EF2E-4668-DC20-AD73511F876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0442" y1="39865" x2="50442" y2="39865"/>
                          <a14:foregroundMark x1="51327" y1="59459" x2="51327" y2="59459"/>
                          <a14:backgroundMark x1="50147" y1="40541" x2="50147" y2="40541"/>
                          <a14:backgroundMark x1="50147" y1="39865" x2="50147" y2="39865"/>
                        </a14:backgroundRemoval>
                      </a14:imgEffect>
                    </a14:imgLayer>
                  </a14:imgProps>
                </a:ext>
                <a:ext uri="{28A0092B-C50C-407E-A947-70E740481C1C}">
                  <a14:useLocalDpi xmlns:a14="http://schemas.microsoft.com/office/drawing/2010/main" val="0"/>
                </a:ext>
              </a:extLst>
            </a:blip>
            <a:srcRect/>
            <a:stretch>
              <a:fillRect/>
            </a:stretch>
          </p:blipFill>
          <p:spPr bwMode="auto">
            <a:xfrm>
              <a:off x="2740114" y="4056617"/>
              <a:ext cx="5266002" cy="2299022"/>
            </a:xfrm>
            <a:prstGeom prst="rect">
              <a:avLst/>
            </a:prstGeom>
            <a:noFill/>
            <a:extLst>
              <a:ext uri="{909E8E84-426E-40DD-AFC4-6F175D3DCCD1}">
                <a14:hiddenFill xmlns:a14="http://schemas.microsoft.com/office/drawing/2010/main">
                  <a:solidFill>
                    <a:srgbClr val="FFFFFF"/>
                  </a:solidFill>
                </a14:hiddenFill>
              </a:ext>
            </a:extLst>
          </p:spPr>
        </p:pic>
        <p:sp>
          <p:nvSpPr>
            <p:cNvPr id="72" name="AutoShape 14" descr="Wi-Fi - Wikipedia">
              <a:extLst>
                <a:ext uri="{FF2B5EF4-FFF2-40B4-BE49-F238E27FC236}">
                  <a16:creationId xmlns:a16="http://schemas.microsoft.com/office/drawing/2014/main" id="{09AA3F45-8634-D59B-2FC9-45FC1FF54A1A}"/>
                </a:ext>
              </a:extLst>
            </p:cNvPr>
            <p:cNvSpPr>
              <a:spLocks noChangeAspect="1" noChangeArrowheads="1"/>
            </p:cNvSpPr>
            <p:nvPr/>
          </p:nvSpPr>
          <p:spPr bwMode="auto">
            <a:xfrm>
              <a:off x="5927706" y="329242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4" name="Picture 26" descr="A round black-and-white yin-yang logo stating 'Wi-Fi Alliance'">
              <a:extLst>
                <a:ext uri="{FF2B5EF4-FFF2-40B4-BE49-F238E27FC236}">
                  <a16:creationId xmlns:a16="http://schemas.microsoft.com/office/drawing/2014/main" id="{581C4795-43C7-D879-6C49-FF076052927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33007" y="4293248"/>
              <a:ext cx="3027844" cy="17924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a:extLst>
              <a:ext uri="{FF2B5EF4-FFF2-40B4-BE49-F238E27FC236}">
                <a16:creationId xmlns:a16="http://schemas.microsoft.com/office/drawing/2014/main" id="{B6CBDCB4-F235-DC95-7340-AC7ACF446A66}"/>
              </a:ext>
            </a:extLst>
          </p:cNvPr>
          <p:cNvGrpSpPr/>
          <p:nvPr/>
        </p:nvGrpSpPr>
        <p:grpSpPr>
          <a:xfrm>
            <a:off x="-643399" y="-5921"/>
            <a:ext cx="12835399" cy="7133476"/>
            <a:chOff x="10164394" y="-7417324"/>
            <a:chExt cx="12835399" cy="7133476"/>
          </a:xfrm>
        </p:grpSpPr>
        <p:sp>
          <p:nvSpPr>
            <p:cNvPr id="13" name="Rectangle 12">
              <a:extLst>
                <a:ext uri="{FF2B5EF4-FFF2-40B4-BE49-F238E27FC236}">
                  <a16:creationId xmlns:a16="http://schemas.microsoft.com/office/drawing/2014/main" id="{E4AB1F3E-DCEE-E981-9B04-E351F5F42D64}"/>
                </a:ext>
              </a:extLst>
            </p:cNvPr>
            <p:cNvSpPr/>
            <p:nvPr/>
          </p:nvSpPr>
          <p:spPr>
            <a:xfrm>
              <a:off x="10810841" y="-7417324"/>
              <a:ext cx="12188952" cy="685800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Shape 52">
              <a:extLst>
                <a:ext uri="{FF2B5EF4-FFF2-40B4-BE49-F238E27FC236}">
                  <a16:creationId xmlns:a16="http://schemas.microsoft.com/office/drawing/2014/main" id="{2021735D-B3A1-9470-934E-35AE3EAE0BEC}"/>
                </a:ext>
              </a:extLst>
            </p:cNvPr>
            <p:cNvSpPr/>
            <p:nvPr/>
          </p:nvSpPr>
          <p:spPr>
            <a:xfrm rot="16200000">
              <a:off x="10036441" y="-4333888"/>
              <a:ext cx="914400" cy="658494"/>
            </a:xfrm>
            <a:custGeom>
              <a:avLst/>
              <a:gdLst/>
              <a:ahLst/>
              <a:cxnLst/>
              <a:rect l="l" t="t" r="r" b="b"/>
              <a:pathLst>
                <a:path w="914400" h="658494">
                  <a:moveTo>
                    <a:pt x="661477" y="381986"/>
                  </a:moveTo>
                  <a:cubicBezTo>
                    <a:pt x="661477" y="357380"/>
                    <a:pt x="656913" y="335800"/>
                    <a:pt x="647785" y="317246"/>
                  </a:cubicBezTo>
                  <a:cubicBezTo>
                    <a:pt x="638657" y="298692"/>
                    <a:pt x="625709" y="284157"/>
                    <a:pt x="608941" y="273639"/>
                  </a:cubicBezTo>
                  <a:cubicBezTo>
                    <a:pt x="592173" y="263122"/>
                    <a:pt x="572279" y="257864"/>
                    <a:pt x="549260" y="257864"/>
                  </a:cubicBezTo>
                  <a:lnTo>
                    <a:pt x="549260" y="307572"/>
                  </a:lnTo>
                  <a:cubicBezTo>
                    <a:pt x="569898" y="307572"/>
                    <a:pt x="586567" y="314121"/>
                    <a:pt x="599267" y="327218"/>
                  </a:cubicBezTo>
                  <a:cubicBezTo>
                    <a:pt x="611967" y="340314"/>
                    <a:pt x="618317" y="358769"/>
                    <a:pt x="618317" y="382582"/>
                  </a:cubicBezTo>
                  <a:cubicBezTo>
                    <a:pt x="618317" y="403616"/>
                    <a:pt x="613505" y="420582"/>
                    <a:pt x="603880" y="433481"/>
                  </a:cubicBezTo>
                  <a:cubicBezTo>
                    <a:pt x="594256" y="446379"/>
                    <a:pt x="579721" y="452828"/>
                    <a:pt x="560274" y="452828"/>
                  </a:cubicBezTo>
                  <a:cubicBezTo>
                    <a:pt x="539835" y="452828"/>
                    <a:pt x="523464" y="446280"/>
                    <a:pt x="511160" y="433183"/>
                  </a:cubicBezTo>
                  <a:cubicBezTo>
                    <a:pt x="498857" y="420086"/>
                    <a:pt x="492706" y="401136"/>
                    <a:pt x="492706" y="376331"/>
                  </a:cubicBezTo>
                  <a:lnTo>
                    <a:pt x="492706" y="352221"/>
                  </a:lnTo>
                  <a:lnTo>
                    <a:pt x="450439" y="352221"/>
                  </a:lnTo>
                  <a:lnTo>
                    <a:pt x="450439" y="375140"/>
                  </a:lnTo>
                  <a:cubicBezTo>
                    <a:pt x="450439" y="402723"/>
                    <a:pt x="444684" y="424452"/>
                    <a:pt x="433175" y="440327"/>
                  </a:cubicBezTo>
                  <a:cubicBezTo>
                    <a:pt x="421665" y="456202"/>
                    <a:pt x="403707" y="464139"/>
                    <a:pt x="379299" y="464139"/>
                  </a:cubicBezTo>
                  <a:cubicBezTo>
                    <a:pt x="353899" y="464139"/>
                    <a:pt x="335146" y="456946"/>
                    <a:pt x="323042" y="442559"/>
                  </a:cubicBezTo>
                  <a:cubicBezTo>
                    <a:pt x="310937" y="428173"/>
                    <a:pt x="304885" y="408478"/>
                    <a:pt x="304885" y="383475"/>
                  </a:cubicBezTo>
                  <a:cubicBezTo>
                    <a:pt x="304885" y="356487"/>
                    <a:pt x="312078" y="335403"/>
                    <a:pt x="326465" y="320223"/>
                  </a:cubicBezTo>
                  <a:cubicBezTo>
                    <a:pt x="340851" y="305042"/>
                    <a:pt x="360150" y="297452"/>
                    <a:pt x="384359" y="297452"/>
                  </a:cubicBezTo>
                  <a:lnTo>
                    <a:pt x="384359" y="247743"/>
                  </a:lnTo>
                  <a:cubicBezTo>
                    <a:pt x="345068" y="247743"/>
                    <a:pt x="314906" y="260146"/>
                    <a:pt x="293871" y="284950"/>
                  </a:cubicBezTo>
                  <a:cubicBezTo>
                    <a:pt x="272837" y="309755"/>
                    <a:pt x="262320" y="342795"/>
                    <a:pt x="262320" y="384070"/>
                  </a:cubicBezTo>
                  <a:cubicBezTo>
                    <a:pt x="262320" y="410264"/>
                    <a:pt x="266785" y="433233"/>
                    <a:pt x="275714" y="452977"/>
                  </a:cubicBezTo>
                  <a:cubicBezTo>
                    <a:pt x="284644" y="472722"/>
                    <a:pt x="297642" y="488101"/>
                    <a:pt x="314707" y="499114"/>
                  </a:cubicBezTo>
                  <a:cubicBezTo>
                    <a:pt x="331773" y="510127"/>
                    <a:pt x="352609" y="515634"/>
                    <a:pt x="377215" y="515634"/>
                  </a:cubicBezTo>
                  <a:cubicBezTo>
                    <a:pt x="404798" y="515634"/>
                    <a:pt x="426725" y="507746"/>
                    <a:pt x="442997" y="491970"/>
                  </a:cubicBezTo>
                  <a:cubicBezTo>
                    <a:pt x="459269" y="476194"/>
                    <a:pt x="469588" y="456301"/>
                    <a:pt x="473953" y="432290"/>
                  </a:cubicBezTo>
                  <a:cubicBezTo>
                    <a:pt x="479907" y="453325"/>
                    <a:pt x="490374" y="470291"/>
                    <a:pt x="505356" y="483189"/>
                  </a:cubicBezTo>
                  <a:cubicBezTo>
                    <a:pt x="520338" y="496088"/>
                    <a:pt x="539438" y="502537"/>
                    <a:pt x="562655" y="502537"/>
                  </a:cubicBezTo>
                  <a:cubicBezTo>
                    <a:pt x="584483" y="502537"/>
                    <a:pt x="602690" y="497130"/>
                    <a:pt x="617275" y="486315"/>
                  </a:cubicBezTo>
                  <a:cubicBezTo>
                    <a:pt x="631860" y="475500"/>
                    <a:pt x="642873" y="460964"/>
                    <a:pt x="650315" y="442708"/>
                  </a:cubicBezTo>
                  <a:cubicBezTo>
                    <a:pt x="657756" y="424452"/>
                    <a:pt x="661477" y="404211"/>
                    <a:pt x="661477" y="381986"/>
                  </a:cubicBezTo>
                  <a:close/>
                  <a:moveTo>
                    <a:pt x="914400" y="167856"/>
                  </a:moveTo>
                  <a:lnTo>
                    <a:pt x="914400" y="658494"/>
                  </a:lnTo>
                  <a:lnTo>
                    <a:pt x="0" y="658494"/>
                  </a:lnTo>
                  <a:lnTo>
                    <a:pt x="0" y="167856"/>
                  </a:lnTo>
                  <a:cubicBezTo>
                    <a:pt x="0" y="75152"/>
                    <a:pt x="75152" y="0"/>
                    <a:pt x="167857" y="0"/>
                  </a:cubicBezTo>
                  <a:lnTo>
                    <a:pt x="746543" y="0"/>
                  </a:lnTo>
                  <a:cubicBezTo>
                    <a:pt x="839248" y="0"/>
                    <a:pt x="914400" y="75152"/>
                    <a:pt x="914400" y="167856"/>
                  </a:cubicBezTo>
                  <a:close/>
                </a:path>
              </a:pathLst>
            </a:custGeom>
            <a:solidFill>
              <a:srgbClr val="AC481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TextBox 83">
              <a:extLst>
                <a:ext uri="{FF2B5EF4-FFF2-40B4-BE49-F238E27FC236}">
                  <a16:creationId xmlns:a16="http://schemas.microsoft.com/office/drawing/2014/main" id="{41D0FB52-E976-1BAB-CAB2-3FF626631578}"/>
                </a:ext>
              </a:extLst>
            </p:cNvPr>
            <p:cNvSpPr txBox="1"/>
            <p:nvPr/>
          </p:nvSpPr>
          <p:spPr>
            <a:xfrm>
              <a:off x="11550949" y="-5869823"/>
              <a:ext cx="9157261" cy="1938992"/>
            </a:xfrm>
            <a:prstGeom prst="rect">
              <a:avLst/>
            </a:prstGeom>
            <a:noFill/>
          </p:spPr>
          <p:txBody>
            <a:bodyPr wrap="square">
              <a:spAutoFit/>
            </a:bodyPr>
            <a:lstStyle>
              <a:defPPr>
                <a:defRPr lang="en-US"/>
              </a:defPPr>
              <a:lvl1pPr algn="r" rtl="1">
                <a:defRPr sz="2400"/>
              </a:lvl1pPr>
            </a:lstStyle>
            <a:p>
              <a:pPr algn="justLow"/>
              <a:r>
                <a:rPr lang="fa-IR" dirty="0"/>
                <a:t>  در این لایه، داده‌های جمع‌آوری‌شده تجزیه ‌وتحلیل می‌شوند تا اطلاعات معناداری استخراج شود. استفاده از فناوری‌های پردازش ابری و محاسبات لبه‌ ای (</a:t>
              </a:r>
              <a:r>
                <a:rPr lang="en-US" dirty="0"/>
                <a:t>Edge Computing</a:t>
              </a:r>
              <a:r>
                <a:rPr lang="fa-IR" dirty="0"/>
                <a:t>) برای تحلیل سریع و مؤثر داده‌ها در این لایه اهمیت دارد.</a:t>
              </a:r>
            </a:p>
            <a:p>
              <a:pPr algn="justLow"/>
              <a:r>
                <a:rPr lang="fa-IR" dirty="0"/>
                <a:t>به‌عنوان مثال، در یک کارخانه هوشمند، این لایه می‌تواند با تحلیل داده‌های حسگرها، نیاز به تعمیرات پیشگیرانه را شناسایی کند.</a:t>
              </a:r>
            </a:p>
          </p:txBody>
        </p:sp>
        <p:pic>
          <p:nvPicPr>
            <p:cNvPr id="2078" name="Picture 30" descr="The Power of Edge Computing Solutions for Enhanced Performance">
              <a:extLst>
                <a:ext uri="{FF2B5EF4-FFF2-40B4-BE49-F238E27FC236}">
                  <a16:creationId xmlns:a16="http://schemas.microsoft.com/office/drawing/2014/main" id="{3F4A782E-BD3F-AA20-F653-86037AA2E433}"/>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9331" b="89047" l="34941" r="96362">
                          <a14:foregroundMark x1="48562" y1="25355" x2="39848" y2="38540"/>
                          <a14:foregroundMark x1="39848" y1="38540" x2="36379" y2="27181"/>
                          <a14:foregroundMark x1="36379" y1="27181" x2="40102" y2="18053"/>
                          <a14:foregroundMark x1="40102" y1="18053" x2="45685" y2="18458"/>
                          <a14:foregroundMark x1="45685" y1="18458" x2="46616" y2="30426"/>
                          <a14:foregroundMark x1="34941" y1="25355" x2="34941" y2="36105"/>
                          <a14:foregroundMark x1="57022" y1="57809" x2="52538" y2="80527"/>
                          <a14:foregroundMark x1="52538" y1="80527" x2="60745" y2="81542"/>
                          <a14:foregroundMark x1="60745" y1="81542" x2="60914" y2="61663"/>
                          <a14:foregroundMark x1="60914" y1="61663" x2="55922" y2="54970"/>
                          <a14:foregroundMark x1="55922" y1="54970" x2="54992" y2="54767"/>
                          <a14:foregroundMark x1="89340" y1="58621" x2="82995" y2="77890"/>
                          <a14:foregroundMark x1="82995" y1="77890" x2="90271" y2="84381"/>
                          <a14:foregroundMark x1="90271" y1="84381" x2="92132" y2="67748"/>
                          <a14:foregroundMark x1="92132" y1="67748" x2="87733" y2="58215"/>
                          <a14:foregroundMark x1="87733" y1="58215" x2="85025" y2="57809"/>
                          <a14:foregroundMark x1="74281" y1="9331" x2="69966" y2="9736"/>
                          <a14:foregroundMark x1="69966" y1="9736" x2="69966" y2="10142"/>
                          <a14:foregroundMark x1="95008" y1="65112" x2="94162" y2="82353"/>
                          <a14:foregroundMark x1="94162" y1="82353" x2="92809" y2="84178"/>
                          <a14:foregroundMark x1="96447" y1="66531" x2="96362" y2="77485"/>
                          <a14:foregroundMark x1="96362" y1="77485" x2="96108" y2="79310"/>
                          <a14:foregroundMark x1="54484" y1="28398" x2="59137" y2="29006"/>
                          <a14:foregroundMark x1="68443" y1="50913" x2="65398" y2="57606"/>
                          <a14:foregroundMark x1="77242" y1="50710" x2="80034" y2="58215"/>
                          <a14:backgroundMark x1="60745" y1="48276" x2="54399" y2="44016"/>
                          <a14:backgroundMark x1="54399" y1="44016" x2="63283" y2="42394"/>
                          <a14:backgroundMark x1="63283" y1="42394" x2="60491" y2="50101"/>
                          <a14:backgroundMark x1="72927" y1="62272" x2="72673" y2="62677"/>
                          <a14:backgroundMark x1="72420" y1="63489" x2="72420" y2="63489"/>
                          <a14:backgroundMark x1="72927" y1="63083" x2="72927" y2="63083"/>
                          <a14:backgroundMark x1="73519" y1="63083" x2="73519" y2="63083"/>
                          <a14:backgroundMark x1="73519" y1="63083" x2="73519" y2="63083"/>
                          <a14:backgroundMark x1="73773" y1="63083" x2="74196" y2="62880"/>
                          <a14:backgroundMark x1="74365" y1="62677" x2="73773" y2="62677"/>
                          <a14:backgroundMark x1="73012" y1="62880" x2="73012" y2="62880"/>
                          <a14:backgroundMark x1="73604" y1="63083" x2="72927" y2="62677"/>
                          <a14:backgroundMark x1="72927" y1="63083" x2="72927" y2="63083"/>
                          <a14:backgroundMark x1="72673" y1="63489" x2="72673" y2="63489"/>
                          <a14:backgroundMark x1="72673" y1="63489" x2="72673" y2="63489"/>
                          <a14:backgroundMark x1="72758" y1="63489" x2="72758" y2="63489"/>
                          <a14:backgroundMark x1="72927" y1="63083" x2="72927" y2="63083"/>
                          <a14:backgroundMark x1="75635" y1="68966" x2="70812" y2="69980"/>
                          <a14:backgroundMark x1="75465" y1="69168" x2="75465" y2="69168"/>
                          <a14:backgroundMark x1="75550" y1="69574" x2="75550" y2="69574"/>
                          <a14:backgroundMark x1="75550" y1="69574" x2="75550" y2="69574"/>
                          <a14:backgroundMark x1="75635" y1="69371" x2="74873" y2="68966"/>
                          <a14:backgroundMark x1="73096" y1="69371" x2="71574" y2="69777"/>
                          <a14:backgroundMark x1="70643" y1="69980" x2="74619" y2="64300"/>
                          <a14:backgroundMark x1="74619" y1="64300" x2="72673" y2="67748"/>
                          <a14:backgroundMark x1="76734" y1="69777" x2="71997" y2="71602"/>
                          <a14:backgroundMark x1="71997" y1="71602" x2="69797" y2="67140"/>
                          <a14:backgroundMark x1="75719" y1="69574" x2="69797" y2="69777"/>
                          <a14:backgroundMark x1="69797" y1="69777" x2="70051" y2="66734"/>
                          <a14:backgroundMark x1="73181" y1="68966" x2="72927" y2="63895"/>
                          <a14:backgroundMark x1="70981" y1="67748" x2="72250" y2="62475"/>
                          <a14:backgroundMark x1="72504" y1="62272" x2="71235" y2="66126"/>
                          <a14:backgroundMark x1="72420" y1="63489" x2="69459" y2="67951"/>
                          <a14:backgroundMark x1="71404" y1="64097" x2="69882" y2="66734"/>
                          <a14:backgroundMark x1="71574" y1="62880" x2="69712" y2="67748"/>
                          <a14:backgroundMark x1="69966" y1="66329" x2="69882" y2="65923"/>
                          <a14:backgroundMark x1="70220" y1="65112" x2="70389" y2="67951"/>
                          <a14:backgroundMark x1="72927" y1="64909" x2="72927" y2="67343"/>
                          <a14:backgroundMark x1="73519" y1="66531" x2="75296" y2="65720"/>
                          <a14:backgroundMark x1="75296" y1="65720" x2="74788" y2="67951"/>
                          <a14:backgroundMark x1="74958" y1="67343" x2="75127" y2="70385"/>
                          <a14:backgroundMark x1="69459" y1="69168" x2="69459" y2="69168"/>
                          <a14:backgroundMark x1="69543" y1="68763" x2="69543" y2="68763"/>
                          <a14:backgroundMark x1="69459" y1="68560" x2="69459" y2="68560"/>
                          <a14:backgroundMark x1="69459" y1="68560" x2="69459" y2="68560"/>
                          <a14:backgroundMark x1="69459" y1="68560" x2="69459" y2="68560"/>
                        </a14:backgroundRemoval>
                      </a14:imgEffect>
                    </a14:imgLayer>
                  </a14:imgProps>
                </a:ext>
                <a:ext uri="{28A0092B-C50C-407E-A947-70E740481C1C}">
                  <a14:useLocalDpi xmlns:a14="http://schemas.microsoft.com/office/drawing/2010/main" val="0"/>
                </a:ext>
              </a:extLst>
            </a:blip>
            <a:srcRect l="32146"/>
            <a:stretch/>
          </p:blipFill>
          <p:spPr bwMode="auto">
            <a:xfrm>
              <a:off x="11861464" y="-3547441"/>
              <a:ext cx="3717816" cy="228532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What is Edge Computing?">
              <a:extLst>
                <a:ext uri="{FF2B5EF4-FFF2-40B4-BE49-F238E27FC236}">
                  <a16:creationId xmlns:a16="http://schemas.microsoft.com/office/drawing/2014/main" id="{02941565-2654-4166-FA36-AFEF6A272F4E}"/>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6756" b="80622" l="51450" r="94800">
                          <a14:foregroundMark x1="70900" y1="43467" x2="69050" y2="50222"/>
                          <a14:foregroundMark x1="69050" y1="50222" x2="78700" y2="52178"/>
                          <a14:foregroundMark x1="78700" y1="52178" x2="72850" y2="45689"/>
                          <a14:foregroundMark x1="76000" y1="52711" x2="65500" y2="53600"/>
                          <a14:foregroundMark x1="76750" y1="53244" x2="75450" y2="47911"/>
                          <a14:foregroundMark x1="76350" y1="50400" x2="74850" y2="45422"/>
                          <a14:foregroundMark x1="90850" y1="53511" x2="89450" y2="48800"/>
                          <a14:foregroundMark x1="90850" y1="48800" x2="88550" y2="54400"/>
                          <a14:foregroundMark x1="88550" y1="54400" x2="91600" y2="49067"/>
                          <a14:foregroundMark x1="91600" y1="49067" x2="91250" y2="48444"/>
                          <a14:foregroundMark x1="88550" y1="50756" x2="87950" y2="52889"/>
                          <a14:foregroundMark x1="73600" y1="48622" x2="68950" y2="47378"/>
                          <a14:foregroundMark x1="73600" y1="45600" x2="70800" y2="45333"/>
                          <a14:foregroundMark x1="73200" y1="52000" x2="69400" y2="51822"/>
                          <a14:foregroundMark x1="73900" y1="45422" x2="71000" y2="45067"/>
                          <a14:foregroundMark x1="54200" y1="31733" x2="53900" y2="39022"/>
                          <a14:foregroundMark x1="54400" y1="48000" x2="53600" y2="55556"/>
                          <a14:foregroundMark x1="54950" y1="64978" x2="53700" y2="69778"/>
                          <a14:foregroundMark x1="56600" y1="68000" x2="52400" y2="68800"/>
                          <a14:foregroundMark x1="52400" y1="68800" x2="55600" y2="64267"/>
                          <a14:foregroundMark x1="55600" y1="64267" x2="56350" y2="70667"/>
                          <a14:foregroundMark x1="57600" y1="68267" x2="54150" y2="60711"/>
                          <a14:foregroundMark x1="54150" y1="60711" x2="51450" y2="68622"/>
                          <a14:foregroundMark x1="51450" y1="68622" x2="55200" y2="71644"/>
                          <a14:foregroundMark x1="55200" y1="71644" x2="57250" y2="64000"/>
                          <a14:foregroundMark x1="57250" y1="64000" x2="57150" y2="63556"/>
                          <a14:foregroundMark x1="58250" y1="36978" x2="65500" y2="44089"/>
                          <a14:foregroundMark x1="65500" y1="44089" x2="65550" y2="44178"/>
                          <a14:foregroundMark x1="58300" y1="51111" x2="63700" y2="51644"/>
                          <a14:foregroundMark x1="58100" y1="63911" x2="65300" y2="57067"/>
                          <a14:foregroundMark x1="80800" y1="51467" x2="85550" y2="51467"/>
                        </a14:backgroundRemoval>
                      </a14:imgEffect>
                    </a14:imgLayer>
                  </a14:imgProps>
                </a:ext>
                <a:ext uri="{28A0092B-C50C-407E-A947-70E740481C1C}">
                  <a14:useLocalDpi xmlns:a14="http://schemas.microsoft.com/office/drawing/2010/main" val="0"/>
                </a:ext>
              </a:extLst>
            </a:blip>
            <a:srcRect l="48692" t="20213" b="12455"/>
            <a:stretch/>
          </p:blipFill>
          <p:spPr bwMode="auto">
            <a:xfrm>
              <a:off x="15897336" y="-4206306"/>
              <a:ext cx="5313672" cy="3922458"/>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BA3E5D9A-9022-47E2-0E00-39CFF163C40E}"/>
                </a:ext>
              </a:extLst>
            </p:cNvPr>
            <p:cNvSpPr txBox="1"/>
            <p:nvPr/>
          </p:nvSpPr>
          <p:spPr>
            <a:xfrm>
              <a:off x="11660471" y="-6935961"/>
              <a:ext cx="9562110" cy="584775"/>
            </a:xfrm>
            <a:prstGeom prst="rect">
              <a:avLst/>
            </a:prstGeom>
            <a:noFill/>
          </p:spPr>
          <p:txBody>
            <a:bodyPr wrap="square">
              <a:spAutoFit/>
            </a:bodyPr>
            <a:lstStyle>
              <a:defPPr>
                <a:defRPr lang="en-US"/>
              </a:defPPr>
              <a:lvl1pPr algn="r" rtl="1">
                <a:defRPr sz="3200"/>
              </a:lvl1pPr>
            </a:lstStyle>
            <a:p>
              <a:r>
                <a:rPr lang="fa-IR" dirty="0"/>
                <a:t>۳. لایه پردازش (</a:t>
              </a:r>
              <a:r>
                <a:rPr lang="en-US" dirty="0"/>
                <a:t>Processing Layer</a:t>
              </a:r>
              <a:r>
                <a:rPr lang="fa-IR" dirty="0"/>
                <a:t>)</a:t>
              </a:r>
              <a:endParaRPr lang="en-US" dirty="0"/>
            </a:p>
          </p:txBody>
        </p:sp>
      </p:grpSp>
      <p:grpSp>
        <p:nvGrpSpPr>
          <p:cNvPr id="96" name="Group 95">
            <a:extLst>
              <a:ext uri="{FF2B5EF4-FFF2-40B4-BE49-F238E27FC236}">
                <a16:creationId xmlns:a16="http://schemas.microsoft.com/office/drawing/2014/main" id="{9C530EFC-A058-3FCF-B26B-AB19940D7803}"/>
              </a:ext>
            </a:extLst>
          </p:cNvPr>
          <p:cNvGrpSpPr/>
          <p:nvPr/>
        </p:nvGrpSpPr>
        <p:grpSpPr>
          <a:xfrm>
            <a:off x="-594994" y="-16872"/>
            <a:ext cx="12774040" cy="6962166"/>
            <a:chOff x="-33652" y="17844"/>
            <a:chExt cx="12774040" cy="6927690"/>
          </a:xfrm>
        </p:grpSpPr>
        <p:grpSp>
          <p:nvGrpSpPr>
            <p:cNvPr id="58" name="Group 57">
              <a:extLst>
                <a:ext uri="{FF2B5EF4-FFF2-40B4-BE49-F238E27FC236}">
                  <a16:creationId xmlns:a16="http://schemas.microsoft.com/office/drawing/2014/main" id="{9F4FC1C5-4814-63C6-2531-952931E9A7EF}"/>
                </a:ext>
              </a:extLst>
            </p:cNvPr>
            <p:cNvGrpSpPr/>
            <p:nvPr/>
          </p:nvGrpSpPr>
          <p:grpSpPr>
            <a:xfrm>
              <a:off x="0" y="17844"/>
              <a:ext cx="12740388" cy="6858000"/>
              <a:chOff x="12615311" y="0"/>
              <a:chExt cx="12740388" cy="6858000"/>
            </a:xfrm>
          </p:grpSpPr>
          <p:sp>
            <p:nvSpPr>
              <p:cNvPr id="54" name="Freeform: Shape 53">
                <a:extLst>
                  <a:ext uri="{FF2B5EF4-FFF2-40B4-BE49-F238E27FC236}">
                    <a16:creationId xmlns:a16="http://schemas.microsoft.com/office/drawing/2014/main" id="{E75A327A-A421-E8DE-8A5A-7AF6194ABA45}"/>
                  </a:ext>
                </a:extLst>
              </p:cNvPr>
              <p:cNvSpPr/>
              <p:nvPr/>
            </p:nvSpPr>
            <p:spPr>
              <a:xfrm rot="16200000">
                <a:off x="12487360" y="4491887"/>
                <a:ext cx="914400" cy="658497"/>
              </a:xfrm>
              <a:custGeom>
                <a:avLst/>
                <a:gdLst/>
                <a:ahLst/>
                <a:cxnLst/>
                <a:rect l="l" t="t" r="r" b="b"/>
                <a:pathLst>
                  <a:path w="914400" h="658497">
                    <a:moveTo>
                      <a:pt x="629662" y="342565"/>
                    </a:moveTo>
                    <a:lnTo>
                      <a:pt x="429042" y="342565"/>
                    </a:lnTo>
                    <a:lnTo>
                      <a:pt x="429042" y="202965"/>
                    </a:lnTo>
                    <a:close/>
                    <a:moveTo>
                      <a:pt x="697528" y="341077"/>
                    </a:moveTo>
                    <a:lnTo>
                      <a:pt x="430233" y="154447"/>
                    </a:lnTo>
                    <a:lnTo>
                      <a:pt x="385286" y="154447"/>
                    </a:lnTo>
                    <a:lnTo>
                      <a:pt x="385286" y="341970"/>
                    </a:lnTo>
                    <a:lnTo>
                      <a:pt x="306705" y="341970"/>
                    </a:lnTo>
                    <a:lnTo>
                      <a:pt x="306705" y="391679"/>
                    </a:lnTo>
                    <a:lnTo>
                      <a:pt x="385286" y="391679"/>
                    </a:lnTo>
                    <a:lnTo>
                      <a:pt x="385286" y="444959"/>
                    </a:lnTo>
                    <a:lnTo>
                      <a:pt x="429042" y="444959"/>
                    </a:lnTo>
                    <a:lnTo>
                      <a:pt x="429042" y="391679"/>
                    </a:lnTo>
                    <a:lnTo>
                      <a:pt x="697528" y="391679"/>
                    </a:lnTo>
                    <a:close/>
                    <a:moveTo>
                      <a:pt x="914400" y="196911"/>
                    </a:moveTo>
                    <a:lnTo>
                      <a:pt x="914400" y="658497"/>
                    </a:lnTo>
                    <a:lnTo>
                      <a:pt x="0" y="658497"/>
                    </a:lnTo>
                    <a:lnTo>
                      <a:pt x="0" y="196911"/>
                    </a:lnTo>
                    <a:cubicBezTo>
                      <a:pt x="0" y="88161"/>
                      <a:pt x="88160" y="0"/>
                      <a:pt x="196910" y="0"/>
                    </a:cubicBezTo>
                    <a:lnTo>
                      <a:pt x="717490" y="1"/>
                    </a:lnTo>
                    <a:cubicBezTo>
                      <a:pt x="826240" y="1"/>
                      <a:pt x="914400" y="88161"/>
                      <a:pt x="914400" y="196911"/>
                    </a:cubicBezTo>
                    <a:close/>
                  </a:path>
                </a:pathLst>
              </a:custGeom>
              <a:solidFill>
                <a:srgbClr val="357320"/>
              </a:solidFill>
              <a:ln>
                <a:solidFill>
                  <a:schemeClr val="accent6">
                    <a:lumMod val="75000"/>
                  </a:schemeClr>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60E69E08-5B62-CB36-D558-7EB98062CC12}"/>
                  </a:ext>
                </a:extLst>
              </p:cNvPr>
              <p:cNvSpPr/>
              <p:nvPr/>
            </p:nvSpPr>
            <p:spPr>
              <a:xfrm>
                <a:off x="13166747" y="0"/>
                <a:ext cx="12188952" cy="6858000"/>
              </a:xfrm>
              <a:prstGeom prst="rect">
                <a:avLst/>
              </a:prstGeom>
              <a:gradFill flip="none" rotWithShape="1">
                <a:gsLst>
                  <a:gs pos="22000">
                    <a:srgbClr val="509E34"/>
                  </a:gs>
                  <a:gs pos="0">
                    <a:srgbClr val="459329"/>
                  </a:gs>
                  <a:gs pos="100000">
                    <a:schemeClr val="accent6">
                      <a:lumMod val="60000"/>
                      <a:lumOff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TextBox 92">
              <a:extLst>
                <a:ext uri="{FF2B5EF4-FFF2-40B4-BE49-F238E27FC236}">
                  <a16:creationId xmlns:a16="http://schemas.microsoft.com/office/drawing/2014/main" id="{09608EED-BEFB-B093-AAB2-A5E6F9B4C94E}"/>
                </a:ext>
              </a:extLst>
            </p:cNvPr>
            <p:cNvSpPr txBox="1"/>
            <p:nvPr/>
          </p:nvSpPr>
          <p:spPr>
            <a:xfrm>
              <a:off x="2622579" y="513544"/>
              <a:ext cx="8973948" cy="584775"/>
            </a:xfrm>
            <a:prstGeom prst="rect">
              <a:avLst/>
            </a:prstGeom>
            <a:noFill/>
          </p:spPr>
          <p:txBody>
            <a:bodyPr wrap="square">
              <a:spAutoFit/>
            </a:bodyPr>
            <a:lstStyle>
              <a:defPPr>
                <a:defRPr lang="en-US"/>
              </a:defPPr>
              <a:lvl1pPr algn="r" rtl="1">
                <a:defRPr sz="3200"/>
              </a:lvl1pPr>
            </a:lstStyle>
            <a:p>
              <a:r>
                <a:rPr lang="fa-IR" dirty="0"/>
                <a:t>۴. لایه کاربرد (</a:t>
              </a:r>
              <a:r>
                <a:rPr lang="en-US" dirty="0"/>
                <a:t>(Application Layer</a:t>
              </a:r>
            </a:p>
          </p:txBody>
        </p:sp>
        <p:sp>
          <p:nvSpPr>
            <p:cNvPr id="95" name="TextBox 94">
              <a:extLst>
                <a:ext uri="{FF2B5EF4-FFF2-40B4-BE49-F238E27FC236}">
                  <a16:creationId xmlns:a16="http://schemas.microsoft.com/office/drawing/2014/main" id="{0809CBF9-6BBB-D4FF-3C64-CEF03C1A5599}"/>
                </a:ext>
              </a:extLst>
            </p:cNvPr>
            <p:cNvSpPr txBox="1"/>
            <p:nvPr/>
          </p:nvSpPr>
          <p:spPr>
            <a:xfrm>
              <a:off x="1408385" y="1325242"/>
              <a:ext cx="9660059" cy="1569660"/>
            </a:xfrm>
            <a:prstGeom prst="rect">
              <a:avLst/>
            </a:prstGeom>
            <a:noFill/>
          </p:spPr>
          <p:txBody>
            <a:bodyPr wrap="square">
              <a:spAutoFit/>
            </a:bodyPr>
            <a:lstStyle>
              <a:defPPr>
                <a:defRPr lang="en-US"/>
              </a:defPPr>
              <a:lvl1pPr algn="r" rtl="1">
                <a:defRPr sz="2400"/>
              </a:lvl1pPr>
            </a:lstStyle>
            <a:p>
              <a:pPr algn="justLow"/>
              <a:r>
                <a:rPr lang="fa-IR" dirty="0"/>
                <a:t>این لایه تعامل مستقیم با کاربران نهایی را فراهم می‌کند و خدمات مبتنی بر داده‌های پردازش‌شده را ارائه می‌دهد. برنامه‌های موبایل، داشبوردهای مدیریتی و سیستم‌های هشداردهی در این لایه قرار دارند. برای مثال، در خانه‌های هوشمند، کاربران می‌توانند از طریق اپلیکیشن‌ها، سیستم‌های روشنایی و گرمایشی را کنترل کنند.</a:t>
              </a:r>
              <a:endParaRPr lang="en-US" dirty="0"/>
            </a:p>
          </p:txBody>
        </p:sp>
        <p:pic>
          <p:nvPicPr>
            <p:cNvPr id="2082" name="Picture 34" descr="IoT in Mobile Apps Development : How IoT is Affecting Mobile App Development">
              <a:extLst>
                <a:ext uri="{FF2B5EF4-FFF2-40B4-BE49-F238E27FC236}">
                  <a16:creationId xmlns:a16="http://schemas.microsoft.com/office/drawing/2014/main" id="{2A422DB6-2ED9-1448-DDA3-911803BB9441}"/>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9955" b="90045" l="9922" r="89948">
                          <a14:foregroundMark x1="56789" y1="90045" x2="50392" y2="89140"/>
                        </a14:backgroundRemoval>
                      </a14:imgEffect>
                    </a14:imgLayer>
                  </a14:imgProps>
                </a:ext>
                <a:ext uri="{28A0092B-C50C-407E-A947-70E740481C1C}">
                  <a14:useLocalDpi xmlns:a14="http://schemas.microsoft.com/office/drawing/2010/main" val="0"/>
                </a:ext>
              </a:extLst>
            </a:blip>
            <a:srcRect/>
            <a:stretch>
              <a:fillRect/>
            </a:stretch>
          </p:blipFill>
          <p:spPr bwMode="auto">
            <a:xfrm>
              <a:off x="-33652" y="2357723"/>
              <a:ext cx="72961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ow To Secure Your IoT Devices">
              <a:extLst>
                <a:ext uri="{FF2B5EF4-FFF2-40B4-BE49-F238E27FC236}">
                  <a16:creationId xmlns:a16="http://schemas.microsoft.com/office/drawing/2014/main" id="{63E8D27B-A4A8-7AB4-3185-331F6D2F0689}"/>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10000" b="90400" l="10000" r="90000">
                          <a14:foregroundMark x1="24300" y1="47000" x2="24700" y2="47467"/>
                          <a14:foregroundMark x1="59250" y1="90400" x2="52400" y2="89867"/>
                          <a14:foregroundMark x1="52400" y1="89867" x2="51750" y2="89267"/>
                          <a14:foregroundMark x1="38900" y1="37733" x2="33650" y2="38533"/>
                          <a14:foregroundMark x1="33650" y1="38533" x2="33350" y2="37067"/>
                          <a14:foregroundMark x1="34600" y1="35400" x2="34300" y2="40733"/>
                        </a14:backgroundRemoval>
                      </a14:imgEffect>
                    </a14:imgLayer>
                  </a14:imgProps>
                </a:ext>
                <a:ext uri="{28A0092B-C50C-407E-A947-70E740481C1C}">
                  <a14:useLocalDpi xmlns:a14="http://schemas.microsoft.com/office/drawing/2010/main" val="0"/>
                </a:ext>
              </a:extLst>
            </a:blip>
            <a:srcRect/>
            <a:stretch>
              <a:fillRect/>
            </a:stretch>
          </p:blipFill>
          <p:spPr bwMode="auto">
            <a:xfrm>
              <a:off x="4866201" y="1980027"/>
              <a:ext cx="6620676" cy="4965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E30FB734-25C0-07D8-53D3-3A4A12042794}"/>
              </a:ext>
            </a:extLst>
          </p:cNvPr>
          <p:cNvGrpSpPr/>
          <p:nvPr/>
        </p:nvGrpSpPr>
        <p:grpSpPr>
          <a:xfrm>
            <a:off x="98073" y="19040"/>
            <a:ext cx="12806518" cy="7098682"/>
            <a:chOff x="97382" y="-28529"/>
            <a:chExt cx="12806518" cy="7098682"/>
          </a:xfrm>
        </p:grpSpPr>
        <p:grpSp>
          <p:nvGrpSpPr>
            <p:cNvPr id="56" name="Group 55">
              <a:extLst>
                <a:ext uri="{FF2B5EF4-FFF2-40B4-BE49-F238E27FC236}">
                  <a16:creationId xmlns:a16="http://schemas.microsoft.com/office/drawing/2014/main" id="{6AE106DB-92F6-110C-2D07-423C0F76879A}"/>
                </a:ext>
              </a:extLst>
            </p:cNvPr>
            <p:cNvGrpSpPr/>
            <p:nvPr/>
          </p:nvGrpSpPr>
          <p:grpSpPr>
            <a:xfrm>
              <a:off x="97382" y="-28529"/>
              <a:ext cx="12806518" cy="6858000"/>
              <a:chOff x="11123047" y="0"/>
              <a:chExt cx="12806518" cy="6858000"/>
            </a:xfrm>
          </p:grpSpPr>
          <p:sp>
            <p:nvSpPr>
              <p:cNvPr id="55" name="Freeform: Shape 54">
                <a:extLst>
                  <a:ext uri="{FF2B5EF4-FFF2-40B4-BE49-F238E27FC236}">
                    <a16:creationId xmlns:a16="http://schemas.microsoft.com/office/drawing/2014/main" id="{5F0C3710-8C37-C2DC-9088-5C5AD9F41E64}"/>
                  </a:ext>
                </a:extLst>
              </p:cNvPr>
              <p:cNvSpPr/>
              <p:nvPr/>
            </p:nvSpPr>
            <p:spPr>
              <a:xfrm rot="16200000">
                <a:off x="10995096" y="5900338"/>
                <a:ext cx="914400" cy="658497"/>
              </a:xfrm>
              <a:custGeom>
                <a:avLst/>
                <a:gdLst/>
                <a:ahLst/>
                <a:cxnLst/>
                <a:rect l="l" t="t" r="r" b="b"/>
                <a:pathLst>
                  <a:path w="914400" h="658497">
                    <a:moveTo>
                      <a:pt x="695147" y="196882"/>
                    </a:moveTo>
                    <a:lnTo>
                      <a:pt x="487085" y="179915"/>
                    </a:lnTo>
                    <a:lnTo>
                      <a:pt x="487085" y="224862"/>
                    </a:lnTo>
                    <a:cubicBezTo>
                      <a:pt x="496412" y="232799"/>
                      <a:pt x="503705" y="242771"/>
                      <a:pt x="508963" y="254776"/>
                    </a:cubicBezTo>
                    <a:cubicBezTo>
                      <a:pt x="514222" y="266781"/>
                      <a:pt x="516851" y="282012"/>
                      <a:pt x="516851" y="300466"/>
                    </a:cubicBezTo>
                    <a:cubicBezTo>
                      <a:pt x="516851" y="325271"/>
                      <a:pt x="509955" y="344966"/>
                      <a:pt x="496164" y="359551"/>
                    </a:cubicBezTo>
                    <a:cubicBezTo>
                      <a:pt x="482373" y="374136"/>
                      <a:pt x="461090" y="381429"/>
                      <a:pt x="432317" y="381429"/>
                    </a:cubicBezTo>
                    <a:cubicBezTo>
                      <a:pt x="403146" y="381429"/>
                      <a:pt x="381120" y="374186"/>
                      <a:pt x="366237" y="359700"/>
                    </a:cubicBezTo>
                    <a:cubicBezTo>
                      <a:pt x="351354" y="345214"/>
                      <a:pt x="343913" y="324973"/>
                      <a:pt x="343913" y="298978"/>
                    </a:cubicBezTo>
                    <a:cubicBezTo>
                      <a:pt x="343913" y="274372"/>
                      <a:pt x="350064" y="254280"/>
                      <a:pt x="362368" y="238703"/>
                    </a:cubicBezTo>
                    <a:cubicBezTo>
                      <a:pt x="374671" y="223125"/>
                      <a:pt x="391439" y="215337"/>
                      <a:pt x="412671" y="215337"/>
                    </a:cubicBezTo>
                    <a:lnTo>
                      <a:pt x="412671" y="164437"/>
                    </a:lnTo>
                    <a:cubicBezTo>
                      <a:pt x="389256" y="164437"/>
                      <a:pt x="369263" y="170390"/>
                      <a:pt x="352694" y="182297"/>
                    </a:cubicBezTo>
                    <a:cubicBezTo>
                      <a:pt x="336124" y="194203"/>
                      <a:pt x="323424" y="210326"/>
                      <a:pt x="314594" y="230666"/>
                    </a:cubicBezTo>
                    <a:cubicBezTo>
                      <a:pt x="305763" y="251006"/>
                      <a:pt x="301348" y="273776"/>
                      <a:pt x="301348" y="298978"/>
                    </a:cubicBezTo>
                    <a:cubicBezTo>
                      <a:pt x="301348" y="325172"/>
                      <a:pt x="306358" y="348339"/>
                      <a:pt x="316380" y="368481"/>
                    </a:cubicBezTo>
                    <a:cubicBezTo>
                      <a:pt x="326401" y="388622"/>
                      <a:pt x="341135" y="404447"/>
                      <a:pt x="360582" y="415957"/>
                    </a:cubicBezTo>
                    <a:cubicBezTo>
                      <a:pt x="380028" y="427466"/>
                      <a:pt x="403940" y="433221"/>
                      <a:pt x="432317" y="433221"/>
                    </a:cubicBezTo>
                    <a:cubicBezTo>
                      <a:pt x="461487" y="433221"/>
                      <a:pt x="485399" y="427516"/>
                      <a:pt x="504052" y="416106"/>
                    </a:cubicBezTo>
                    <a:cubicBezTo>
                      <a:pt x="522705" y="404696"/>
                      <a:pt x="536496" y="389465"/>
                      <a:pt x="545426" y="370415"/>
                    </a:cubicBezTo>
                    <a:cubicBezTo>
                      <a:pt x="554356" y="351365"/>
                      <a:pt x="558821" y="330331"/>
                      <a:pt x="558821" y="307312"/>
                    </a:cubicBezTo>
                    <a:cubicBezTo>
                      <a:pt x="558821" y="286675"/>
                      <a:pt x="555745" y="269857"/>
                      <a:pt x="549593" y="256860"/>
                    </a:cubicBezTo>
                    <a:cubicBezTo>
                      <a:pt x="543442" y="243862"/>
                      <a:pt x="536199" y="233692"/>
                      <a:pt x="527864" y="226350"/>
                    </a:cubicBezTo>
                    <a:lnTo>
                      <a:pt x="650796" y="236768"/>
                    </a:lnTo>
                    <a:lnTo>
                      <a:pt x="650796" y="406432"/>
                    </a:lnTo>
                    <a:lnTo>
                      <a:pt x="695147" y="406432"/>
                    </a:lnTo>
                    <a:close/>
                    <a:moveTo>
                      <a:pt x="914400" y="216277"/>
                    </a:moveTo>
                    <a:lnTo>
                      <a:pt x="914400" y="658497"/>
                    </a:lnTo>
                    <a:lnTo>
                      <a:pt x="0" y="658497"/>
                    </a:lnTo>
                    <a:lnTo>
                      <a:pt x="0" y="216277"/>
                    </a:lnTo>
                    <a:cubicBezTo>
                      <a:pt x="0" y="96831"/>
                      <a:pt x="96830" y="0"/>
                      <a:pt x="216276" y="0"/>
                    </a:cubicBezTo>
                    <a:lnTo>
                      <a:pt x="698124" y="0"/>
                    </a:lnTo>
                    <a:cubicBezTo>
                      <a:pt x="817570" y="0"/>
                      <a:pt x="914400" y="96831"/>
                      <a:pt x="914400" y="216277"/>
                    </a:cubicBezTo>
                    <a:close/>
                  </a:path>
                </a:pathLst>
              </a:custGeom>
              <a:solidFill>
                <a:srgbClr val="FFCC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4B0383AF-0D56-25AB-9B4D-0122D2EBA5C0}"/>
                  </a:ext>
                </a:extLst>
              </p:cNvPr>
              <p:cNvSpPr/>
              <p:nvPr/>
            </p:nvSpPr>
            <p:spPr>
              <a:xfrm>
                <a:off x="11740613" y="0"/>
                <a:ext cx="12188952" cy="6858000"/>
              </a:xfrm>
              <a:prstGeom prst="rect">
                <a:avLst/>
              </a:prstGeom>
              <a:gradFill flip="none" rotWithShape="1">
                <a:gsLst>
                  <a:gs pos="0">
                    <a:srgbClr val="FFCC00"/>
                  </a:gs>
                  <a:gs pos="100000">
                    <a:srgbClr val="FFEDA3"/>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8" name="TextBox 97">
              <a:extLst>
                <a:ext uri="{FF2B5EF4-FFF2-40B4-BE49-F238E27FC236}">
                  <a16:creationId xmlns:a16="http://schemas.microsoft.com/office/drawing/2014/main" id="{E2606145-C868-76F6-979D-AF8E25875C0B}"/>
                </a:ext>
              </a:extLst>
            </p:cNvPr>
            <p:cNvSpPr txBox="1"/>
            <p:nvPr/>
          </p:nvSpPr>
          <p:spPr>
            <a:xfrm>
              <a:off x="3363486" y="513544"/>
              <a:ext cx="8690213" cy="584775"/>
            </a:xfrm>
            <a:prstGeom prst="rect">
              <a:avLst/>
            </a:prstGeom>
            <a:noFill/>
          </p:spPr>
          <p:txBody>
            <a:bodyPr wrap="square">
              <a:spAutoFit/>
            </a:bodyPr>
            <a:lstStyle>
              <a:defPPr>
                <a:defRPr lang="en-US"/>
              </a:defPPr>
              <a:lvl1pPr algn="r" rtl="1">
                <a:defRPr sz="3200"/>
              </a:lvl1pPr>
            </a:lstStyle>
            <a:p>
              <a:r>
                <a:rPr lang="fa-IR" dirty="0"/>
                <a:t>۵. لایه کسب‌وکار (</a:t>
              </a:r>
              <a:r>
                <a:rPr lang="en-US" dirty="0"/>
                <a:t>(Business Layer</a:t>
              </a:r>
            </a:p>
          </p:txBody>
        </p:sp>
        <p:sp>
          <p:nvSpPr>
            <p:cNvPr id="100" name="TextBox 99">
              <a:extLst>
                <a:ext uri="{FF2B5EF4-FFF2-40B4-BE49-F238E27FC236}">
                  <a16:creationId xmlns:a16="http://schemas.microsoft.com/office/drawing/2014/main" id="{2CA0A1CF-72AC-FC60-F387-969761258207}"/>
                </a:ext>
              </a:extLst>
            </p:cNvPr>
            <p:cNvSpPr txBox="1"/>
            <p:nvPr/>
          </p:nvSpPr>
          <p:spPr>
            <a:xfrm>
              <a:off x="1938200" y="1511060"/>
              <a:ext cx="9809459" cy="1569660"/>
            </a:xfrm>
            <a:prstGeom prst="rect">
              <a:avLst/>
            </a:prstGeom>
            <a:noFill/>
          </p:spPr>
          <p:txBody>
            <a:bodyPr wrap="square">
              <a:spAutoFit/>
            </a:bodyPr>
            <a:lstStyle>
              <a:defPPr>
                <a:defRPr lang="en-US"/>
              </a:defPPr>
              <a:lvl1pPr algn="r" rtl="1">
                <a:defRPr sz="2400"/>
              </a:lvl1pPr>
            </a:lstStyle>
            <a:p>
              <a:pPr algn="justLow"/>
              <a:r>
                <a:rPr lang="fa-IR" dirty="0"/>
                <a:t>این لایه استراتژی‌ها و تصمیم‌گیری‌های کلان را بر اساس داده‌های به‌دست‌آمده هدایت می‌کند. تحلیل روندها، بهینه‌سازی فرآیندها و توسعه مدل‌های کسب‌وکار جدید از وظایف این لایه است. در حوزه کشاورزی هوشمند، این لایه می‌تواند با تحلیل داده‌های محیطی، زمان مناسب برای کاشت یا برداشت را تعیین کند.</a:t>
              </a:r>
            </a:p>
          </p:txBody>
        </p:sp>
        <p:pic>
          <p:nvPicPr>
            <p:cNvPr id="2086" name="Picture 38" descr="Premium Vector | Business growth data analyst symbol">
              <a:extLst>
                <a:ext uri="{FF2B5EF4-FFF2-40B4-BE49-F238E27FC236}">
                  <a16:creationId xmlns:a16="http://schemas.microsoft.com/office/drawing/2014/main" id="{C21DBD3F-3F9D-445E-A96C-ACE3F5BC666E}"/>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10000" b="90000" l="10000" r="90000">
                          <a14:foregroundMark x1="50000" y1="40698" x2="46645" y2="55233"/>
                          <a14:foregroundMark x1="46645" y1="55233" x2="56230" y2="66860"/>
                          <a14:foregroundMark x1="56230" y1="66860" x2="59265" y2="57171"/>
                          <a14:foregroundMark x1="59265" y1="57171" x2="53994" y2="44186"/>
                          <a14:foregroundMark x1="53994" y1="44186" x2="53355" y2="46705"/>
                          <a14:foregroundMark x1="55272" y1="41473" x2="47125" y2="40891"/>
                          <a14:foregroundMark x1="47125" y1="40891" x2="45687" y2="57946"/>
                          <a14:foregroundMark x1="45687" y1="57946" x2="53674" y2="67829"/>
                          <a14:foregroundMark x1="53674" y1="67829" x2="61981" y2="61240"/>
                          <a14:foregroundMark x1="61981" y1="61240" x2="59585" y2="48837"/>
                          <a14:foregroundMark x1="59585" y1="48837" x2="58307" y2="46124"/>
                          <a14:foregroundMark x1="47604" y1="60271" x2="35623" y2="69186"/>
                          <a14:foregroundMark x1="35623" y1="69186" x2="33866" y2="74031"/>
                          <a14:foregroundMark x1="38179" y1="50969" x2="39457" y2="53101"/>
                          <a14:foregroundMark x1="30671" y1="40310" x2="31629" y2="42248"/>
                          <a14:foregroundMark x1="48243" y1="29457" x2="49201" y2="30233"/>
                          <a14:foregroundMark x1="61661" y1="34302" x2="62939" y2="35659"/>
                          <a14:foregroundMark x1="72364" y1="35659" x2="74281" y2="36628"/>
                          <a14:foregroundMark x1="88978" y1="30233" x2="89457" y2="30233"/>
                          <a14:foregroundMark x1="69649" y1="36628" x2="68051" y2="38566"/>
                          <a14:foregroundMark x1="72684" y1="32558" x2="74601" y2="34690"/>
                          <a14:foregroundMark x1="34824" y1="34109" x2="35783" y2="36628"/>
                          <a14:foregroundMark x1="26038" y1="52907" x2="21725" y2="63566"/>
                          <a14:foregroundMark x1="21725" y1="63566" x2="14058" y2="58140"/>
                          <a14:foregroundMark x1="14058" y1="58140" x2="22045" y2="47868"/>
                          <a14:foregroundMark x1="22045" y1="47868" x2="23962"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942085" y="2155253"/>
              <a:ext cx="5962650" cy="491490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Data analyst - Free computer icons">
              <a:extLst>
                <a:ext uri="{FF2B5EF4-FFF2-40B4-BE49-F238E27FC236}">
                  <a16:creationId xmlns:a16="http://schemas.microsoft.com/office/drawing/2014/main" id="{5CCA804A-91C3-7C6F-7710-B809AFAC51A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08592" y="3210447"/>
              <a:ext cx="3205018" cy="32050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21826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rgbClr val="D8F3DC"/>
            </a:gs>
            <a:gs pos="0">
              <a:srgbClr val="E6EFEA"/>
            </a:gs>
          </a:gsLst>
          <a:path path="circle">
            <a:fillToRect l="50000" t="50000" r="50000" b="50000"/>
          </a:path>
        </a:gradFill>
        <a:effectLst/>
      </p:bgPr>
    </p:bg>
    <p:spTree>
      <p:nvGrpSpPr>
        <p:cNvPr id="1" name="">
          <a:extLst>
            <a:ext uri="{FF2B5EF4-FFF2-40B4-BE49-F238E27FC236}">
              <a16:creationId xmlns:a16="http://schemas.microsoft.com/office/drawing/2014/main" id="{9E85C386-C00B-30A6-7A23-FAB29A031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EF497-F31B-C55E-F28D-28838F936D60}"/>
              </a:ext>
            </a:extLst>
          </p:cNvPr>
          <p:cNvSpPr>
            <a:spLocks noGrp="1"/>
          </p:cNvSpPr>
          <p:nvPr>
            <p:ph type="title"/>
          </p:nvPr>
        </p:nvSpPr>
        <p:spPr>
          <a:xfrm>
            <a:off x="1713697" y="481423"/>
            <a:ext cx="8764605" cy="830997"/>
          </a:xfrm>
        </p:spPr>
        <p:txBody>
          <a:bodyPr/>
          <a:lstStyle/>
          <a:p>
            <a:pPr algn="r"/>
            <a:r>
              <a:rPr lang="fa-IR" dirty="0"/>
              <a:t>خانه هوشمند – آسایش و مدیریت هوشمند انرژی</a:t>
            </a:r>
            <a:endParaRPr lang="en-US" dirty="0"/>
          </a:p>
        </p:txBody>
      </p:sp>
      <p:sp>
        <p:nvSpPr>
          <p:cNvPr id="5" name="TextBox 4">
            <a:extLst>
              <a:ext uri="{FF2B5EF4-FFF2-40B4-BE49-F238E27FC236}">
                <a16:creationId xmlns:a16="http://schemas.microsoft.com/office/drawing/2014/main" id="{E5E8833A-C830-3B70-3416-C687511F0085}"/>
              </a:ext>
            </a:extLst>
          </p:cNvPr>
          <p:cNvSpPr txBox="1"/>
          <p:nvPr/>
        </p:nvSpPr>
        <p:spPr>
          <a:xfrm>
            <a:off x="1345521" y="1497086"/>
            <a:ext cx="9977162" cy="1200329"/>
          </a:xfrm>
          <a:prstGeom prst="rect">
            <a:avLst/>
          </a:prstGeom>
          <a:noFill/>
        </p:spPr>
        <p:txBody>
          <a:bodyPr wrap="square">
            <a:spAutoFit/>
          </a:bodyPr>
          <a:lstStyle>
            <a:defPPr>
              <a:defRPr lang="en-US"/>
            </a:defPPr>
            <a:lvl1pPr algn="justLow" rtl="1">
              <a:defRPr sz="2400"/>
            </a:lvl1pPr>
          </a:lstStyle>
          <a:p>
            <a:r>
              <a:rPr lang="fa-IR" dirty="0"/>
              <a:t>   </a:t>
            </a:r>
            <a:r>
              <a:rPr lang="fa-IR" dirty="0" err="1"/>
              <a:t>خانه‌های</a:t>
            </a:r>
            <a:r>
              <a:rPr lang="fa-IR" dirty="0"/>
              <a:t> هوشمند، با اتصال وسایل مختلف به اینترنت، محیطی راحت، امن و بهینه ایجاد </a:t>
            </a:r>
            <a:r>
              <a:rPr lang="fa-IR" dirty="0" err="1"/>
              <a:t>می‌کنند</a:t>
            </a:r>
            <a:r>
              <a:rPr lang="fa-IR" dirty="0"/>
              <a:t>. این فناوری </a:t>
            </a:r>
            <a:r>
              <a:rPr lang="fa-IR" dirty="0" err="1"/>
              <a:t>نه‌تنها</a:t>
            </a:r>
            <a:r>
              <a:rPr lang="fa-IR" dirty="0"/>
              <a:t> سبک زندگی را </a:t>
            </a:r>
            <a:r>
              <a:rPr lang="fa-IR" dirty="0" err="1"/>
              <a:t>ساده‌تر</a:t>
            </a:r>
            <a:r>
              <a:rPr lang="fa-IR" dirty="0"/>
              <a:t> </a:t>
            </a:r>
            <a:r>
              <a:rPr lang="fa-IR" dirty="0" err="1"/>
              <a:t>می‌کند</a:t>
            </a:r>
            <a:r>
              <a:rPr lang="fa-IR" dirty="0"/>
              <a:t>، بلکه با مدیریت هوشمند انرژی، به </a:t>
            </a:r>
            <a:r>
              <a:rPr lang="fa-IR" dirty="0" err="1"/>
              <a:t>صرفه‌جویی</a:t>
            </a:r>
            <a:r>
              <a:rPr lang="fa-IR" dirty="0"/>
              <a:t> در </a:t>
            </a:r>
            <a:r>
              <a:rPr lang="fa-IR" dirty="0" err="1"/>
              <a:t>هزینه‌ها</a:t>
            </a:r>
            <a:r>
              <a:rPr lang="fa-IR" dirty="0"/>
              <a:t> نیز کمک </a:t>
            </a:r>
            <a:r>
              <a:rPr lang="fa-IR" dirty="0" err="1"/>
              <a:t>می‌کند</a:t>
            </a:r>
            <a:r>
              <a:rPr lang="fa-IR" dirty="0"/>
              <a:t>.</a:t>
            </a:r>
            <a:endParaRPr lang="en-US" dirty="0"/>
          </a:p>
        </p:txBody>
      </p:sp>
      <p:sp>
        <p:nvSpPr>
          <p:cNvPr id="10" name="TextBox 9">
            <a:extLst>
              <a:ext uri="{FF2B5EF4-FFF2-40B4-BE49-F238E27FC236}">
                <a16:creationId xmlns:a16="http://schemas.microsoft.com/office/drawing/2014/main" id="{3C3A70E7-B364-D2C2-7A26-7A29AA49114A}"/>
              </a:ext>
            </a:extLst>
          </p:cNvPr>
          <p:cNvSpPr txBox="1"/>
          <p:nvPr/>
        </p:nvSpPr>
        <p:spPr>
          <a:xfrm>
            <a:off x="12192000" y="1497086"/>
            <a:ext cx="12730741" cy="1200329"/>
          </a:xfrm>
          <a:prstGeom prst="rect">
            <a:avLst/>
          </a:prstGeom>
          <a:noFill/>
        </p:spPr>
        <p:txBody>
          <a:bodyPr wrap="square">
            <a:spAutoFit/>
          </a:bodyPr>
          <a:lstStyle>
            <a:defPPr>
              <a:defRPr lang="en-US"/>
            </a:defPPr>
            <a:lvl1pPr algn="justLow" rtl="1">
              <a:defRPr sz="2400"/>
            </a:lvl1pPr>
          </a:lstStyle>
          <a:p>
            <a:pPr algn="r">
              <a:buNone/>
            </a:pPr>
            <a:r>
              <a:rPr lang="fa-IR" b="1" dirty="0"/>
              <a:t>راحتی در کنترل : </a:t>
            </a:r>
            <a:r>
              <a:rPr lang="fa-IR" dirty="0"/>
              <a:t>با خانه هوشمند، روشنایی، </a:t>
            </a:r>
            <a:r>
              <a:rPr lang="fa-IR" dirty="0" err="1"/>
              <a:t>گرمایش</a:t>
            </a:r>
            <a:r>
              <a:rPr lang="fa-IR" dirty="0"/>
              <a:t> و حتی لوازم خانگی را از طریق تلفن همراه یا دستیار صوتی مثل </a:t>
            </a:r>
            <a:r>
              <a:rPr lang="en-US" dirty="0"/>
              <a:t>Google Assistant </a:t>
            </a:r>
            <a:r>
              <a:rPr lang="fa-IR" dirty="0" err="1"/>
              <a:t>می‌توان</a:t>
            </a:r>
            <a:r>
              <a:rPr lang="fa-IR" dirty="0"/>
              <a:t> کنترل کرد.</a:t>
            </a:r>
            <a:br>
              <a:rPr lang="fa-IR" dirty="0"/>
            </a:br>
            <a:r>
              <a:rPr lang="fa-IR" b="1" dirty="0"/>
              <a:t>مثال:</a:t>
            </a:r>
            <a:r>
              <a:rPr lang="fa-IR" dirty="0"/>
              <a:t> وقتی در مسیر بازگشت به خانه هستید، </a:t>
            </a:r>
            <a:r>
              <a:rPr lang="fa-IR" dirty="0" err="1"/>
              <a:t>می‌توانید</a:t>
            </a:r>
            <a:r>
              <a:rPr lang="fa-IR" dirty="0"/>
              <a:t> با گوشی خود </a:t>
            </a:r>
            <a:r>
              <a:rPr lang="fa-IR" dirty="0" err="1"/>
              <a:t>گرمایش</a:t>
            </a:r>
            <a:r>
              <a:rPr lang="fa-IR" dirty="0"/>
              <a:t> را روشن کنید تا خانه هنگام ورود گرم باشد.</a:t>
            </a:r>
          </a:p>
        </p:txBody>
      </p:sp>
      <p:sp>
        <p:nvSpPr>
          <p:cNvPr id="4" name="TextBox 3">
            <a:extLst>
              <a:ext uri="{FF2B5EF4-FFF2-40B4-BE49-F238E27FC236}">
                <a16:creationId xmlns:a16="http://schemas.microsoft.com/office/drawing/2014/main" id="{1624E508-08C5-5464-C264-CF554F60B6F8}"/>
              </a:ext>
            </a:extLst>
          </p:cNvPr>
          <p:cNvSpPr txBox="1"/>
          <p:nvPr/>
        </p:nvSpPr>
        <p:spPr>
          <a:xfrm>
            <a:off x="12192000" y="1497086"/>
            <a:ext cx="14317578" cy="830997"/>
          </a:xfrm>
          <a:prstGeom prst="rect">
            <a:avLst/>
          </a:prstGeom>
          <a:noFill/>
        </p:spPr>
        <p:txBody>
          <a:bodyPr wrap="square">
            <a:spAutoFit/>
          </a:bodyPr>
          <a:lstStyle>
            <a:defPPr>
              <a:defRPr lang="en-US"/>
            </a:defPPr>
            <a:lvl1pPr algn="r" rtl="1">
              <a:buNone/>
              <a:defRPr sz="2400" b="1"/>
            </a:lvl1pPr>
          </a:lstStyle>
          <a:p>
            <a:r>
              <a:rPr lang="fa-IR" b="0" dirty="0" err="1"/>
              <a:t>بهینه‌سازی</a:t>
            </a:r>
            <a:r>
              <a:rPr lang="fa-IR" b="0" dirty="0"/>
              <a:t> مصرف انرژی : </a:t>
            </a:r>
            <a:r>
              <a:rPr lang="fa-IR" b="0" dirty="0" err="1"/>
              <a:t>دستگاه‌های</a:t>
            </a:r>
            <a:r>
              <a:rPr lang="fa-IR" b="0" dirty="0"/>
              <a:t> هوشمند مصرف برق را با توجه به حضور افراد و زمان روز تنظیم </a:t>
            </a:r>
            <a:r>
              <a:rPr lang="fa-IR" b="0" dirty="0" err="1"/>
              <a:t>می‌کنند</a:t>
            </a:r>
            <a:r>
              <a:rPr lang="fa-IR" b="0" dirty="0"/>
              <a:t>.</a:t>
            </a:r>
            <a:br>
              <a:rPr lang="fa-IR" b="0" dirty="0"/>
            </a:br>
            <a:r>
              <a:rPr lang="fa-IR" b="0" dirty="0"/>
              <a:t>مثال: </a:t>
            </a:r>
            <a:r>
              <a:rPr lang="fa-IR" b="0" dirty="0" err="1"/>
              <a:t>ترموستات</a:t>
            </a:r>
            <a:r>
              <a:rPr lang="fa-IR" b="0" dirty="0"/>
              <a:t> </a:t>
            </a:r>
            <a:r>
              <a:rPr lang="en-US" b="0" dirty="0"/>
              <a:t>Nest </a:t>
            </a:r>
            <a:r>
              <a:rPr lang="fa-IR" b="0" dirty="0"/>
              <a:t>با یادگیری </a:t>
            </a:r>
            <a:r>
              <a:rPr lang="fa-IR" b="0" dirty="0" err="1"/>
              <a:t>عادت‌های</a:t>
            </a:r>
            <a:r>
              <a:rPr lang="fa-IR" b="0" dirty="0"/>
              <a:t> کاربران، مصرف انرژی را کاهش </a:t>
            </a:r>
            <a:r>
              <a:rPr lang="fa-IR" b="0" dirty="0" err="1"/>
              <a:t>می‌دهد</a:t>
            </a:r>
            <a:r>
              <a:rPr lang="fa-IR" b="0" dirty="0"/>
              <a:t> و قبض برق را </a:t>
            </a:r>
            <a:r>
              <a:rPr lang="fa-IR" b="0" dirty="0" err="1"/>
              <a:t>به‌طور</a:t>
            </a:r>
            <a:r>
              <a:rPr lang="fa-IR" b="0" dirty="0"/>
              <a:t> میانگین تا ۱۵٪ کم </a:t>
            </a:r>
            <a:r>
              <a:rPr lang="fa-IR" b="0" dirty="0" err="1"/>
              <a:t>می‌کند</a:t>
            </a:r>
            <a:r>
              <a:rPr lang="fa-IR" b="0" dirty="0"/>
              <a:t>.</a:t>
            </a:r>
          </a:p>
        </p:txBody>
      </p:sp>
    </p:spTree>
    <p:extLst>
      <p:ext uri="{BB962C8B-B14F-4D97-AF65-F5344CB8AC3E}">
        <p14:creationId xmlns:p14="http://schemas.microsoft.com/office/powerpoint/2010/main" val="4276313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00">
              <a:srgbClr val="D8F3DC"/>
            </a:gs>
            <a:gs pos="0">
              <a:srgbClr val="E6EFEA"/>
            </a:gs>
          </a:gsLst>
          <a:path path="circle">
            <a:fillToRect l="50000" t="50000" r="50000" b="50000"/>
          </a:path>
        </a:gradFill>
        <a:effectLst/>
      </p:bgPr>
    </p:bg>
    <p:spTree>
      <p:nvGrpSpPr>
        <p:cNvPr id="1" name="">
          <a:extLst>
            <a:ext uri="{FF2B5EF4-FFF2-40B4-BE49-F238E27FC236}">
              <a16:creationId xmlns:a16="http://schemas.microsoft.com/office/drawing/2014/main" id="{7D7D57DE-B6AA-5163-4951-6077D9EE0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5FC52-2F68-7221-DB7D-DA8AF0569BDB}"/>
              </a:ext>
            </a:extLst>
          </p:cNvPr>
          <p:cNvSpPr>
            <a:spLocks noGrp="1"/>
          </p:cNvSpPr>
          <p:nvPr>
            <p:ph type="title"/>
          </p:nvPr>
        </p:nvSpPr>
        <p:spPr>
          <a:xfrm>
            <a:off x="1713697" y="481423"/>
            <a:ext cx="8764605" cy="830997"/>
          </a:xfrm>
        </p:spPr>
        <p:txBody>
          <a:bodyPr/>
          <a:lstStyle/>
          <a:p>
            <a:pPr algn="r"/>
            <a:r>
              <a:rPr lang="fa-IR" dirty="0"/>
              <a:t>خانه هوشمند – آسایش و مدیریت هوشمند انرژی</a:t>
            </a:r>
            <a:endParaRPr lang="en-US" dirty="0"/>
          </a:p>
        </p:txBody>
      </p:sp>
      <p:sp>
        <p:nvSpPr>
          <p:cNvPr id="5" name="TextBox 4">
            <a:extLst>
              <a:ext uri="{FF2B5EF4-FFF2-40B4-BE49-F238E27FC236}">
                <a16:creationId xmlns:a16="http://schemas.microsoft.com/office/drawing/2014/main" id="{43231D84-CC52-59C9-1F37-A7586883FDAD}"/>
              </a:ext>
            </a:extLst>
          </p:cNvPr>
          <p:cNvSpPr txBox="1"/>
          <p:nvPr/>
        </p:nvSpPr>
        <p:spPr>
          <a:xfrm>
            <a:off x="-9977162" y="1553928"/>
            <a:ext cx="9977162" cy="1200329"/>
          </a:xfrm>
          <a:prstGeom prst="rect">
            <a:avLst/>
          </a:prstGeom>
          <a:noFill/>
        </p:spPr>
        <p:txBody>
          <a:bodyPr wrap="square">
            <a:spAutoFit/>
          </a:bodyPr>
          <a:lstStyle>
            <a:defPPr>
              <a:defRPr lang="en-US"/>
            </a:defPPr>
            <a:lvl1pPr algn="justLow" rtl="1">
              <a:defRPr sz="2400"/>
            </a:lvl1pPr>
          </a:lstStyle>
          <a:p>
            <a:r>
              <a:rPr lang="fa-IR" dirty="0"/>
              <a:t>   </a:t>
            </a:r>
            <a:r>
              <a:rPr lang="fa-IR" dirty="0" err="1"/>
              <a:t>خانه‌های</a:t>
            </a:r>
            <a:r>
              <a:rPr lang="fa-IR" dirty="0"/>
              <a:t> هوشمند، با اتصال وسایل مختلف به اینترنت، محیطی راحت، امن و بهینه ایجاد </a:t>
            </a:r>
            <a:r>
              <a:rPr lang="fa-IR" dirty="0" err="1"/>
              <a:t>می‌کنند</a:t>
            </a:r>
            <a:r>
              <a:rPr lang="fa-IR" dirty="0"/>
              <a:t>. این فناوری </a:t>
            </a:r>
            <a:r>
              <a:rPr lang="fa-IR" dirty="0" err="1"/>
              <a:t>نه‌تنها</a:t>
            </a:r>
            <a:r>
              <a:rPr lang="fa-IR" dirty="0"/>
              <a:t> سبک زندگی را </a:t>
            </a:r>
            <a:r>
              <a:rPr lang="fa-IR" dirty="0" err="1"/>
              <a:t>ساده‌تر</a:t>
            </a:r>
            <a:r>
              <a:rPr lang="fa-IR" dirty="0"/>
              <a:t> </a:t>
            </a:r>
            <a:r>
              <a:rPr lang="fa-IR" dirty="0" err="1"/>
              <a:t>می‌کند</a:t>
            </a:r>
            <a:r>
              <a:rPr lang="fa-IR" dirty="0"/>
              <a:t>، بلکه با مدیریت هوشمند انرژی، به </a:t>
            </a:r>
            <a:r>
              <a:rPr lang="fa-IR" dirty="0" err="1"/>
              <a:t>صرفه‌جویی</a:t>
            </a:r>
            <a:r>
              <a:rPr lang="fa-IR" dirty="0"/>
              <a:t> در </a:t>
            </a:r>
            <a:r>
              <a:rPr lang="fa-IR" dirty="0" err="1"/>
              <a:t>هزینه‌ها</a:t>
            </a:r>
            <a:r>
              <a:rPr lang="fa-IR" dirty="0"/>
              <a:t> نیز کمک </a:t>
            </a:r>
            <a:r>
              <a:rPr lang="fa-IR" dirty="0" err="1"/>
              <a:t>می‌کند</a:t>
            </a:r>
            <a:r>
              <a:rPr lang="fa-IR" dirty="0"/>
              <a:t>.</a:t>
            </a:r>
            <a:endParaRPr lang="en-US" dirty="0"/>
          </a:p>
        </p:txBody>
      </p:sp>
      <p:sp>
        <p:nvSpPr>
          <p:cNvPr id="10" name="TextBox 9">
            <a:extLst>
              <a:ext uri="{FF2B5EF4-FFF2-40B4-BE49-F238E27FC236}">
                <a16:creationId xmlns:a16="http://schemas.microsoft.com/office/drawing/2014/main" id="{34CFE160-AD89-7294-0743-C8AD832DF5B4}"/>
              </a:ext>
            </a:extLst>
          </p:cNvPr>
          <p:cNvSpPr txBox="1"/>
          <p:nvPr/>
        </p:nvSpPr>
        <p:spPr>
          <a:xfrm>
            <a:off x="1278782" y="1497086"/>
            <a:ext cx="9634435" cy="830997"/>
          </a:xfrm>
          <a:prstGeom prst="rect">
            <a:avLst/>
          </a:prstGeom>
          <a:noFill/>
        </p:spPr>
        <p:txBody>
          <a:bodyPr wrap="square">
            <a:spAutoFit/>
          </a:bodyPr>
          <a:lstStyle>
            <a:defPPr>
              <a:defRPr lang="en-US"/>
            </a:defPPr>
            <a:lvl1pPr algn="justLow" rtl="1">
              <a:defRPr sz="2400"/>
            </a:lvl1pPr>
          </a:lstStyle>
          <a:p>
            <a:pPr algn="r">
              <a:buNone/>
            </a:pPr>
            <a:r>
              <a:rPr lang="fa-IR" b="1" dirty="0"/>
              <a:t>راحتی در کنترل : </a:t>
            </a:r>
            <a:r>
              <a:rPr lang="fa-IR" dirty="0"/>
              <a:t>با خانه هوشمند، روشنایی، </a:t>
            </a:r>
            <a:r>
              <a:rPr lang="fa-IR" dirty="0" err="1"/>
              <a:t>گرمایش</a:t>
            </a:r>
            <a:r>
              <a:rPr lang="fa-IR" dirty="0"/>
              <a:t> و حتی لوازم خانگی را از طریق تلفن همراه یا دستیار صوتی مثل </a:t>
            </a:r>
            <a:r>
              <a:rPr lang="en-US" dirty="0"/>
              <a:t>Google Assistant </a:t>
            </a:r>
            <a:r>
              <a:rPr lang="fa-IR" dirty="0" err="1"/>
              <a:t>می‌توان</a:t>
            </a:r>
            <a:r>
              <a:rPr lang="fa-IR" dirty="0"/>
              <a:t> کنترل کرد.</a:t>
            </a:r>
          </a:p>
        </p:txBody>
      </p:sp>
      <p:sp>
        <p:nvSpPr>
          <p:cNvPr id="4" name="TextBox 3">
            <a:extLst>
              <a:ext uri="{FF2B5EF4-FFF2-40B4-BE49-F238E27FC236}">
                <a16:creationId xmlns:a16="http://schemas.microsoft.com/office/drawing/2014/main" id="{422F5610-293E-7E91-4F69-D0EF1FB60CC0}"/>
              </a:ext>
            </a:extLst>
          </p:cNvPr>
          <p:cNvSpPr txBox="1"/>
          <p:nvPr/>
        </p:nvSpPr>
        <p:spPr>
          <a:xfrm>
            <a:off x="12192000" y="1497086"/>
            <a:ext cx="14317578" cy="830997"/>
          </a:xfrm>
          <a:prstGeom prst="rect">
            <a:avLst/>
          </a:prstGeom>
          <a:noFill/>
        </p:spPr>
        <p:txBody>
          <a:bodyPr wrap="square">
            <a:spAutoFit/>
          </a:bodyPr>
          <a:lstStyle>
            <a:defPPr>
              <a:defRPr lang="en-US"/>
            </a:defPPr>
            <a:lvl1pPr algn="r" rtl="1">
              <a:buNone/>
              <a:defRPr sz="2400" b="1"/>
            </a:lvl1pPr>
          </a:lstStyle>
          <a:p>
            <a:r>
              <a:rPr lang="fa-IR" b="0" dirty="0" err="1"/>
              <a:t>بهینه‌سازی</a:t>
            </a:r>
            <a:r>
              <a:rPr lang="fa-IR" b="0" dirty="0"/>
              <a:t> مصرف انرژی : </a:t>
            </a:r>
            <a:r>
              <a:rPr lang="fa-IR" b="0" dirty="0" err="1"/>
              <a:t>دستگاه‌های</a:t>
            </a:r>
            <a:r>
              <a:rPr lang="fa-IR" b="0" dirty="0"/>
              <a:t> هوشمند مصرف برق را با توجه به حضور افراد و زمان روز تنظیم </a:t>
            </a:r>
            <a:r>
              <a:rPr lang="fa-IR" b="0" dirty="0" err="1"/>
              <a:t>می‌کنند</a:t>
            </a:r>
            <a:r>
              <a:rPr lang="fa-IR" b="0" dirty="0"/>
              <a:t>.</a:t>
            </a:r>
            <a:br>
              <a:rPr lang="fa-IR" b="0" dirty="0"/>
            </a:br>
            <a:r>
              <a:rPr lang="fa-IR" b="0" dirty="0"/>
              <a:t>مثال: </a:t>
            </a:r>
            <a:r>
              <a:rPr lang="fa-IR" b="0" dirty="0" err="1"/>
              <a:t>ترموستات</a:t>
            </a:r>
            <a:r>
              <a:rPr lang="fa-IR" b="0" dirty="0"/>
              <a:t> </a:t>
            </a:r>
            <a:r>
              <a:rPr lang="en-US" b="0" dirty="0"/>
              <a:t>Nest </a:t>
            </a:r>
            <a:r>
              <a:rPr lang="fa-IR" b="0" dirty="0"/>
              <a:t>با یادگیری </a:t>
            </a:r>
            <a:r>
              <a:rPr lang="fa-IR" b="0" dirty="0" err="1"/>
              <a:t>عادت‌های</a:t>
            </a:r>
            <a:r>
              <a:rPr lang="fa-IR" b="0" dirty="0"/>
              <a:t> کاربران، مصرف انرژی را کاهش </a:t>
            </a:r>
            <a:r>
              <a:rPr lang="fa-IR" b="0" dirty="0" err="1"/>
              <a:t>می‌دهد</a:t>
            </a:r>
            <a:r>
              <a:rPr lang="fa-IR" b="0" dirty="0"/>
              <a:t> و قبض برق را </a:t>
            </a:r>
            <a:r>
              <a:rPr lang="fa-IR" b="0" dirty="0" err="1"/>
              <a:t>به‌طور</a:t>
            </a:r>
            <a:r>
              <a:rPr lang="fa-IR" b="0" dirty="0"/>
              <a:t> میانگین تا ۱۵٪ کم </a:t>
            </a:r>
            <a:r>
              <a:rPr lang="fa-IR" b="0" dirty="0" err="1"/>
              <a:t>می‌کند</a:t>
            </a:r>
            <a:r>
              <a:rPr lang="fa-IR" b="0" dirty="0"/>
              <a:t>.</a:t>
            </a:r>
          </a:p>
        </p:txBody>
      </p:sp>
      <p:pic>
        <p:nvPicPr>
          <p:cNvPr id="9" name="Picture 4" descr="Troubleshooting your Nest Smart Thermostat | Bloomingdale Air">
            <a:extLst>
              <a:ext uri="{FF2B5EF4-FFF2-40B4-BE49-F238E27FC236}">
                <a16:creationId xmlns:a16="http://schemas.microsoft.com/office/drawing/2014/main" id="{957D99B6-EE6B-6AF3-39D0-BBA6D7BB05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00" b="99667" l="4556" r="92778">
                        <a14:foregroundMark x1="59444" y1="17000" x2="75667" y2="18000"/>
                        <a14:foregroundMark x1="75667" y1="18000" x2="84333" y2="34333"/>
                        <a14:foregroundMark x1="84333" y1="34333" x2="86000" y2="52167"/>
                        <a14:foregroundMark x1="86000" y1="52167" x2="85333" y2="52500"/>
                        <a14:foregroundMark x1="63111" y1="17000" x2="68556" y2="13833"/>
                        <a14:foregroundMark x1="68556" y1="13833" x2="65667" y2="13000"/>
                        <a14:foregroundMark x1="43556" y1="14667" x2="28444" y2="29667"/>
                        <a14:foregroundMark x1="28444" y1="29667" x2="6222" y2="99167"/>
                        <a14:foregroundMark x1="6222" y1="99167" x2="4556" y2="99833"/>
                        <a14:foregroundMark x1="66556" y1="90500" x2="59222" y2="95500"/>
                        <a14:foregroundMark x1="59222" y1="95500" x2="24333" y2="95833"/>
                        <a14:foregroundMark x1="24333" y1="95833" x2="26333" y2="89667"/>
                        <a14:foregroundMark x1="71889" y1="89000" x2="70111" y2="88000"/>
                        <a14:foregroundMark x1="70111" y1="88000" x2="70111" y2="88000"/>
                        <a14:foregroundMark x1="89444" y1="35667" x2="85778" y2="27667"/>
                        <a14:foregroundMark x1="85778" y1="27667" x2="70111" y2="11500"/>
                        <a14:foregroundMark x1="70111" y1="11500" x2="61333" y2="6833"/>
                        <a14:foregroundMark x1="61333" y1="6833" x2="60778" y2="6000"/>
                        <a14:foregroundMark x1="56111" y1="19000" x2="50444" y2="48167"/>
                        <a14:foregroundMark x1="50444" y1="48167" x2="53222" y2="65667"/>
                        <a14:foregroundMark x1="53222" y1="65667" x2="62111" y2="70333"/>
                        <a14:foregroundMark x1="62111" y1="70333" x2="78111" y2="61000"/>
                        <a14:foregroundMark x1="78111" y1="61000" x2="84111" y2="52500"/>
                        <a14:foregroundMark x1="84111" y1="52500" x2="87000" y2="44000"/>
                        <a14:foregroundMark x1="87000" y1="44000" x2="87444" y2="38500"/>
                        <a14:foregroundMark x1="80000" y1="38667" x2="68111" y2="23000"/>
                        <a14:foregroundMark x1="58111" y1="15000" x2="50444" y2="29167"/>
                        <a14:foregroundMark x1="50444" y1="29167" x2="45556" y2="49500"/>
                        <a14:foregroundMark x1="45556" y1="49500" x2="46000" y2="60667"/>
                        <a14:foregroundMark x1="46000" y1="60667" x2="50556" y2="70000"/>
                        <a14:foregroundMark x1="50556" y1="70000" x2="51889" y2="70667"/>
                        <a14:foregroundMark x1="56444" y1="72333" x2="62444" y2="73000"/>
                        <a14:foregroundMark x1="62444" y1="73000" x2="78333" y2="66500"/>
                        <a14:foregroundMark x1="78333" y1="66500" x2="83333" y2="61167"/>
                        <a14:foregroundMark x1="83333" y1="61167" x2="87778" y2="49833"/>
                        <a14:foregroundMark x1="87778" y1="49833" x2="89000" y2="40167"/>
                        <a14:foregroundMark x1="89000" y1="40167" x2="88889" y2="39833"/>
                        <a14:foregroundMark x1="79556" y1="34000" x2="74778" y2="19167"/>
                        <a14:foregroundMark x1="74778" y1="19167" x2="73889" y2="17833"/>
                        <a14:foregroundMark x1="85333" y1="64500" x2="69889" y2="78000"/>
                        <a14:foregroundMark x1="69889" y1="78000" x2="63667" y2="76667"/>
                        <a14:foregroundMark x1="53778" y1="11833" x2="53778" y2="11833"/>
                        <a14:foregroundMark x1="57333" y1="9000" x2="57333" y2="9000"/>
                        <a14:foregroundMark x1="67556" y1="6333" x2="67556" y2="6333"/>
                        <a14:foregroundMark x1="76333" y1="8667" x2="76333" y2="8667"/>
                        <a14:foregroundMark x1="75444" y1="9000" x2="63556" y2="6500"/>
                        <a14:foregroundMark x1="76111" y1="9167" x2="85333" y2="19667"/>
                        <a14:foregroundMark x1="85333" y1="19667" x2="89444" y2="27833"/>
                        <a14:foregroundMark x1="89778" y1="27000" x2="79111" y2="9667"/>
                        <a14:foregroundMark x1="79111" y1="9667" x2="79111" y2="9333"/>
                        <a14:foregroundMark x1="83556" y1="15667" x2="89444" y2="28667"/>
                        <a14:foregroundMark x1="89000" y1="24333" x2="85000" y2="17667"/>
                        <a14:foregroundMark x1="77222" y1="25833" x2="77333" y2="33333"/>
                        <a14:foregroundMark x1="90333" y1="30500" x2="92778" y2="41667"/>
                        <a14:foregroundMark x1="92778" y1="46000" x2="91111" y2="57000"/>
                        <a14:foregroundMark x1="89667" y1="60667" x2="86111" y2="71167"/>
                        <a14:foregroundMark x1="86111" y1="71167" x2="84111" y2="72500"/>
                        <a14:foregroundMark x1="82778" y1="74500" x2="72444" y2="81833"/>
                        <a14:foregroundMark x1="72444" y1="81833" x2="72333" y2="81333"/>
                        <a14:foregroundMark x1="63444" y1="82500" x2="56667" y2="81500"/>
                        <a14:foregroundMark x1="56667" y1="81500" x2="50556" y2="74000"/>
                        <a14:foregroundMark x1="50111" y1="73667" x2="43000" y2="55667"/>
                        <a14:foregroundMark x1="41333" y1="38500" x2="42333" y2="55167"/>
                        <a14:foregroundMark x1="43444" y1="29833" x2="41111" y2="40667"/>
                        <a14:foregroundMark x1="41111" y1="40667" x2="42556" y2="42667"/>
                        <a14:foregroundMark x1="40889" y1="44667" x2="40889" y2="44667"/>
                        <a14:foregroundMark x1="40111" y1="44667" x2="40111" y2="44667"/>
                        <a14:backgroundMark x1="36111" y1="52667" x2="38556" y2="34333"/>
                      </a14:backgroundRemoval>
                    </a14:imgEffect>
                  </a14:imgLayer>
                </a14:imgProps>
              </a:ext>
              <a:ext uri="{28A0092B-C50C-407E-A947-70E740481C1C}">
                <a14:useLocalDpi xmlns:a14="http://schemas.microsoft.com/office/drawing/2010/main" val="0"/>
              </a:ext>
            </a:extLst>
          </a:blip>
          <a:srcRect/>
          <a:stretch>
            <a:fillRect/>
          </a:stretch>
        </p:blipFill>
        <p:spPr bwMode="auto">
          <a:xfrm>
            <a:off x="-2550181" y="6903756"/>
            <a:ext cx="2550181" cy="1700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75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00">
              <a:srgbClr val="D8F3DC"/>
            </a:gs>
            <a:gs pos="0">
              <a:srgbClr val="E6EFEA"/>
            </a:gs>
          </a:gsLst>
          <a:path path="circle">
            <a:fillToRect l="50000" t="50000" r="50000" b="50000"/>
          </a:path>
        </a:gradFill>
        <a:effectLst/>
      </p:bgPr>
    </p:bg>
    <p:spTree>
      <p:nvGrpSpPr>
        <p:cNvPr id="1" name="">
          <a:extLst>
            <a:ext uri="{FF2B5EF4-FFF2-40B4-BE49-F238E27FC236}">
              <a16:creationId xmlns:a16="http://schemas.microsoft.com/office/drawing/2014/main" id="{5596B218-58FB-6DC3-5275-F931109AE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F3DE8-F623-DBC0-1E4D-962BB6D3E4CB}"/>
              </a:ext>
            </a:extLst>
          </p:cNvPr>
          <p:cNvSpPr>
            <a:spLocks noGrp="1"/>
          </p:cNvSpPr>
          <p:nvPr>
            <p:ph type="title"/>
          </p:nvPr>
        </p:nvSpPr>
        <p:spPr>
          <a:xfrm>
            <a:off x="1713697" y="481423"/>
            <a:ext cx="8764605" cy="830997"/>
          </a:xfrm>
        </p:spPr>
        <p:txBody>
          <a:bodyPr/>
          <a:lstStyle/>
          <a:p>
            <a:pPr algn="r"/>
            <a:r>
              <a:rPr lang="fa-IR" dirty="0"/>
              <a:t>خانه هوشمند – آسایش و مدیریت هوشمند انرژی</a:t>
            </a:r>
            <a:endParaRPr lang="en-US" dirty="0"/>
          </a:p>
        </p:txBody>
      </p:sp>
      <p:sp>
        <p:nvSpPr>
          <p:cNvPr id="5" name="TextBox 4">
            <a:extLst>
              <a:ext uri="{FF2B5EF4-FFF2-40B4-BE49-F238E27FC236}">
                <a16:creationId xmlns:a16="http://schemas.microsoft.com/office/drawing/2014/main" id="{08B78212-178C-217B-F8AA-A9DD10BFAD9E}"/>
              </a:ext>
            </a:extLst>
          </p:cNvPr>
          <p:cNvSpPr txBox="1"/>
          <p:nvPr/>
        </p:nvSpPr>
        <p:spPr>
          <a:xfrm>
            <a:off x="-9977162" y="1553928"/>
            <a:ext cx="9977162" cy="1200329"/>
          </a:xfrm>
          <a:prstGeom prst="rect">
            <a:avLst/>
          </a:prstGeom>
          <a:noFill/>
        </p:spPr>
        <p:txBody>
          <a:bodyPr wrap="square">
            <a:spAutoFit/>
          </a:bodyPr>
          <a:lstStyle>
            <a:defPPr>
              <a:defRPr lang="en-US"/>
            </a:defPPr>
            <a:lvl1pPr algn="justLow" rtl="1">
              <a:defRPr sz="2400"/>
            </a:lvl1pPr>
          </a:lstStyle>
          <a:p>
            <a:r>
              <a:rPr lang="fa-IR" dirty="0"/>
              <a:t>   </a:t>
            </a:r>
            <a:r>
              <a:rPr lang="fa-IR" dirty="0" err="1"/>
              <a:t>خانه‌های</a:t>
            </a:r>
            <a:r>
              <a:rPr lang="fa-IR" dirty="0"/>
              <a:t> هوشمند، با اتصال وسایل مختلف به اینترنت، محیطی راحت، امن و بهینه ایجاد </a:t>
            </a:r>
            <a:r>
              <a:rPr lang="fa-IR" dirty="0" err="1"/>
              <a:t>می‌کنند</a:t>
            </a:r>
            <a:r>
              <a:rPr lang="fa-IR" dirty="0"/>
              <a:t>. این فناوری </a:t>
            </a:r>
            <a:r>
              <a:rPr lang="fa-IR" dirty="0" err="1"/>
              <a:t>نه‌تنها</a:t>
            </a:r>
            <a:r>
              <a:rPr lang="fa-IR" dirty="0"/>
              <a:t> سبک زندگی را </a:t>
            </a:r>
            <a:r>
              <a:rPr lang="fa-IR" dirty="0" err="1"/>
              <a:t>ساده‌تر</a:t>
            </a:r>
            <a:r>
              <a:rPr lang="fa-IR" dirty="0"/>
              <a:t> </a:t>
            </a:r>
            <a:r>
              <a:rPr lang="fa-IR" dirty="0" err="1"/>
              <a:t>می‌کند</a:t>
            </a:r>
            <a:r>
              <a:rPr lang="fa-IR" dirty="0"/>
              <a:t>، بلکه با مدیریت هوشمند انرژی، به </a:t>
            </a:r>
            <a:r>
              <a:rPr lang="fa-IR" dirty="0" err="1"/>
              <a:t>صرفه‌جویی</a:t>
            </a:r>
            <a:r>
              <a:rPr lang="fa-IR" dirty="0"/>
              <a:t> در </a:t>
            </a:r>
            <a:r>
              <a:rPr lang="fa-IR" dirty="0" err="1"/>
              <a:t>هزینه‌ها</a:t>
            </a:r>
            <a:r>
              <a:rPr lang="fa-IR" dirty="0"/>
              <a:t> نیز کمک </a:t>
            </a:r>
            <a:r>
              <a:rPr lang="fa-IR" dirty="0" err="1"/>
              <a:t>می‌کند</a:t>
            </a:r>
            <a:r>
              <a:rPr lang="fa-IR" dirty="0"/>
              <a:t>.</a:t>
            </a:r>
            <a:endParaRPr lang="en-US" dirty="0"/>
          </a:p>
        </p:txBody>
      </p:sp>
      <p:sp>
        <p:nvSpPr>
          <p:cNvPr id="10" name="TextBox 9">
            <a:extLst>
              <a:ext uri="{FF2B5EF4-FFF2-40B4-BE49-F238E27FC236}">
                <a16:creationId xmlns:a16="http://schemas.microsoft.com/office/drawing/2014/main" id="{3B5DE8AD-3E5D-02A8-7ABF-48B36CB7F703}"/>
              </a:ext>
            </a:extLst>
          </p:cNvPr>
          <p:cNvSpPr txBox="1"/>
          <p:nvPr/>
        </p:nvSpPr>
        <p:spPr>
          <a:xfrm>
            <a:off x="-9805799" y="1497086"/>
            <a:ext cx="9634435" cy="830997"/>
          </a:xfrm>
          <a:prstGeom prst="rect">
            <a:avLst/>
          </a:prstGeom>
          <a:noFill/>
        </p:spPr>
        <p:txBody>
          <a:bodyPr wrap="square">
            <a:spAutoFit/>
          </a:bodyPr>
          <a:lstStyle>
            <a:defPPr>
              <a:defRPr lang="en-US"/>
            </a:defPPr>
            <a:lvl1pPr algn="justLow" rtl="1">
              <a:defRPr sz="2400"/>
            </a:lvl1pPr>
          </a:lstStyle>
          <a:p>
            <a:pPr algn="r">
              <a:buNone/>
            </a:pPr>
            <a:r>
              <a:rPr lang="fa-IR" b="1" dirty="0"/>
              <a:t>راحتی در کنترل : </a:t>
            </a:r>
            <a:r>
              <a:rPr lang="fa-IR" dirty="0"/>
              <a:t>با خانه هوشمند، روشنایی، </a:t>
            </a:r>
            <a:r>
              <a:rPr lang="fa-IR" dirty="0" err="1"/>
              <a:t>گرمایش</a:t>
            </a:r>
            <a:r>
              <a:rPr lang="fa-IR" dirty="0"/>
              <a:t> و حتی لوازم خانگی را از طریق تلفن همراه یا دستیار صوتی مثل </a:t>
            </a:r>
            <a:r>
              <a:rPr lang="en-US" dirty="0"/>
              <a:t>Google Assistant </a:t>
            </a:r>
            <a:r>
              <a:rPr lang="fa-IR" dirty="0" err="1"/>
              <a:t>می‌توان</a:t>
            </a:r>
            <a:r>
              <a:rPr lang="fa-IR" dirty="0"/>
              <a:t> کنترل کرد.</a:t>
            </a:r>
          </a:p>
        </p:txBody>
      </p:sp>
      <p:sp>
        <p:nvSpPr>
          <p:cNvPr id="4" name="TextBox 3">
            <a:extLst>
              <a:ext uri="{FF2B5EF4-FFF2-40B4-BE49-F238E27FC236}">
                <a16:creationId xmlns:a16="http://schemas.microsoft.com/office/drawing/2014/main" id="{3E0031D7-B595-2CB5-B029-2987AF5DFD5B}"/>
              </a:ext>
            </a:extLst>
          </p:cNvPr>
          <p:cNvSpPr txBox="1"/>
          <p:nvPr/>
        </p:nvSpPr>
        <p:spPr>
          <a:xfrm>
            <a:off x="1605614" y="1430127"/>
            <a:ext cx="9020512" cy="1569660"/>
          </a:xfrm>
          <a:prstGeom prst="rect">
            <a:avLst/>
          </a:prstGeom>
          <a:noFill/>
        </p:spPr>
        <p:txBody>
          <a:bodyPr wrap="square">
            <a:spAutoFit/>
          </a:bodyPr>
          <a:lstStyle>
            <a:defPPr>
              <a:defRPr lang="en-US"/>
            </a:defPPr>
            <a:lvl1pPr algn="r" rtl="1">
              <a:buNone/>
              <a:defRPr sz="2400" b="1"/>
            </a:lvl1pPr>
          </a:lstStyle>
          <a:p>
            <a:r>
              <a:rPr lang="fa-IR" b="0" dirty="0" err="1"/>
              <a:t>بهینه‌سازی</a:t>
            </a:r>
            <a:r>
              <a:rPr lang="fa-IR" b="0" dirty="0"/>
              <a:t> مصرف انرژی : </a:t>
            </a:r>
            <a:r>
              <a:rPr lang="fa-IR" b="0" dirty="0" err="1"/>
              <a:t>دستگاه‌های</a:t>
            </a:r>
            <a:r>
              <a:rPr lang="fa-IR" b="0" dirty="0"/>
              <a:t> هوشمند مصرف برق را با توجه به حضور افراد و زمان روز تنظیم </a:t>
            </a:r>
            <a:r>
              <a:rPr lang="fa-IR" b="0" dirty="0" err="1"/>
              <a:t>می‌کنند</a:t>
            </a:r>
            <a:r>
              <a:rPr lang="fa-IR" b="0" dirty="0"/>
              <a:t>.</a:t>
            </a:r>
            <a:br>
              <a:rPr lang="fa-IR" b="0" dirty="0"/>
            </a:br>
            <a:r>
              <a:rPr lang="fa-IR" b="0" dirty="0"/>
              <a:t>مثال: </a:t>
            </a:r>
            <a:r>
              <a:rPr lang="fa-IR" b="0" dirty="0" err="1"/>
              <a:t>ترموستات</a:t>
            </a:r>
            <a:r>
              <a:rPr lang="fa-IR" b="0" dirty="0"/>
              <a:t> </a:t>
            </a:r>
            <a:r>
              <a:rPr lang="en-US" b="0" dirty="0"/>
              <a:t>Nest </a:t>
            </a:r>
            <a:r>
              <a:rPr lang="fa-IR" b="0" dirty="0"/>
              <a:t>با یادگیری </a:t>
            </a:r>
            <a:r>
              <a:rPr lang="fa-IR" b="0" dirty="0" err="1"/>
              <a:t>عادت‌های</a:t>
            </a:r>
            <a:r>
              <a:rPr lang="fa-IR" b="0" dirty="0"/>
              <a:t> کاربران، مصرف انرژی را کاهش </a:t>
            </a:r>
            <a:r>
              <a:rPr lang="fa-IR" b="0" dirty="0" err="1"/>
              <a:t>می‌دهد</a:t>
            </a:r>
            <a:r>
              <a:rPr lang="fa-IR" b="0" dirty="0"/>
              <a:t> و قبض برق را </a:t>
            </a:r>
            <a:r>
              <a:rPr lang="fa-IR" b="0" dirty="0" err="1"/>
              <a:t>به‌طور</a:t>
            </a:r>
            <a:r>
              <a:rPr lang="fa-IR" b="0" dirty="0"/>
              <a:t> میانگین تا ۱۵٪ کم </a:t>
            </a:r>
            <a:r>
              <a:rPr lang="fa-IR" b="0" dirty="0" err="1"/>
              <a:t>می‌کند</a:t>
            </a:r>
            <a:r>
              <a:rPr lang="fa-IR" b="0" dirty="0"/>
              <a:t>.</a:t>
            </a:r>
          </a:p>
        </p:txBody>
      </p:sp>
      <p:pic>
        <p:nvPicPr>
          <p:cNvPr id="2052" name="Picture 4" descr="Troubleshooting your Nest Smart Thermostat | Bloomingdale Air">
            <a:extLst>
              <a:ext uri="{FF2B5EF4-FFF2-40B4-BE49-F238E27FC236}">
                <a16:creationId xmlns:a16="http://schemas.microsoft.com/office/drawing/2014/main" id="{86F025B8-FB43-8241-76C1-041C528C878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00" b="99667" l="4556" r="92778">
                        <a14:foregroundMark x1="59444" y1="17000" x2="75667" y2="18000"/>
                        <a14:foregroundMark x1="75667" y1="18000" x2="84333" y2="34333"/>
                        <a14:foregroundMark x1="84333" y1="34333" x2="86000" y2="52167"/>
                        <a14:foregroundMark x1="86000" y1="52167" x2="85333" y2="52500"/>
                        <a14:foregroundMark x1="63111" y1="17000" x2="68556" y2="13833"/>
                        <a14:foregroundMark x1="68556" y1="13833" x2="65667" y2="13000"/>
                        <a14:foregroundMark x1="43556" y1="14667" x2="28444" y2="29667"/>
                        <a14:foregroundMark x1="28444" y1="29667" x2="6222" y2="99167"/>
                        <a14:foregroundMark x1="6222" y1="99167" x2="4556" y2="99833"/>
                        <a14:foregroundMark x1="66556" y1="90500" x2="59222" y2="95500"/>
                        <a14:foregroundMark x1="59222" y1="95500" x2="24333" y2="95833"/>
                        <a14:foregroundMark x1="24333" y1="95833" x2="26333" y2="89667"/>
                        <a14:foregroundMark x1="71889" y1="89000" x2="70111" y2="88000"/>
                        <a14:foregroundMark x1="70111" y1="88000" x2="70111" y2="88000"/>
                        <a14:foregroundMark x1="89444" y1="35667" x2="85778" y2="27667"/>
                        <a14:foregroundMark x1="85778" y1="27667" x2="70111" y2="11500"/>
                        <a14:foregroundMark x1="70111" y1="11500" x2="61333" y2="6833"/>
                        <a14:foregroundMark x1="61333" y1="6833" x2="60778" y2="6000"/>
                        <a14:foregroundMark x1="56111" y1="19000" x2="50444" y2="48167"/>
                        <a14:foregroundMark x1="50444" y1="48167" x2="53222" y2="65667"/>
                        <a14:foregroundMark x1="53222" y1="65667" x2="62111" y2="70333"/>
                        <a14:foregroundMark x1="62111" y1="70333" x2="78111" y2="61000"/>
                        <a14:foregroundMark x1="78111" y1="61000" x2="84111" y2="52500"/>
                        <a14:foregroundMark x1="84111" y1="52500" x2="87000" y2="44000"/>
                        <a14:foregroundMark x1="87000" y1="44000" x2="87444" y2="38500"/>
                        <a14:foregroundMark x1="80000" y1="38667" x2="68111" y2="23000"/>
                        <a14:foregroundMark x1="58111" y1="15000" x2="50444" y2="29167"/>
                        <a14:foregroundMark x1="50444" y1="29167" x2="45556" y2="49500"/>
                        <a14:foregroundMark x1="45556" y1="49500" x2="46000" y2="60667"/>
                        <a14:foregroundMark x1="46000" y1="60667" x2="50556" y2="70000"/>
                        <a14:foregroundMark x1="50556" y1="70000" x2="51889" y2="70667"/>
                        <a14:foregroundMark x1="56444" y1="72333" x2="62444" y2="73000"/>
                        <a14:foregroundMark x1="62444" y1="73000" x2="78333" y2="66500"/>
                        <a14:foregroundMark x1="78333" y1="66500" x2="83333" y2="61167"/>
                        <a14:foregroundMark x1="83333" y1="61167" x2="87778" y2="49833"/>
                        <a14:foregroundMark x1="87778" y1="49833" x2="89000" y2="40167"/>
                        <a14:foregroundMark x1="89000" y1="40167" x2="88889" y2="39833"/>
                        <a14:foregroundMark x1="79556" y1="34000" x2="74778" y2="19167"/>
                        <a14:foregroundMark x1="74778" y1="19167" x2="73889" y2="17833"/>
                        <a14:foregroundMark x1="85333" y1="64500" x2="69889" y2="78000"/>
                        <a14:foregroundMark x1="69889" y1="78000" x2="63667" y2="76667"/>
                        <a14:foregroundMark x1="53778" y1="11833" x2="53778" y2="11833"/>
                        <a14:foregroundMark x1="57333" y1="9000" x2="57333" y2="9000"/>
                        <a14:foregroundMark x1="67556" y1="6333" x2="67556" y2="6333"/>
                        <a14:foregroundMark x1="76333" y1="8667" x2="76333" y2="8667"/>
                        <a14:foregroundMark x1="75444" y1="9000" x2="63556" y2="6500"/>
                        <a14:foregroundMark x1="76111" y1="9167" x2="85333" y2="19667"/>
                        <a14:foregroundMark x1="85333" y1="19667" x2="89444" y2="27833"/>
                        <a14:foregroundMark x1="89778" y1="27000" x2="79111" y2="9667"/>
                        <a14:foregroundMark x1="79111" y1="9667" x2="79111" y2="9333"/>
                        <a14:foregroundMark x1="83556" y1="15667" x2="89444" y2="28667"/>
                        <a14:foregroundMark x1="89000" y1="24333" x2="85000" y2="17667"/>
                        <a14:foregroundMark x1="77222" y1="25833" x2="77333" y2="33333"/>
                        <a14:foregroundMark x1="90333" y1="30500" x2="92778" y2="41667"/>
                        <a14:foregroundMark x1="92778" y1="46000" x2="91111" y2="57000"/>
                        <a14:foregroundMark x1="89667" y1="60667" x2="86111" y2="71167"/>
                        <a14:foregroundMark x1="86111" y1="71167" x2="84111" y2="72500"/>
                        <a14:foregroundMark x1="82778" y1="74500" x2="72444" y2="81833"/>
                        <a14:foregroundMark x1="72444" y1="81833" x2="72333" y2="81333"/>
                        <a14:foregroundMark x1="63444" y1="82500" x2="56667" y2="81500"/>
                        <a14:foregroundMark x1="56667" y1="81500" x2="50556" y2="74000"/>
                        <a14:foregroundMark x1="50111" y1="73667" x2="43000" y2="55667"/>
                        <a14:foregroundMark x1="41333" y1="38500" x2="42333" y2="55167"/>
                        <a14:foregroundMark x1="43444" y1="29833" x2="41111" y2="40667"/>
                        <a14:foregroundMark x1="41111" y1="40667" x2="42556" y2="42667"/>
                        <a14:foregroundMark x1="40889" y1="44667" x2="40889" y2="44667"/>
                        <a14:foregroundMark x1="40111" y1="44667" x2="40111" y2="44667"/>
                        <a14:backgroundMark x1="36111" y1="52667" x2="38556" y2="34333"/>
                      </a14:backgroundRemoval>
                    </a14:imgEffect>
                  </a14:imgLayer>
                </a14:imgProps>
              </a:ext>
              <a:ext uri="{28A0092B-C50C-407E-A947-70E740481C1C}">
                <a14:useLocalDpi xmlns:a14="http://schemas.microsoft.com/office/drawing/2010/main" val="0"/>
              </a:ext>
            </a:extLst>
          </a:blip>
          <a:srcRect/>
          <a:stretch>
            <a:fillRect/>
          </a:stretch>
        </p:blipFill>
        <p:spPr bwMode="auto">
          <a:xfrm>
            <a:off x="-203200" y="3429000"/>
            <a:ext cx="5054685" cy="3369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348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0">
              <a:srgbClr val="D8F3DC"/>
            </a:gs>
            <a:gs pos="0">
              <a:srgbClr val="E6EFEA"/>
            </a:gs>
          </a:gsLst>
          <a:path path="circle">
            <a:fillToRect l="50000" t="50000" r="50000" b="50000"/>
          </a:path>
        </a:gradFill>
        <a:effectLst/>
      </p:bgPr>
    </p:bg>
    <p:spTree>
      <p:nvGrpSpPr>
        <p:cNvPr id="1" name="">
          <a:extLst>
            <a:ext uri="{FF2B5EF4-FFF2-40B4-BE49-F238E27FC236}">
              <a16:creationId xmlns:a16="http://schemas.microsoft.com/office/drawing/2014/main" id="{82A8F093-15A5-055D-218E-E7B6666AC84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3E22CAA-20E9-6CCD-D31E-0E70C5CD7973}"/>
              </a:ext>
            </a:extLst>
          </p:cNvPr>
          <p:cNvSpPr txBox="1"/>
          <p:nvPr/>
        </p:nvSpPr>
        <p:spPr>
          <a:xfrm>
            <a:off x="-1727200" y="348734"/>
            <a:ext cx="13462000" cy="1311128"/>
          </a:xfrm>
          <a:prstGeom prst="rect">
            <a:avLst/>
          </a:prstGeom>
        </p:spPr>
        <p:txBody>
          <a:bodyPr vert="horz" lIns="91440" tIns="45720" rIns="91440" bIns="45720" rtlCol="0" anchor="ctr">
            <a:normAutofit/>
          </a:bodyPr>
          <a:lstStyle>
            <a:lvl1pPr algn="r">
              <a:lnSpc>
                <a:spcPct val="90000"/>
              </a:lnSpc>
              <a:spcBef>
                <a:spcPct val="0"/>
              </a:spcBef>
              <a:buNone/>
              <a:defRPr sz="4400">
                <a:latin typeface="+mj-lt"/>
                <a:ea typeface="+mj-ea"/>
                <a:cs typeface="+mj-cs"/>
              </a:defRPr>
            </a:lvl1pPr>
          </a:lstStyle>
          <a:p>
            <a:pPr rtl="1"/>
            <a:r>
              <a:rPr lang="fa-IR" dirty="0"/>
              <a:t>صنعت هوشمند </a:t>
            </a:r>
            <a:r>
              <a:rPr lang="en-US" dirty="0"/>
              <a:t> (</a:t>
            </a:r>
            <a:r>
              <a:rPr lang="en-US" dirty="0" err="1"/>
              <a:t>IIot</a:t>
            </a:r>
            <a:r>
              <a:rPr lang="en-US" dirty="0"/>
              <a:t>)</a:t>
            </a:r>
            <a:r>
              <a:rPr lang="fa-IR" dirty="0"/>
              <a:t>افزایش بهره‌وری و کاهش هزینه‌ها</a:t>
            </a:r>
            <a:endParaRPr lang="en-US" dirty="0"/>
          </a:p>
        </p:txBody>
      </p:sp>
      <p:sp>
        <p:nvSpPr>
          <p:cNvPr id="8" name="TextBox 7">
            <a:extLst>
              <a:ext uri="{FF2B5EF4-FFF2-40B4-BE49-F238E27FC236}">
                <a16:creationId xmlns:a16="http://schemas.microsoft.com/office/drawing/2014/main" id="{8F42E239-2E9F-5029-5E18-286169BB6DCD}"/>
              </a:ext>
            </a:extLst>
          </p:cNvPr>
          <p:cNvSpPr txBox="1"/>
          <p:nvPr/>
        </p:nvSpPr>
        <p:spPr>
          <a:xfrm>
            <a:off x="2430462" y="2028615"/>
            <a:ext cx="7686675" cy="923330"/>
          </a:xfrm>
          <a:prstGeom prst="rect">
            <a:avLst/>
          </a:prstGeom>
          <a:noFill/>
        </p:spPr>
        <p:txBody>
          <a:bodyPr wrap="square">
            <a:spAutoFit/>
          </a:bodyPr>
          <a:lstStyle/>
          <a:p>
            <a:pPr algn="r" rtl="1"/>
            <a:r>
              <a:rPr lang="fa-IR" dirty="0"/>
              <a:t>صنعت هوشمند با استفاده از اینترنت اشیا (</a:t>
            </a:r>
            <a:r>
              <a:rPr lang="en-US" dirty="0" err="1"/>
              <a:t>IIoT</a:t>
            </a:r>
            <a:r>
              <a:rPr lang="en-US" dirty="0"/>
              <a:t>)، </a:t>
            </a:r>
            <a:r>
              <a:rPr lang="fa-IR" dirty="0"/>
              <a:t>کارخانه‌ها و خطوط تولید را به سامانه‌هایی متصل و خودکار تبدیل می‌کند که اطلاعات را به‌صورت لحظه‌ای جمع‌آوری، تحلیل و اجرا می‌کنند. این اتصال باعث افزایش چشمگیر بهره‌وری، کاهش توقف‌های تولید، و صرفه‌جویی گسترده در هزینه‌ها می‌شود.</a:t>
            </a:r>
            <a:endParaRPr lang="en-US" dirty="0"/>
          </a:p>
        </p:txBody>
      </p:sp>
      <p:pic>
        <p:nvPicPr>
          <p:cNvPr id="3" name="Picture 4" descr="Troubleshooting your Nest Smart Thermostat | Bloomingdale Air">
            <a:extLst>
              <a:ext uri="{FF2B5EF4-FFF2-40B4-BE49-F238E27FC236}">
                <a16:creationId xmlns:a16="http://schemas.microsoft.com/office/drawing/2014/main" id="{5A4B29F7-1B56-9E34-D7CD-A2C74F0541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00" b="99667" l="4556" r="92778">
                        <a14:foregroundMark x1="59444" y1="17000" x2="75667" y2="18000"/>
                        <a14:foregroundMark x1="75667" y1="18000" x2="84333" y2="34333"/>
                        <a14:foregroundMark x1="84333" y1="34333" x2="86000" y2="52167"/>
                        <a14:foregroundMark x1="86000" y1="52167" x2="85333" y2="52500"/>
                        <a14:foregroundMark x1="63111" y1="17000" x2="68556" y2="13833"/>
                        <a14:foregroundMark x1="68556" y1="13833" x2="65667" y2="13000"/>
                        <a14:foregroundMark x1="43556" y1="14667" x2="28444" y2="29667"/>
                        <a14:foregroundMark x1="28444" y1="29667" x2="6222" y2="99167"/>
                        <a14:foregroundMark x1="6222" y1="99167" x2="4556" y2="99833"/>
                        <a14:foregroundMark x1="66556" y1="90500" x2="59222" y2="95500"/>
                        <a14:foregroundMark x1="59222" y1="95500" x2="24333" y2="95833"/>
                        <a14:foregroundMark x1="24333" y1="95833" x2="26333" y2="89667"/>
                        <a14:foregroundMark x1="71889" y1="89000" x2="70111" y2="88000"/>
                        <a14:foregroundMark x1="70111" y1="88000" x2="70111" y2="88000"/>
                        <a14:foregroundMark x1="89444" y1="35667" x2="85778" y2="27667"/>
                        <a14:foregroundMark x1="85778" y1="27667" x2="70111" y2="11500"/>
                        <a14:foregroundMark x1="70111" y1="11500" x2="61333" y2="6833"/>
                        <a14:foregroundMark x1="61333" y1="6833" x2="60778" y2="6000"/>
                        <a14:foregroundMark x1="56111" y1="19000" x2="50444" y2="48167"/>
                        <a14:foregroundMark x1="50444" y1="48167" x2="53222" y2="65667"/>
                        <a14:foregroundMark x1="53222" y1="65667" x2="62111" y2="70333"/>
                        <a14:foregroundMark x1="62111" y1="70333" x2="78111" y2="61000"/>
                        <a14:foregroundMark x1="78111" y1="61000" x2="84111" y2="52500"/>
                        <a14:foregroundMark x1="84111" y1="52500" x2="87000" y2="44000"/>
                        <a14:foregroundMark x1="87000" y1="44000" x2="87444" y2="38500"/>
                        <a14:foregroundMark x1="80000" y1="38667" x2="68111" y2="23000"/>
                        <a14:foregroundMark x1="58111" y1="15000" x2="50444" y2="29167"/>
                        <a14:foregroundMark x1="50444" y1="29167" x2="45556" y2="49500"/>
                        <a14:foregroundMark x1="45556" y1="49500" x2="46000" y2="60667"/>
                        <a14:foregroundMark x1="46000" y1="60667" x2="50556" y2="70000"/>
                        <a14:foregroundMark x1="50556" y1="70000" x2="51889" y2="70667"/>
                        <a14:foregroundMark x1="56444" y1="72333" x2="62444" y2="73000"/>
                        <a14:foregroundMark x1="62444" y1="73000" x2="78333" y2="66500"/>
                        <a14:foregroundMark x1="78333" y1="66500" x2="83333" y2="61167"/>
                        <a14:foregroundMark x1="83333" y1="61167" x2="87778" y2="49833"/>
                        <a14:foregroundMark x1="87778" y1="49833" x2="89000" y2="40167"/>
                        <a14:foregroundMark x1="89000" y1="40167" x2="88889" y2="39833"/>
                        <a14:foregroundMark x1="79556" y1="34000" x2="74778" y2="19167"/>
                        <a14:foregroundMark x1="74778" y1="19167" x2="73889" y2="17833"/>
                        <a14:foregroundMark x1="85333" y1="64500" x2="69889" y2="78000"/>
                        <a14:foregroundMark x1="69889" y1="78000" x2="63667" y2="76667"/>
                        <a14:foregroundMark x1="53778" y1="11833" x2="53778" y2="11833"/>
                        <a14:foregroundMark x1="57333" y1="9000" x2="57333" y2="9000"/>
                        <a14:foregroundMark x1="67556" y1="6333" x2="67556" y2="6333"/>
                        <a14:foregroundMark x1="76333" y1="8667" x2="76333" y2="8667"/>
                        <a14:foregroundMark x1="75444" y1="9000" x2="63556" y2="6500"/>
                        <a14:foregroundMark x1="76111" y1="9167" x2="85333" y2="19667"/>
                        <a14:foregroundMark x1="85333" y1="19667" x2="89444" y2="27833"/>
                        <a14:foregroundMark x1="89778" y1="27000" x2="79111" y2="9667"/>
                        <a14:foregroundMark x1="79111" y1="9667" x2="79111" y2="9333"/>
                        <a14:foregroundMark x1="83556" y1="15667" x2="89444" y2="28667"/>
                        <a14:foregroundMark x1="89000" y1="24333" x2="85000" y2="17667"/>
                        <a14:foregroundMark x1="77222" y1="25833" x2="77333" y2="33333"/>
                        <a14:foregroundMark x1="90333" y1="30500" x2="92778" y2="41667"/>
                        <a14:foregroundMark x1="92778" y1="46000" x2="91111" y2="57000"/>
                        <a14:foregroundMark x1="89667" y1="60667" x2="86111" y2="71167"/>
                        <a14:foregroundMark x1="86111" y1="71167" x2="84111" y2="72500"/>
                        <a14:foregroundMark x1="82778" y1="74500" x2="72444" y2="81833"/>
                        <a14:foregroundMark x1="72444" y1="81833" x2="72333" y2="81333"/>
                        <a14:foregroundMark x1="63444" y1="82500" x2="56667" y2="81500"/>
                        <a14:foregroundMark x1="56667" y1="81500" x2="50556" y2="74000"/>
                        <a14:foregroundMark x1="50111" y1="73667" x2="43000" y2="55667"/>
                        <a14:foregroundMark x1="41333" y1="38500" x2="42333" y2="55167"/>
                        <a14:foregroundMark x1="43444" y1="29833" x2="41111" y2="40667"/>
                        <a14:foregroundMark x1="41111" y1="40667" x2="42556" y2="42667"/>
                        <a14:foregroundMark x1="40889" y1="44667" x2="40889" y2="44667"/>
                        <a14:foregroundMark x1="40111" y1="44667" x2="40111" y2="44667"/>
                        <a14:backgroundMark x1="36111" y1="52667" x2="38556" y2="34333"/>
                      </a14:backgroundRemoval>
                    </a14:imgEffect>
                  </a14:imgLayer>
                </a14:imgProps>
              </a:ext>
              <a:ext uri="{28A0092B-C50C-407E-A947-70E740481C1C}">
                <a14:useLocalDpi xmlns:a14="http://schemas.microsoft.com/office/drawing/2010/main" val="0"/>
              </a:ext>
            </a:extLst>
          </a:blip>
          <a:srcRect/>
          <a:stretch>
            <a:fillRect/>
          </a:stretch>
        </p:blipFill>
        <p:spPr bwMode="auto">
          <a:xfrm>
            <a:off x="-2550181" y="6903756"/>
            <a:ext cx="2550181" cy="1700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802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6D2BC"/>
            </a:gs>
            <a:gs pos="0">
              <a:srgbClr val="FDFCF9"/>
            </a:gs>
          </a:gsLst>
          <a:lin ang="18900000" scaled="1"/>
          <a:tileRect/>
        </a:gradFill>
        <a:effectLst/>
      </p:bgPr>
    </p:bg>
    <p:spTree>
      <p:nvGrpSpPr>
        <p:cNvPr id="1" name="">
          <a:extLst>
            <a:ext uri="{FF2B5EF4-FFF2-40B4-BE49-F238E27FC236}">
              <a16:creationId xmlns:a16="http://schemas.microsoft.com/office/drawing/2014/main" id="{29C124CE-74D0-767A-73E1-6027F63523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C3CC7-1ADF-8202-0C5A-15E437C84052}"/>
              </a:ext>
            </a:extLst>
          </p:cNvPr>
          <p:cNvSpPr>
            <a:spLocks noGrp="1"/>
          </p:cNvSpPr>
          <p:nvPr>
            <p:ph type="title"/>
          </p:nvPr>
        </p:nvSpPr>
        <p:spPr>
          <a:xfrm>
            <a:off x="838200" y="326624"/>
            <a:ext cx="10515600" cy="1325563"/>
          </a:xfrm>
        </p:spPr>
        <p:txBody>
          <a:bodyPr/>
          <a:lstStyle/>
          <a:p>
            <a:pPr algn="ctr"/>
            <a:r>
              <a:rPr lang="fa-IR" dirty="0"/>
              <a:t>دنیای پیرامون ما به سوی هوشمندی</a:t>
            </a:r>
            <a:endParaRPr lang="en-US" dirty="0"/>
          </a:p>
        </p:txBody>
      </p:sp>
      <p:sp>
        <p:nvSpPr>
          <p:cNvPr id="3" name="Content Placeholder 2">
            <a:extLst>
              <a:ext uri="{FF2B5EF4-FFF2-40B4-BE49-F238E27FC236}">
                <a16:creationId xmlns:a16="http://schemas.microsoft.com/office/drawing/2014/main" id="{D6CC66CB-961A-6201-678D-0C815171DC21}"/>
              </a:ext>
            </a:extLst>
          </p:cNvPr>
          <p:cNvSpPr>
            <a:spLocks noGrp="1"/>
          </p:cNvSpPr>
          <p:nvPr>
            <p:ph idx="1"/>
          </p:nvPr>
        </p:nvSpPr>
        <p:spPr>
          <a:xfrm>
            <a:off x="584200" y="1729863"/>
            <a:ext cx="10515600" cy="1325563"/>
          </a:xfrm>
        </p:spPr>
        <p:txBody>
          <a:bodyPr>
            <a:normAutofit/>
          </a:bodyPr>
          <a:lstStyle/>
          <a:p>
            <a:pPr marL="0" indent="0" algn="r">
              <a:buNone/>
            </a:pPr>
            <a:r>
              <a:rPr lang="fa-IR" b="1" dirty="0"/>
              <a:t>رشد انفجاری دستگاه‌های متصل</a:t>
            </a:r>
            <a:br>
              <a:rPr lang="fa-IR" dirty="0"/>
            </a:br>
            <a:r>
              <a:rPr lang="fa-IR" dirty="0"/>
              <a:t>پیش‌بینی می‌شود تا سال ۲۰۳۰ بیش از ۲۵ میلیارد دستگاه </a:t>
            </a:r>
            <a:r>
              <a:rPr lang="en-US" dirty="0"/>
              <a:t>IoT </a:t>
            </a:r>
            <a:r>
              <a:rPr lang="fa-IR" dirty="0"/>
              <a:t>در سراسر جهان فعال باشند.</a:t>
            </a:r>
            <a:endParaRPr lang="en-US" dirty="0"/>
          </a:p>
        </p:txBody>
      </p:sp>
      <p:sp>
        <p:nvSpPr>
          <p:cNvPr id="6" name="Content Placeholder 2">
            <a:extLst>
              <a:ext uri="{FF2B5EF4-FFF2-40B4-BE49-F238E27FC236}">
                <a16:creationId xmlns:a16="http://schemas.microsoft.com/office/drawing/2014/main" id="{FF619560-AEB7-C808-284C-3780D60D4FD9}"/>
              </a:ext>
            </a:extLst>
          </p:cNvPr>
          <p:cNvSpPr txBox="1">
            <a:spLocks/>
          </p:cNvSpPr>
          <p:nvPr/>
        </p:nvSpPr>
        <p:spPr>
          <a:xfrm>
            <a:off x="12192000" y="1729863"/>
            <a:ext cx="10515600" cy="1448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24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بازار چندتریلیون دلاری</a:t>
            </a:r>
            <a:b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br>
            <a: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ارزش بازار جهانی اینترنت اشیا تا سال ۲۰۲۵ به بیش از ۱.۵ تریلیون دلار خواهد رسید.</a:t>
            </a:r>
            <a:endParaRPr kumimoji="0" lang="fa-IR"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
        <p:nvSpPr>
          <p:cNvPr id="8" name="TextBox 7">
            <a:extLst>
              <a:ext uri="{FF2B5EF4-FFF2-40B4-BE49-F238E27FC236}">
                <a16:creationId xmlns:a16="http://schemas.microsoft.com/office/drawing/2014/main" id="{A66B50CE-85D9-82F4-2BAE-8298A5BE51EC}"/>
              </a:ext>
            </a:extLst>
          </p:cNvPr>
          <p:cNvSpPr txBox="1"/>
          <p:nvPr/>
        </p:nvSpPr>
        <p:spPr>
          <a:xfrm>
            <a:off x="12192000" y="1729863"/>
            <a:ext cx="10515600" cy="757130"/>
          </a:xfrm>
          <a:prstGeom prst="rect">
            <a:avLst/>
          </a:prstGeom>
          <a:noFill/>
        </p:spPr>
        <p:txBody>
          <a:bodyPr wrap="square">
            <a:spAutoFit/>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24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اتصال در همه‌جا</a:t>
            </a:r>
            <a:b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br>
            <a: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از لامپ‌های هوشمند در خانه تا حسگرهای کنترل ترافیک در شهرها</a:t>
            </a:r>
            <a:endParaRPr lang="en-US" dirty="0"/>
          </a:p>
        </p:txBody>
      </p:sp>
      <p:sp>
        <p:nvSpPr>
          <p:cNvPr id="10" name="TextBox 9">
            <a:extLst>
              <a:ext uri="{FF2B5EF4-FFF2-40B4-BE49-F238E27FC236}">
                <a16:creationId xmlns:a16="http://schemas.microsoft.com/office/drawing/2014/main" id="{3211B691-3D0D-3D70-26F3-F08B77EA426B}"/>
              </a:ext>
            </a:extLst>
          </p:cNvPr>
          <p:cNvSpPr txBox="1"/>
          <p:nvPr/>
        </p:nvSpPr>
        <p:spPr>
          <a:xfrm>
            <a:off x="12192000" y="1729863"/>
            <a:ext cx="10515600" cy="1448089"/>
          </a:xfrm>
          <a:prstGeom prst="rect">
            <a:avLst/>
          </a:prstGeom>
          <a:noFill/>
        </p:spPr>
        <p:txBody>
          <a:bodyPr wrap="square">
            <a:spAutoFit/>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24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نمونه‌های ملموس:</a:t>
            </a:r>
            <a:endParaRPr kumimoji="0" lang="fa-IR" sz="28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a:p>
            <a:pPr marL="457200" marR="0" lvl="1" indent="0" algn="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a-IR" sz="20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یخچال هوشمند که موجودی را تشخیص می‌دهد و لیست خرید می‌سازد</a:t>
            </a:r>
          </a:p>
          <a:p>
            <a:pPr marL="457200" marR="0" lvl="1" indent="0" algn="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a-IR" sz="20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پوشیدنی‌های سلامتی که ضربان قلب و کیفیت خواب را همزمان گزارش می‌کنند</a:t>
            </a:r>
          </a:p>
          <a:p>
            <a:pPr marL="457200" marR="0" lvl="1" indent="0" algn="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a-IR" sz="20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سیستم‌های پارکینگ هوشمند که یافتن جای خالی را به‌صورت آنی ممکن می‌کنند</a:t>
            </a:r>
            <a:endParaRPr lang="en-US" sz="2000" dirty="0"/>
          </a:p>
        </p:txBody>
      </p:sp>
    </p:spTree>
    <p:extLst>
      <p:ext uri="{BB962C8B-B14F-4D97-AF65-F5344CB8AC3E}">
        <p14:creationId xmlns:p14="http://schemas.microsoft.com/office/powerpoint/2010/main" val="2866129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rgbClr val="D8F3DC"/>
            </a:gs>
            <a:gs pos="0">
              <a:srgbClr val="E6EFEA"/>
            </a:gs>
          </a:gsLst>
          <a:path path="circle">
            <a:fillToRect l="50000" t="50000" r="50000" b="50000"/>
          </a:path>
        </a:gradFill>
        <a:effectLst/>
      </p:bgPr>
    </p:bg>
    <p:spTree>
      <p:nvGrpSpPr>
        <p:cNvPr id="1" name="">
          <a:extLst>
            <a:ext uri="{FF2B5EF4-FFF2-40B4-BE49-F238E27FC236}">
              <a16:creationId xmlns:a16="http://schemas.microsoft.com/office/drawing/2014/main" id="{4A6A9598-BDEC-1A65-ECC6-1F126DE47FC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FEE2770-B663-D4EB-98E6-25ED7A45E533}"/>
              </a:ext>
            </a:extLst>
          </p:cNvPr>
          <p:cNvSpPr txBox="1"/>
          <p:nvPr/>
        </p:nvSpPr>
        <p:spPr>
          <a:xfrm>
            <a:off x="-1727200" y="348734"/>
            <a:ext cx="13462000" cy="1311128"/>
          </a:xfrm>
          <a:prstGeom prst="rect">
            <a:avLst/>
          </a:prstGeom>
        </p:spPr>
        <p:txBody>
          <a:bodyPr vert="horz" lIns="91440" tIns="45720" rIns="91440" bIns="45720" rtlCol="0" anchor="ctr">
            <a:normAutofit/>
          </a:bodyPr>
          <a:lstStyle>
            <a:lvl1pPr algn="r">
              <a:lnSpc>
                <a:spcPct val="90000"/>
              </a:lnSpc>
              <a:spcBef>
                <a:spcPct val="0"/>
              </a:spcBef>
              <a:buNone/>
              <a:defRPr sz="4400">
                <a:latin typeface="+mj-lt"/>
                <a:ea typeface="+mj-ea"/>
                <a:cs typeface="+mj-cs"/>
              </a:defRPr>
            </a:lvl1pPr>
          </a:lstStyle>
          <a:p>
            <a:pPr rtl="1"/>
            <a:r>
              <a:rPr lang="fa-IR" dirty="0"/>
              <a:t>صنعت هوشمند </a:t>
            </a:r>
            <a:r>
              <a:rPr lang="en-US" dirty="0"/>
              <a:t> (</a:t>
            </a:r>
            <a:r>
              <a:rPr lang="en-US" dirty="0" err="1"/>
              <a:t>IIot</a:t>
            </a:r>
            <a:r>
              <a:rPr lang="en-US" dirty="0"/>
              <a:t>)</a:t>
            </a:r>
            <a:r>
              <a:rPr lang="fa-IR" dirty="0"/>
              <a:t>افزایش بهره‌وری و کاهش هزینه‌ها</a:t>
            </a:r>
            <a:endParaRPr lang="en-US" dirty="0"/>
          </a:p>
        </p:txBody>
      </p:sp>
      <p:sp>
        <p:nvSpPr>
          <p:cNvPr id="3" name="TextBox 2">
            <a:extLst>
              <a:ext uri="{FF2B5EF4-FFF2-40B4-BE49-F238E27FC236}">
                <a16:creationId xmlns:a16="http://schemas.microsoft.com/office/drawing/2014/main" id="{65F23DC7-F17F-4ABA-37B3-22A211D778A7}"/>
              </a:ext>
            </a:extLst>
          </p:cNvPr>
          <p:cNvSpPr txBox="1"/>
          <p:nvPr/>
        </p:nvSpPr>
        <p:spPr>
          <a:xfrm>
            <a:off x="1871456" y="1800559"/>
            <a:ext cx="8449087" cy="646331"/>
          </a:xfrm>
          <a:prstGeom prst="rect">
            <a:avLst/>
          </a:prstGeom>
          <a:noFill/>
        </p:spPr>
        <p:txBody>
          <a:bodyPr wrap="square">
            <a:spAutoFit/>
          </a:bodyPr>
          <a:lstStyle/>
          <a:p>
            <a:pPr algn="r" rtl="1">
              <a:buNone/>
            </a:pPr>
            <a:r>
              <a:rPr lang="fa-IR" b="1" dirty="0"/>
              <a:t>نگهداری پیش‌بینانه :</a:t>
            </a:r>
            <a:r>
              <a:rPr lang="fa-IR" dirty="0"/>
              <a:t> با استفاده از حسگرها و تحلیل داده‌ها ، ماشین‌آلات قبل از خرابی شناسایی شده و تعمیر می‌شوند . این کار باعث کاهش توقف تولید و افزایش طول عمر تجهیزات می‌شود.</a:t>
            </a:r>
          </a:p>
        </p:txBody>
      </p:sp>
      <p:sp>
        <p:nvSpPr>
          <p:cNvPr id="5" name="TextBox 4">
            <a:extLst>
              <a:ext uri="{FF2B5EF4-FFF2-40B4-BE49-F238E27FC236}">
                <a16:creationId xmlns:a16="http://schemas.microsoft.com/office/drawing/2014/main" id="{5FCC0DEB-2B5C-A117-446D-D88CA76F3834}"/>
              </a:ext>
            </a:extLst>
          </p:cNvPr>
          <p:cNvSpPr txBox="1"/>
          <p:nvPr/>
        </p:nvSpPr>
        <p:spPr>
          <a:xfrm>
            <a:off x="1871456" y="2851783"/>
            <a:ext cx="8449087" cy="646331"/>
          </a:xfrm>
          <a:prstGeom prst="rect">
            <a:avLst/>
          </a:prstGeom>
          <a:noFill/>
        </p:spPr>
        <p:txBody>
          <a:bodyPr wrap="square">
            <a:spAutoFit/>
          </a:bodyPr>
          <a:lstStyle/>
          <a:p>
            <a:pPr algn="r" rtl="1">
              <a:buNone/>
            </a:pPr>
            <a:r>
              <a:rPr lang="fa-IR" b="1" dirty="0"/>
              <a:t>بهینه‌سازی فرآینده :</a:t>
            </a:r>
            <a:r>
              <a:rPr lang="fa-IR" dirty="0"/>
              <a:t> داده‌های زنده از خط تولید به مدیران کمک می‌کند تا تصمیم‌های دقیق‌تری بگیرند، بهره‌وری را بالا ببرند و منابع را بهتر مدیریت کنند.</a:t>
            </a:r>
          </a:p>
        </p:txBody>
      </p:sp>
      <p:sp>
        <p:nvSpPr>
          <p:cNvPr id="9" name="TextBox 8">
            <a:extLst>
              <a:ext uri="{FF2B5EF4-FFF2-40B4-BE49-F238E27FC236}">
                <a16:creationId xmlns:a16="http://schemas.microsoft.com/office/drawing/2014/main" id="{626B66B8-DD36-CAF6-2836-3C61E368C684}"/>
              </a:ext>
            </a:extLst>
          </p:cNvPr>
          <p:cNvSpPr txBox="1"/>
          <p:nvPr/>
        </p:nvSpPr>
        <p:spPr>
          <a:xfrm>
            <a:off x="1871456" y="3903008"/>
            <a:ext cx="8449087" cy="646331"/>
          </a:xfrm>
          <a:prstGeom prst="rect">
            <a:avLst/>
          </a:prstGeom>
          <a:noFill/>
        </p:spPr>
        <p:txBody>
          <a:bodyPr wrap="square">
            <a:spAutoFit/>
          </a:bodyPr>
          <a:lstStyle/>
          <a:p>
            <a:pPr algn="r" rtl="1"/>
            <a:r>
              <a:rPr lang="fa-IR" b="1" dirty="0"/>
              <a:t>مدیریت هوشمند زنجیره تأمین :</a:t>
            </a:r>
            <a:r>
              <a:rPr lang="fa-IR" dirty="0"/>
              <a:t> نظارت بلادرنگ بر موجودی، حمل‌ونقل و ذخیره‌سازی کالاها، موجب کاهش اتلاف منابع و زمان می‌شود.</a:t>
            </a:r>
          </a:p>
        </p:txBody>
      </p:sp>
    </p:spTree>
    <p:extLst>
      <p:ext uri="{BB962C8B-B14F-4D97-AF65-F5344CB8AC3E}">
        <p14:creationId xmlns:p14="http://schemas.microsoft.com/office/powerpoint/2010/main" val="2886957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0">
              <a:srgbClr val="D8F3DC"/>
            </a:gs>
            <a:gs pos="0">
              <a:srgbClr val="E6EFEA"/>
            </a:gs>
          </a:gsLst>
          <a:path path="circle">
            <a:fillToRect l="50000" t="50000" r="50000" b="50000"/>
          </a:path>
        </a:gradFill>
        <a:effectLst/>
      </p:bgPr>
    </p:bg>
    <p:spTree>
      <p:nvGrpSpPr>
        <p:cNvPr id="1" name="">
          <a:extLst>
            <a:ext uri="{FF2B5EF4-FFF2-40B4-BE49-F238E27FC236}">
              <a16:creationId xmlns:a16="http://schemas.microsoft.com/office/drawing/2014/main" id="{43B68A0D-F96A-B184-AA07-B03DC0C9B46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F247A4D-AEE2-BF6C-968A-0EBBC0448D92}"/>
              </a:ext>
            </a:extLst>
          </p:cNvPr>
          <p:cNvSpPr txBox="1"/>
          <p:nvPr/>
        </p:nvSpPr>
        <p:spPr>
          <a:xfrm>
            <a:off x="3010468" y="1518206"/>
            <a:ext cx="6799877" cy="923330"/>
          </a:xfrm>
          <a:prstGeom prst="rect">
            <a:avLst/>
          </a:prstGeom>
          <a:noFill/>
        </p:spPr>
        <p:txBody>
          <a:bodyPr wrap="square">
            <a:spAutoFit/>
          </a:bodyPr>
          <a:lstStyle/>
          <a:p>
            <a:pPr algn="r" rtl="1"/>
            <a:r>
              <a:rPr lang="fa-IR" dirty="0"/>
              <a:t>شبکه‌ای از دستگاه‌های پزشکی متصل که با استفاده از اینترنت و سنسورها، داده‌های حیاتی بیماران را جمع‌آوری، ارسال و تحلیل می‌کنند تا مراقبتی هوشمند، دقیق و شخصی‌سازی‌شده فراهم شود.</a:t>
            </a:r>
            <a:endParaRPr lang="en-US" dirty="0"/>
          </a:p>
        </p:txBody>
      </p:sp>
      <p:pic>
        <p:nvPicPr>
          <p:cNvPr id="19" name="Picture 18" descr="A city skyline with lights and a body of water&#10;&#10;AI-generated content may be incorrect.">
            <a:extLst>
              <a:ext uri="{FF2B5EF4-FFF2-40B4-BE49-F238E27FC236}">
                <a16:creationId xmlns:a16="http://schemas.microsoft.com/office/drawing/2014/main" id="{2A1CA7F9-81AA-7546-241F-1D689211B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79402"/>
            <a:ext cx="12192000" cy="6858000"/>
          </a:xfrm>
          <a:prstGeom prst="rect">
            <a:avLst/>
          </a:prstGeom>
        </p:spPr>
      </p:pic>
      <p:pic>
        <p:nvPicPr>
          <p:cNvPr id="1026" name="Picture 2" descr="Omnipod 5: First Tubeless Automated Insulin Delivery System">
            <a:extLst>
              <a:ext uri="{FF2B5EF4-FFF2-40B4-BE49-F238E27FC236}">
                <a16:creationId xmlns:a16="http://schemas.microsoft.com/office/drawing/2014/main" id="{3285B998-89BB-0B0B-606A-83D8DF326A8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8544" b="81731" l="35340" r="68287">
                        <a14:foregroundMark x1="45139" y1="55632" x2="38194" y2="54258"/>
                        <a14:foregroundMark x1="38194" y1="54258" x2="37191" y2="61951"/>
                        <a14:foregroundMark x1="37191" y1="61951" x2="37191" y2="79121"/>
                        <a14:foregroundMark x1="37191" y1="79121" x2="41435" y2="81868"/>
                        <a14:foregroundMark x1="41435" y1="81868" x2="44985" y2="75137"/>
                        <a14:foregroundMark x1="44985" y1="75137" x2="45525" y2="72940"/>
                        <a14:foregroundMark x1="36111" y1="57280" x2="35340" y2="71978"/>
                        <a14:foregroundMark x1="35340" y1="71978" x2="36420" y2="74313"/>
                        <a14:foregroundMark x1="63580" y1="69093" x2="57870" y2="69231"/>
                        <a14:foregroundMark x1="57870" y1="69231" x2="55324" y2="77610"/>
                        <a14:foregroundMark x1="55324" y1="77610" x2="60494" y2="80769"/>
                        <a14:foregroundMark x1="60494" y1="80769" x2="66049" y2="77335"/>
                        <a14:foregroundMark x1="66049" y1="77335" x2="64815" y2="70192"/>
                        <a14:foregroundMark x1="64815" y1="70192" x2="62886" y2="69780"/>
                        <a14:foregroundMark x1="68364" y1="70604" x2="68441" y2="76923"/>
                        <a14:foregroundMark x1="57485" y1="19918" x2="46219" y2="19231"/>
                        <a14:foregroundMark x1="59414" y1="20192" x2="54552" y2="17582"/>
                        <a14:foregroundMark x1="54552" y1="17582" x2="45062" y2="18544"/>
                        <a14:foregroundMark x1="45062" y1="18544" x2="43364" y2="54396"/>
                        <a14:foregroundMark x1="54398" y1="76374" x2="50000" y2="77060"/>
                        <a14:foregroundMark x1="50000" y1="77060" x2="43827" y2="75275"/>
                        <a14:foregroundMark x1="43827" y1="75275" x2="53627" y2="72115"/>
                        <a14:foregroundMark x1="53627" y1="72115" x2="55633" y2="72115"/>
                      </a14:backgroundRemoval>
                    </a14:imgEffect>
                  </a14:imgLayer>
                </a14:imgProps>
              </a:ext>
              <a:ext uri="{28A0092B-C50C-407E-A947-70E740481C1C}">
                <a14:useLocalDpi xmlns:a14="http://schemas.microsoft.com/office/drawing/2010/main" val="0"/>
              </a:ext>
            </a:extLst>
          </a:blip>
          <a:srcRect l="33771" t="14581" r="28958" b="13838"/>
          <a:stretch/>
        </p:blipFill>
        <p:spPr bwMode="auto">
          <a:xfrm rot="650991">
            <a:off x="2177330" y="5418466"/>
            <a:ext cx="2668700" cy="287906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BFEFF9B-8A66-71E7-E538-05369442FC00}"/>
              </a:ext>
            </a:extLst>
          </p:cNvPr>
          <p:cNvSpPr txBox="1"/>
          <p:nvPr/>
        </p:nvSpPr>
        <p:spPr>
          <a:xfrm>
            <a:off x="2853908" y="-291003"/>
            <a:ext cx="6484184" cy="1920526"/>
          </a:xfrm>
          <a:prstGeom prst="rect">
            <a:avLst/>
          </a:prstGeom>
        </p:spPr>
        <p:txBody>
          <a:bodyPr vert="horz" lIns="91440" tIns="45720" rIns="91440" bIns="45720" rtlCol="0" anchor="ctr">
            <a:normAutofit/>
          </a:bodyPr>
          <a:lstStyle>
            <a:defPPr>
              <a:defRPr lang="en-US"/>
            </a:defPPr>
            <a:lvl1pPr algn="r" rtl="1">
              <a:lnSpc>
                <a:spcPct val="90000"/>
              </a:lnSpc>
              <a:spcBef>
                <a:spcPct val="0"/>
              </a:spcBef>
              <a:buNone/>
              <a:defRPr sz="4400">
                <a:latin typeface="+mj-lt"/>
                <a:ea typeface="+mj-ea"/>
                <a:cs typeface="+mj-cs"/>
              </a:defRPr>
            </a:lvl1pPr>
          </a:lstStyle>
          <a:p>
            <a:pPr algn="ctr"/>
            <a:r>
              <a:rPr lang="fa-IR" dirty="0"/>
              <a:t>بهداشت و درمان هوشمند</a:t>
            </a:r>
            <a:r>
              <a:rPr lang="en-US" dirty="0"/>
              <a:t>  (IoMT) </a:t>
            </a:r>
          </a:p>
        </p:txBody>
      </p:sp>
    </p:spTree>
    <p:extLst>
      <p:ext uri="{BB962C8B-B14F-4D97-AF65-F5344CB8AC3E}">
        <p14:creationId xmlns:p14="http://schemas.microsoft.com/office/powerpoint/2010/main" val="194506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00">
              <a:srgbClr val="D8F3DC"/>
            </a:gs>
            <a:gs pos="0">
              <a:srgbClr val="E6EFEA"/>
            </a:gs>
          </a:gsLst>
          <a:path path="circle">
            <a:fillToRect l="50000" t="50000" r="50000" b="50000"/>
          </a:path>
        </a:gradFill>
        <a:effectLst/>
      </p:bgPr>
    </p:bg>
    <p:spTree>
      <p:nvGrpSpPr>
        <p:cNvPr id="1" name="">
          <a:extLst>
            <a:ext uri="{FF2B5EF4-FFF2-40B4-BE49-F238E27FC236}">
              <a16:creationId xmlns:a16="http://schemas.microsoft.com/office/drawing/2014/main" id="{84D74A66-377B-DCF4-11F2-CFA0EEBA61BF}"/>
            </a:ext>
          </a:extLst>
        </p:cNvPr>
        <p:cNvGrpSpPr/>
        <p:nvPr/>
      </p:nvGrpSpPr>
      <p:grpSpPr>
        <a:xfrm>
          <a:off x="0" y="0"/>
          <a:ext cx="0" cy="0"/>
          <a:chOff x="0" y="0"/>
          <a:chExt cx="0" cy="0"/>
        </a:xfrm>
      </p:grpSpPr>
      <p:pic>
        <p:nvPicPr>
          <p:cNvPr id="19" name="Picture 18" descr="A city skyline with lights and a body of water&#10;&#10;AI-generated content may be incorrect.">
            <a:extLst>
              <a:ext uri="{FF2B5EF4-FFF2-40B4-BE49-F238E27FC236}">
                <a16:creationId xmlns:a16="http://schemas.microsoft.com/office/drawing/2014/main" id="{524ABB23-FA8B-2738-80BE-3B212E1CA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79402"/>
            <a:ext cx="12192000" cy="6858000"/>
          </a:xfrm>
          <a:prstGeom prst="rect">
            <a:avLst/>
          </a:prstGeom>
        </p:spPr>
      </p:pic>
      <p:pic>
        <p:nvPicPr>
          <p:cNvPr id="1026" name="Picture 2" descr="Omnipod 5: First Tubeless Automated Insulin Delivery System">
            <a:extLst>
              <a:ext uri="{FF2B5EF4-FFF2-40B4-BE49-F238E27FC236}">
                <a16:creationId xmlns:a16="http://schemas.microsoft.com/office/drawing/2014/main" id="{4E7BD687-D3D0-FCC5-7890-43ED42BECDC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8544" b="81731" l="35340" r="68287">
                        <a14:foregroundMark x1="45139" y1="55632" x2="38194" y2="54258"/>
                        <a14:foregroundMark x1="38194" y1="54258" x2="37191" y2="61951"/>
                        <a14:foregroundMark x1="37191" y1="61951" x2="37191" y2="79121"/>
                        <a14:foregroundMark x1="37191" y1="79121" x2="41435" y2="81868"/>
                        <a14:foregroundMark x1="41435" y1="81868" x2="44985" y2="75137"/>
                        <a14:foregroundMark x1="44985" y1="75137" x2="45525" y2="72940"/>
                        <a14:foregroundMark x1="36111" y1="57280" x2="35340" y2="71978"/>
                        <a14:foregroundMark x1="35340" y1="71978" x2="36420" y2="74313"/>
                        <a14:foregroundMark x1="63580" y1="69093" x2="57870" y2="69231"/>
                        <a14:foregroundMark x1="57870" y1="69231" x2="55324" y2="77610"/>
                        <a14:foregroundMark x1="55324" y1="77610" x2="60494" y2="80769"/>
                        <a14:foregroundMark x1="60494" y1="80769" x2="66049" y2="77335"/>
                        <a14:foregroundMark x1="66049" y1="77335" x2="64815" y2="70192"/>
                        <a14:foregroundMark x1="64815" y1="70192" x2="62886" y2="69780"/>
                        <a14:foregroundMark x1="68364" y1="70604" x2="68441" y2="76923"/>
                        <a14:foregroundMark x1="57485" y1="19918" x2="46219" y2="19231"/>
                        <a14:foregroundMark x1="59414" y1="20192" x2="54552" y2="17582"/>
                        <a14:foregroundMark x1="54552" y1="17582" x2="45062" y2="18544"/>
                        <a14:foregroundMark x1="45062" y1="18544" x2="43364" y2="54396"/>
                        <a14:foregroundMark x1="54398" y1="76374" x2="50000" y2="77060"/>
                        <a14:foregroundMark x1="50000" y1="77060" x2="43827" y2="75275"/>
                        <a14:foregroundMark x1="43827" y1="75275" x2="53627" y2="72115"/>
                        <a14:foregroundMark x1="53627" y1="72115" x2="55633" y2="72115"/>
                      </a14:backgroundRemoval>
                    </a14:imgEffect>
                  </a14:imgLayer>
                </a14:imgProps>
              </a:ext>
              <a:ext uri="{28A0092B-C50C-407E-A947-70E740481C1C}">
                <a14:useLocalDpi xmlns:a14="http://schemas.microsoft.com/office/drawing/2010/main" val="0"/>
              </a:ext>
            </a:extLst>
          </a:blip>
          <a:srcRect l="33771" t="14581" r="28958" b="13838"/>
          <a:stretch/>
        </p:blipFill>
        <p:spPr bwMode="auto">
          <a:xfrm rot="650991">
            <a:off x="2421912" y="6053467"/>
            <a:ext cx="2668700" cy="28790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4D3A46-91B8-F139-52F3-BE6B79DFCF40}"/>
              </a:ext>
            </a:extLst>
          </p:cNvPr>
          <p:cNvSpPr txBox="1"/>
          <p:nvPr/>
        </p:nvSpPr>
        <p:spPr>
          <a:xfrm>
            <a:off x="2853908" y="-291003"/>
            <a:ext cx="6484184" cy="1920526"/>
          </a:xfrm>
          <a:prstGeom prst="rect">
            <a:avLst/>
          </a:prstGeom>
        </p:spPr>
        <p:txBody>
          <a:bodyPr vert="horz" lIns="91440" tIns="45720" rIns="91440" bIns="45720" rtlCol="0" anchor="ctr">
            <a:normAutofit/>
          </a:bodyPr>
          <a:lstStyle>
            <a:defPPr>
              <a:defRPr lang="en-US"/>
            </a:defPPr>
            <a:lvl1pPr algn="r" rtl="1">
              <a:lnSpc>
                <a:spcPct val="90000"/>
              </a:lnSpc>
              <a:spcBef>
                <a:spcPct val="0"/>
              </a:spcBef>
              <a:buNone/>
              <a:defRPr sz="4400">
                <a:latin typeface="+mj-lt"/>
                <a:ea typeface="+mj-ea"/>
                <a:cs typeface="+mj-cs"/>
              </a:defRPr>
            </a:lvl1pPr>
          </a:lstStyle>
          <a:p>
            <a:pPr algn="ctr"/>
            <a:r>
              <a:rPr lang="fa-IR" dirty="0"/>
              <a:t>بهداشت و درمان هوشمند</a:t>
            </a:r>
            <a:r>
              <a:rPr lang="en-US" dirty="0"/>
              <a:t>  (IoMT) </a:t>
            </a:r>
          </a:p>
        </p:txBody>
      </p:sp>
      <p:sp>
        <p:nvSpPr>
          <p:cNvPr id="12" name="TextBox 11">
            <a:extLst>
              <a:ext uri="{FF2B5EF4-FFF2-40B4-BE49-F238E27FC236}">
                <a16:creationId xmlns:a16="http://schemas.microsoft.com/office/drawing/2014/main" id="{4B16D3A1-D21C-CA8A-8511-FAA0CDBED30A}"/>
              </a:ext>
            </a:extLst>
          </p:cNvPr>
          <p:cNvSpPr txBox="1"/>
          <p:nvPr/>
        </p:nvSpPr>
        <p:spPr>
          <a:xfrm>
            <a:off x="2263813" y="1375681"/>
            <a:ext cx="7664373" cy="1200329"/>
          </a:xfrm>
          <a:prstGeom prst="rect">
            <a:avLst/>
          </a:prstGeom>
          <a:noFill/>
        </p:spPr>
        <p:txBody>
          <a:bodyPr wrap="square">
            <a:spAutoFit/>
          </a:bodyPr>
          <a:lstStyle/>
          <a:p>
            <a:pPr algn="r" rtl="1"/>
            <a:r>
              <a:rPr lang="fa-IR" dirty="0"/>
              <a:t>با استفاده از دستگاه‌های متصل مانند ساعت‌های هوشمند، مانیتور قند و فشار خون، پزشکان می‌توانند بدون نیاز به مراجعه حضوری، به‌صورت لحظه‌ای وضعیت سلامت بیماران را بررسی و پیگیری کنند. این کار، به ویژه برای سالمندان و بیماران مزمن، موجب آسایش بیشتر و کاهش بار بر مراکز درمانی می‌شود.</a:t>
            </a:r>
            <a:endParaRPr lang="en-US" dirty="0"/>
          </a:p>
        </p:txBody>
      </p:sp>
    </p:spTree>
    <p:extLst>
      <p:ext uri="{BB962C8B-B14F-4D97-AF65-F5344CB8AC3E}">
        <p14:creationId xmlns:p14="http://schemas.microsoft.com/office/powerpoint/2010/main" val="4054259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00">
              <a:srgbClr val="D8F3DC"/>
            </a:gs>
            <a:gs pos="0">
              <a:srgbClr val="E6EFEA"/>
            </a:gs>
          </a:gsLst>
          <a:path path="circle">
            <a:fillToRect l="50000" t="50000" r="50000" b="50000"/>
          </a:path>
        </a:gradFill>
        <a:effectLst/>
      </p:bgPr>
    </p:bg>
    <p:spTree>
      <p:nvGrpSpPr>
        <p:cNvPr id="1" name="">
          <a:extLst>
            <a:ext uri="{FF2B5EF4-FFF2-40B4-BE49-F238E27FC236}">
              <a16:creationId xmlns:a16="http://schemas.microsoft.com/office/drawing/2014/main" id="{41388D9E-CE64-3C34-B4A3-D3171906EB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4F3414-3472-8F77-4C5C-67D2253228E6}"/>
              </a:ext>
            </a:extLst>
          </p:cNvPr>
          <p:cNvSpPr txBox="1"/>
          <p:nvPr/>
        </p:nvSpPr>
        <p:spPr>
          <a:xfrm>
            <a:off x="2853908" y="-291003"/>
            <a:ext cx="6484184" cy="1920526"/>
          </a:xfrm>
          <a:prstGeom prst="rect">
            <a:avLst/>
          </a:prstGeom>
        </p:spPr>
        <p:txBody>
          <a:bodyPr vert="horz" lIns="91440" tIns="45720" rIns="91440" bIns="45720" rtlCol="0" anchor="ctr">
            <a:normAutofit/>
          </a:bodyPr>
          <a:lstStyle>
            <a:defPPr>
              <a:defRPr lang="en-US"/>
            </a:defPPr>
            <a:lvl1pPr algn="r" rtl="1">
              <a:lnSpc>
                <a:spcPct val="90000"/>
              </a:lnSpc>
              <a:spcBef>
                <a:spcPct val="0"/>
              </a:spcBef>
              <a:buNone/>
              <a:defRPr sz="4400">
                <a:latin typeface="+mj-lt"/>
                <a:ea typeface="+mj-ea"/>
                <a:cs typeface="+mj-cs"/>
              </a:defRPr>
            </a:lvl1pPr>
          </a:lstStyle>
          <a:p>
            <a:pPr algn="ctr"/>
            <a:r>
              <a:rPr lang="fa-IR" dirty="0"/>
              <a:t>بهداشت و درمان هوشمند</a:t>
            </a:r>
            <a:r>
              <a:rPr lang="en-US" dirty="0"/>
              <a:t>  (IoMT) </a:t>
            </a:r>
          </a:p>
        </p:txBody>
      </p:sp>
      <p:sp>
        <p:nvSpPr>
          <p:cNvPr id="5" name="TextBox 4">
            <a:extLst>
              <a:ext uri="{FF2B5EF4-FFF2-40B4-BE49-F238E27FC236}">
                <a16:creationId xmlns:a16="http://schemas.microsoft.com/office/drawing/2014/main" id="{B57FF16B-FCB1-21E8-1816-F5C69D57B712}"/>
              </a:ext>
            </a:extLst>
          </p:cNvPr>
          <p:cNvSpPr txBox="1"/>
          <p:nvPr/>
        </p:nvSpPr>
        <p:spPr>
          <a:xfrm>
            <a:off x="2263813" y="1375681"/>
            <a:ext cx="7664373" cy="1200329"/>
          </a:xfrm>
          <a:prstGeom prst="rect">
            <a:avLst/>
          </a:prstGeom>
          <a:noFill/>
        </p:spPr>
        <p:txBody>
          <a:bodyPr wrap="square">
            <a:spAutoFit/>
          </a:bodyPr>
          <a:lstStyle/>
          <a:p>
            <a:pPr algn="r" rtl="1"/>
            <a:r>
              <a:rPr lang="fa-IR" dirty="0"/>
              <a:t>با استفاده از دستگاه‌های متصل مانند ساعت‌های هوشمند، مانیتور قند و فشار خون، پزشکان می‌توانند بدون نیاز به مراجعه حضوری، به‌صورت لحظه‌ای وضعیت سلامت بیماران را بررسی و پیگیری کنند. این کار، به ویژه برای سالمندان و بیماران مزمن، موجب آسایش بیشتر و کاهش بار بر مراکز درمانی می‌شود.</a:t>
            </a:r>
            <a:endParaRPr lang="en-US" dirty="0"/>
          </a:p>
        </p:txBody>
      </p:sp>
      <p:pic>
        <p:nvPicPr>
          <p:cNvPr id="19" name="Picture 18" descr="A city skyline with lights and a body of water&#10;&#10;AI-generated content may be incorrect.">
            <a:extLst>
              <a:ext uri="{FF2B5EF4-FFF2-40B4-BE49-F238E27FC236}">
                <a16:creationId xmlns:a16="http://schemas.microsoft.com/office/drawing/2014/main" id="{7B04C057-0551-ED2B-AA98-CEFE6CA63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79402"/>
            <a:ext cx="12192000" cy="6858000"/>
          </a:xfrm>
          <a:prstGeom prst="rect">
            <a:avLst/>
          </a:prstGeom>
        </p:spPr>
      </p:pic>
      <p:pic>
        <p:nvPicPr>
          <p:cNvPr id="1026" name="Picture 2" descr="Omnipod 5: First Tubeless Automated Insulin Delivery System">
            <a:extLst>
              <a:ext uri="{FF2B5EF4-FFF2-40B4-BE49-F238E27FC236}">
                <a16:creationId xmlns:a16="http://schemas.microsoft.com/office/drawing/2014/main" id="{A3A826FB-4198-DC87-4636-85C2629E2BA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8544" b="81731" l="35340" r="68287">
                        <a14:foregroundMark x1="45139" y1="55632" x2="38194" y2="54258"/>
                        <a14:foregroundMark x1="38194" y1="54258" x2="37191" y2="61951"/>
                        <a14:foregroundMark x1="37191" y1="61951" x2="37191" y2="79121"/>
                        <a14:foregroundMark x1="37191" y1="79121" x2="41435" y2="81868"/>
                        <a14:foregroundMark x1="41435" y1="81868" x2="44985" y2="75137"/>
                        <a14:foregroundMark x1="44985" y1="75137" x2="45525" y2="72940"/>
                        <a14:foregroundMark x1="36111" y1="57280" x2="35340" y2="71978"/>
                        <a14:foregroundMark x1="35340" y1="71978" x2="36420" y2="74313"/>
                        <a14:foregroundMark x1="63580" y1="69093" x2="57870" y2="69231"/>
                        <a14:foregroundMark x1="57870" y1="69231" x2="55324" y2="77610"/>
                        <a14:foregroundMark x1="55324" y1="77610" x2="60494" y2="80769"/>
                        <a14:foregroundMark x1="60494" y1="80769" x2="66049" y2="77335"/>
                        <a14:foregroundMark x1="66049" y1="77335" x2="64815" y2="70192"/>
                        <a14:foregroundMark x1="64815" y1="70192" x2="62886" y2="69780"/>
                        <a14:foregroundMark x1="68364" y1="70604" x2="68441" y2="76923"/>
                        <a14:foregroundMark x1="57485" y1="19918" x2="46219" y2="19231"/>
                        <a14:foregroundMark x1="59414" y1="20192" x2="54552" y2="17582"/>
                        <a14:foregroundMark x1="54552" y1="17582" x2="45062" y2="18544"/>
                        <a14:foregroundMark x1="45062" y1="18544" x2="43364" y2="54396"/>
                        <a14:foregroundMark x1="54398" y1="76374" x2="50000" y2="77060"/>
                        <a14:foregroundMark x1="50000" y1="77060" x2="43827" y2="75275"/>
                        <a14:foregroundMark x1="43827" y1="75275" x2="53627" y2="72115"/>
                        <a14:foregroundMark x1="53627" y1="72115" x2="55633" y2="72115"/>
                      </a14:backgroundRemoval>
                    </a14:imgEffect>
                  </a14:imgLayer>
                </a14:imgProps>
              </a:ext>
              <a:ext uri="{28A0092B-C50C-407E-A947-70E740481C1C}">
                <a14:useLocalDpi xmlns:a14="http://schemas.microsoft.com/office/drawing/2010/main" val="0"/>
              </a:ext>
            </a:extLst>
          </a:blip>
          <a:srcRect l="33771" t="14581" r="28958" b="13838"/>
          <a:stretch/>
        </p:blipFill>
        <p:spPr bwMode="auto">
          <a:xfrm>
            <a:off x="3993113" y="2631065"/>
            <a:ext cx="3648343" cy="393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086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1460F41-4BC9-12BD-9277-5D14F8AB7903}"/>
            </a:ext>
          </a:extLst>
        </p:cNvPr>
        <p:cNvGrpSpPr/>
        <p:nvPr/>
      </p:nvGrpSpPr>
      <p:grpSpPr>
        <a:xfrm>
          <a:off x="0" y="0"/>
          <a:ext cx="0" cy="0"/>
          <a:chOff x="0" y="0"/>
          <a:chExt cx="0" cy="0"/>
        </a:xfrm>
      </p:grpSpPr>
      <p:pic>
        <p:nvPicPr>
          <p:cNvPr id="13" name="Picture 12" descr="A city skyline with lights and a body of water&#10;&#10;AI-generated content may be incorrect.">
            <a:extLst>
              <a:ext uri="{FF2B5EF4-FFF2-40B4-BE49-F238E27FC236}">
                <a16:creationId xmlns:a16="http://schemas.microsoft.com/office/drawing/2014/main" id="{0C989BA0-DF48-1B11-FB17-D46FA86A0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782"/>
            <a:ext cx="12192000" cy="6858000"/>
          </a:xfrm>
          <a:prstGeom prst="rect">
            <a:avLst/>
          </a:prstGeom>
        </p:spPr>
      </p:pic>
      <p:sp useBgFill="1">
        <p:nvSpPr>
          <p:cNvPr id="2" name="Rectangle: Rounded Corners 1">
            <a:extLst>
              <a:ext uri="{FF2B5EF4-FFF2-40B4-BE49-F238E27FC236}">
                <a16:creationId xmlns:a16="http://schemas.microsoft.com/office/drawing/2014/main" id="{FE02A979-22D8-E0E2-F4F0-39F09FABCF7B}"/>
              </a:ext>
            </a:extLst>
          </p:cNvPr>
          <p:cNvSpPr/>
          <p:nvPr/>
        </p:nvSpPr>
        <p:spPr>
          <a:xfrm>
            <a:off x="2739957" y="370605"/>
            <a:ext cx="6712085" cy="728123"/>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3600" dirty="0">
                <a:effectLst>
                  <a:outerShdw blurRad="50800" dist="38100" algn="l" rotWithShape="0">
                    <a:prstClr val="black">
                      <a:alpha val="40000"/>
                    </a:prstClr>
                  </a:outerShdw>
                </a:effectLst>
              </a:rPr>
              <a:t>شهر هوشمند – بهبود کیفیت زندگی شهری</a:t>
            </a:r>
            <a:endParaRPr lang="en-US" sz="3600" dirty="0">
              <a:effectLst>
                <a:outerShdw blurRad="50800" dist="38100" algn="l" rotWithShape="0">
                  <a:prstClr val="black">
                    <a:alpha val="40000"/>
                  </a:prstClr>
                </a:outerShdw>
              </a:effectLst>
            </a:endParaRPr>
          </a:p>
        </p:txBody>
      </p:sp>
      <p:sp useBgFill="1">
        <p:nvSpPr>
          <p:cNvPr id="3" name="Rectangle: Rounded Corners 2">
            <a:extLst>
              <a:ext uri="{FF2B5EF4-FFF2-40B4-BE49-F238E27FC236}">
                <a16:creationId xmlns:a16="http://schemas.microsoft.com/office/drawing/2014/main" id="{32A8FD28-C554-052A-BFCC-2887DC2FDB94}"/>
              </a:ext>
            </a:extLst>
          </p:cNvPr>
          <p:cNvSpPr/>
          <p:nvPr/>
        </p:nvSpPr>
        <p:spPr>
          <a:xfrm>
            <a:off x="0" y="1098728"/>
            <a:ext cx="11518115" cy="1422769"/>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rtl="1"/>
            <a:r>
              <a:rPr lang="fa-IR" sz="2400" dirty="0">
                <a:effectLst>
                  <a:outerShdw blurRad="50800" dist="38100" algn="l" rotWithShape="0">
                    <a:prstClr val="black">
                      <a:alpha val="40000"/>
                    </a:prstClr>
                  </a:outerShdw>
                </a:effectLst>
              </a:rPr>
              <a:t>شهرهای هوشمند با استفاده از فناوری </a:t>
            </a:r>
            <a:r>
              <a:rPr lang="en-US" sz="2400" dirty="0">
                <a:effectLst>
                  <a:outerShdw blurRad="50800" dist="38100" algn="l" rotWithShape="0">
                    <a:prstClr val="black">
                      <a:alpha val="40000"/>
                    </a:prstClr>
                  </a:outerShdw>
                </a:effectLst>
              </a:rPr>
              <a:t>IoT، </a:t>
            </a:r>
            <a:r>
              <a:rPr lang="fa-IR" sz="2400" dirty="0">
                <a:effectLst>
                  <a:outerShdw blurRad="50800" dist="38100" algn="l" rotWithShape="0">
                    <a:prstClr val="black">
                      <a:alpha val="40000"/>
                    </a:prstClr>
                  </a:outerShdw>
                </a:effectLst>
              </a:rPr>
              <a:t>زیرساخت‌های شهری را بهینه‌سازی می‌کنند. این شامل مدیریت ترافیک، نظارت بر کیفیت هوا و مدیریت پسماند می‌شود. به‌عنوان مثال، سیستم‌های پارکینگ هوشمند در شهرهایی مانند بارسلونا با استفاده از سنسورها، رانندگان را به نزدیک‌ترین فضای پارک هدایت می‌کنند.</a:t>
            </a:r>
            <a:endParaRPr lang="en-US" sz="2400" dirty="0">
              <a:effectLst>
                <a:outerShdw blurRad="50800" dist="38100" algn="l" rotWithShape="0">
                  <a:prstClr val="black">
                    <a:alpha val="40000"/>
                  </a:prstClr>
                </a:outerShdw>
              </a:effectLst>
            </a:endParaRPr>
          </a:p>
        </p:txBody>
      </p:sp>
      <p:pic>
        <p:nvPicPr>
          <p:cNvPr id="5" name="Picture 4" descr="A large warehouse with shelves and boxes&#10;&#10;AI-generated content may be incorrect.">
            <a:extLst>
              <a:ext uri="{FF2B5EF4-FFF2-40B4-BE49-F238E27FC236}">
                <a16:creationId xmlns:a16="http://schemas.microsoft.com/office/drawing/2014/main" id="{5F321BAA-FA1A-4486-D4F9-37ED55BFBC16}"/>
              </a:ext>
            </a:extLst>
          </p:cNvPr>
          <p:cNvPicPr>
            <a:picLocks noChangeAspect="1"/>
          </p:cNvPicPr>
          <p:nvPr/>
        </p:nvPicPr>
        <p:blipFill>
          <a:blip r:embed="rId5">
            <a:extLst>
              <a:ext uri="{28A0092B-C50C-407E-A947-70E740481C1C}">
                <a14:useLocalDpi xmlns:a14="http://schemas.microsoft.com/office/drawing/2010/main" val="0"/>
              </a:ext>
            </a:extLst>
          </a:blip>
          <a:srcRect l="11358" r="26746"/>
          <a:stretch/>
        </p:blipFill>
        <p:spPr>
          <a:xfrm>
            <a:off x="0" y="-6890124"/>
            <a:ext cx="12192001" cy="6858000"/>
          </a:xfrm>
          <a:prstGeom prst="rect">
            <a:avLst/>
          </a:prstGeom>
        </p:spPr>
      </p:pic>
      <p:pic>
        <p:nvPicPr>
          <p:cNvPr id="19" name="Picture 2" descr="Omnipod 5: First Tubeless Automated Insulin Delivery System">
            <a:extLst>
              <a:ext uri="{FF2B5EF4-FFF2-40B4-BE49-F238E27FC236}">
                <a16:creationId xmlns:a16="http://schemas.microsoft.com/office/drawing/2014/main" id="{6226437B-CCCE-A6F2-A5B5-6C1EF6DAAF0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8544" b="81731" l="35340" r="68287">
                        <a14:foregroundMark x1="45139" y1="55632" x2="38194" y2="54258"/>
                        <a14:foregroundMark x1="38194" y1="54258" x2="37191" y2="61951"/>
                        <a14:foregroundMark x1="37191" y1="61951" x2="37191" y2="79121"/>
                        <a14:foregroundMark x1="37191" y1="79121" x2="41435" y2="81868"/>
                        <a14:foregroundMark x1="41435" y1="81868" x2="44985" y2="75137"/>
                        <a14:foregroundMark x1="44985" y1="75137" x2="45525" y2="72940"/>
                        <a14:foregroundMark x1="36111" y1="57280" x2="35340" y2="71978"/>
                        <a14:foregroundMark x1="35340" y1="71978" x2="36420" y2="74313"/>
                        <a14:foregroundMark x1="63580" y1="69093" x2="57870" y2="69231"/>
                        <a14:foregroundMark x1="57870" y1="69231" x2="55324" y2="77610"/>
                        <a14:foregroundMark x1="55324" y1="77610" x2="60494" y2="80769"/>
                        <a14:foregroundMark x1="60494" y1="80769" x2="66049" y2="77335"/>
                        <a14:foregroundMark x1="66049" y1="77335" x2="64815" y2="70192"/>
                        <a14:foregroundMark x1="64815" y1="70192" x2="62886" y2="69780"/>
                        <a14:foregroundMark x1="68364" y1="70604" x2="68441" y2="76923"/>
                        <a14:foregroundMark x1="57485" y1="19918" x2="46219" y2="19231"/>
                        <a14:foregroundMark x1="59414" y1="20192" x2="54552" y2="17582"/>
                        <a14:foregroundMark x1="54552" y1="17582" x2="45062" y2="18544"/>
                        <a14:foregroundMark x1="45062" y1="18544" x2="43364" y2="54396"/>
                        <a14:foregroundMark x1="54398" y1="76374" x2="50000" y2="77060"/>
                        <a14:foregroundMark x1="50000" y1="77060" x2="43827" y2="75275"/>
                        <a14:foregroundMark x1="43827" y1="75275" x2="53627" y2="72115"/>
                        <a14:foregroundMark x1="53627" y1="72115" x2="55633" y2="72115"/>
                      </a14:backgroundRemoval>
                    </a14:imgEffect>
                  </a14:imgLayer>
                </a14:imgProps>
              </a:ext>
              <a:ext uri="{28A0092B-C50C-407E-A947-70E740481C1C}">
                <a14:useLocalDpi xmlns:a14="http://schemas.microsoft.com/office/drawing/2010/main" val="0"/>
              </a:ext>
            </a:extLst>
          </a:blip>
          <a:srcRect l="33771" t="14581" r="28958" b="13838"/>
          <a:stretch/>
        </p:blipFill>
        <p:spPr bwMode="auto">
          <a:xfrm>
            <a:off x="2212176" y="7956728"/>
            <a:ext cx="2356887" cy="254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656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E7B8CD4-F663-51BC-3B59-593E704F5156}"/>
            </a:ext>
          </a:extLst>
        </p:cNvPr>
        <p:cNvGrpSpPr/>
        <p:nvPr/>
      </p:nvGrpSpPr>
      <p:grpSpPr>
        <a:xfrm>
          <a:off x="0" y="0"/>
          <a:ext cx="0" cy="0"/>
          <a:chOff x="0" y="0"/>
          <a:chExt cx="0" cy="0"/>
        </a:xfrm>
      </p:grpSpPr>
      <p:pic>
        <p:nvPicPr>
          <p:cNvPr id="13" name="Picture 12" descr="A city skyline with lights and a body of water&#10;&#10;AI-generated content may be incorrect.">
            <a:extLst>
              <a:ext uri="{FF2B5EF4-FFF2-40B4-BE49-F238E27FC236}">
                <a16:creationId xmlns:a16="http://schemas.microsoft.com/office/drawing/2014/main" id="{642610F4-E178-316A-AA02-3548D5D8C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782"/>
            <a:ext cx="12192000" cy="6858000"/>
          </a:xfrm>
          <a:prstGeom prst="rect">
            <a:avLst/>
          </a:prstGeom>
        </p:spPr>
      </p:pic>
      <p:sp useBgFill="1">
        <p:nvSpPr>
          <p:cNvPr id="2" name="Rectangle: Rounded Corners 1">
            <a:extLst>
              <a:ext uri="{FF2B5EF4-FFF2-40B4-BE49-F238E27FC236}">
                <a16:creationId xmlns:a16="http://schemas.microsoft.com/office/drawing/2014/main" id="{B02DFB1E-B610-938D-CBAB-A859C79472CA}"/>
              </a:ext>
            </a:extLst>
          </p:cNvPr>
          <p:cNvSpPr/>
          <p:nvPr/>
        </p:nvSpPr>
        <p:spPr>
          <a:xfrm>
            <a:off x="2739957" y="370605"/>
            <a:ext cx="6712085" cy="728123"/>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3600" dirty="0">
                <a:effectLst>
                  <a:outerShdw blurRad="50800" dist="38100" algn="l" rotWithShape="0">
                    <a:prstClr val="black">
                      <a:alpha val="40000"/>
                    </a:prstClr>
                  </a:outerShdw>
                </a:effectLst>
              </a:rPr>
              <a:t>شهر هوشمند – بهبود کیفیت زندگی شهری</a:t>
            </a:r>
            <a:endParaRPr lang="en-US" sz="3600" dirty="0">
              <a:effectLst>
                <a:outerShdw blurRad="50800" dist="38100" algn="l" rotWithShape="0">
                  <a:prstClr val="black">
                    <a:alpha val="40000"/>
                  </a:prstClr>
                </a:outerShdw>
              </a:effectLst>
            </a:endParaRPr>
          </a:p>
        </p:txBody>
      </p:sp>
      <p:sp useBgFill="1">
        <p:nvSpPr>
          <p:cNvPr id="3" name="Rectangle: Rounded Corners 2">
            <a:extLst>
              <a:ext uri="{FF2B5EF4-FFF2-40B4-BE49-F238E27FC236}">
                <a16:creationId xmlns:a16="http://schemas.microsoft.com/office/drawing/2014/main" id="{0D34561D-FD50-B3EF-E314-9944E0F3DEDD}"/>
              </a:ext>
            </a:extLst>
          </p:cNvPr>
          <p:cNvSpPr/>
          <p:nvPr/>
        </p:nvSpPr>
        <p:spPr>
          <a:xfrm>
            <a:off x="0" y="1098728"/>
            <a:ext cx="11518115" cy="1422769"/>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rtl="1"/>
            <a:r>
              <a:rPr lang="fa-IR" sz="2400" dirty="0">
                <a:effectLst>
                  <a:outerShdw blurRad="50800" dist="38100" algn="l" rotWithShape="0">
                    <a:prstClr val="black">
                      <a:alpha val="40000"/>
                    </a:prstClr>
                  </a:outerShdw>
                </a:effectLst>
              </a:rPr>
              <a:t>شهرهای هوشمند با استفاده از فناوری </a:t>
            </a:r>
            <a:r>
              <a:rPr lang="en-US" sz="2400" dirty="0">
                <a:effectLst>
                  <a:outerShdw blurRad="50800" dist="38100" algn="l" rotWithShape="0">
                    <a:prstClr val="black">
                      <a:alpha val="40000"/>
                    </a:prstClr>
                  </a:outerShdw>
                </a:effectLst>
              </a:rPr>
              <a:t>IoT، </a:t>
            </a:r>
            <a:r>
              <a:rPr lang="fa-IR" sz="2400" dirty="0">
                <a:effectLst>
                  <a:outerShdw blurRad="50800" dist="38100" algn="l" rotWithShape="0">
                    <a:prstClr val="black">
                      <a:alpha val="40000"/>
                    </a:prstClr>
                  </a:outerShdw>
                </a:effectLst>
              </a:rPr>
              <a:t>زیرساخت‌های شهری را بهینه‌سازی می‌کنند. این شامل مدیریت ترافیک، نظارت بر کیفیت هوا و مدیریت پسماند می‌شود. به‌عنوان مثال، سیستم‌های پارکینگ هوشمند در شهرهایی مانند بارسلونا با استفاده از سنسورها، رانندگان را به نزدیک‌ترین فضای پارک هدایت می‌کنند.</a:t>
            </a:r>
            <a:endParaRPr lang="en-US" sz="2400" dirty="0">
              <a:effectLst>
                <a:outerShdw blurRad="50800" dist="38100" algn="l" rotWithShape="0">
                  <a:prstClr val="black">
                    <a:alpha val="40000"/>
                  </a:prstClr>
                </a:outerShdw>
              </a:effectLst>
            </a:endParaRPr>
          </a:p>
        </p:txBody>
      </p:sp>
      <p:pic>
        <p:nvPicPr>
          <p:cNvPr id="5" name="Picture 4" descr="A large warehouse with shelves and boxes&#10;&#10;AI-generated content may be incorrect.">
            <a:extLst>
              <a:ext uri="{FF2B5EF4-FFF2-40B4-BE49-F238E27FC236}">
                <a16:creationId xmlns:a16="http://schemas.microsoft.com/office/drawing/2014/main" id="{A820223F-A3C2-FC0D-0BBF-2625773CCD92}"/>
              </a:ext>
            </a:extLst>
          </p:cNvPr>
          <p:cNvPicPr>
            <a:picLocks noChangeAspect="1"/>
          </p:cNvPicPr>
          <p:nvPr/>
        </p:nvPicPr>
        <p:blipFill>
          <a:blip r:embed="rId5">
            <a:extLst>
              <a:ext uri="{28A0092B-C50C-407E-A947-70E740481C1C}">
                <a14:useLocalDpi xmlns:a14="http://schemas.microsoft.com/office/drawing/2010/main" val="0"/>
              </a:ext>
            </a:extLst>
          </a:blip>
          <a:srcRect l="11358" r="26746"/>
          <a:stretch/>
        </p:blipFill>
        <p:spPr>
          <a:xfrm>
            <a:off x="0" y="-6890124"/>
            <a:ext cx="12192001" cy="6858000"/>
          </a:xfrm>
          <a:prstGeom prst="rect">
            <a:avLst/>
          </a:prstGeom>
        </p:spPr>
      </p:pic>
    </p:spTree>
    <p:extLst>
      <p:ext uri="{BB962C8B-B14F-4D97-AF65-F5344CB8AC3E}">
        <p14:creationId xmlns:p14="http://schemas.microsoft.com/office/powerpoint/2010/main" val="224544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8ABCDF8-3F60-3496-1417-C9601ACAE2D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BA1382-B4A7-668F-B79D-B2D2F5099449}"/>
              </a:ext>
            </a:extLst>
          </p:cNvPr>
          <p:cNvSpPr txBox="1"/>
          <p:nvPr/>
        </p:nvSpPr>
        <p:spPr>
          <a:xfrm>
            <a:off x="11415949" y="-655564"/>
            <a:ext cx="8860276" cy="1311128"/>
          </a:xfrm>
          <a:prstGeom prst="rect">
            <a:avLst/>
          </a:prstGeom>
        </p:spPr>
        <p:txBody>
          <a:bodyPr vert="horz" lIns="91440" tIns="45720" rIns="91440" bIns="45720" rtlCol="0" anchor="ctr">
            <a:normAutofit/>
          </a:bodyPr>
          <a:lstStyle>
            <a:defPPr>
              <a:defRPr lang="en-US"/>
            </a:defPPr>
            <a:lvl1pPr algn="r" rtl="1">
              <a:lnSpc>
                <a:spcPct val="90000"/>
              </a:lnSpc>
              <a:spcBef>
                <a:spcPct val="0"/>
              </a:spcBef>
              <a:buNone/>
              <a:defRPr sz="4400">
                <a:latin typeface="+mj-lt"/>
                <a:ea typeface="+mj-ea"/>
                <a:cs typeface="+mj-cs"/>
              </a:defRPr>
            </a:lvl1pPr>
          </a:lstStyle>
          <a:p>
            <a:endParaRPr lang="en-US" dirty="0"/>
          </a:p>
        </p:txBody>
      </p:sp>
      <p:pic>
        <p:nvPicPr>
          <p:cNvPr id="2" name="Picture 1" descr="A large warehouse with shelves and boxes&#10;&#10;AI-generated content may be incorrect.">
            <a:extLst>
              <a:ext uri="{FF2B5EF4-FFF2-40B4-BE49-F238E27FC236}">
                <a16:creationId xmlns:a16="http://schemas.microsoft.com/office/drawing/2014/main" id="{7D3AA2CD-FB1F-50E2-A3FE-7E24A2CE8F9F}"/>
              </a:ext>
            </a:extLst>
          </p:cNvPr>
          <p:cNvPicPr>
            <a:picLocks noChangeAspect="1"/>
          </p:cNvPicPr>
          <p:nvPr/>
        </p:nvPicPr>
        <p:blipFill>
          <a:blip r:embed="rId4">
            <a:extLst>
              <a:ext uri="{28A0092B-C50C-407E-A947-70E740481C1C}">
                <a14:useLocalDpi xmlns:a14="http://schemas.microsoft.com/office/drawing/2010/main" val="0"/>
              </a:ext>
            </a:extLst>
          </a:blip>
          <a:srcRect l="11358" r="26746"/>
          <a:stretch/>
        </p:blipFill>
        <p:spPr>
          <a:xfrm>
            <a:off x="-1" y="0"/>
            <a:ext cx="12192001" cy="6858000"/>
          </a:xfrm>
          <a:prstGeom prst="rect">
            <a:avLst/>
          </a:prstGeom>
        </p:spPr>
      </p:pic>
      <p:sp useBgFill="1">
        <p:nvSpPr>
          <p:cNvPr id="4" name="Rectangle: Rounded Corners 3">
            <a:extLst>
              <a:ext uri="{FF2B5EF4-FFF2-40B4-BE49-F238E27FC236}">
                <a16:creationId xmlns:a16="http://schemas.microsoft.com/office/drawing/2014/main" id="{3F715C45-5EBC-AA82-F56D-B1D4857AC2C0}"/>
              </a:ext>
            </a:extLst>
          </p:cNvPr>
          <p:cNvSpPr/>
          <p:nvPr/>
        </p:nvSpPr>
        <p:spPr>
          <a:xfrm>
            <a:off x="1070042" y="1916022"/>
            <a:ext cx="9662808" cy="2325238"/>
          </a:xfrm>
          <a:prstGeom prst="roundRect">
            <a:avLst>
              <a:gd name="adj" fmla="val 2130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rtl="1"/>
            <a:r>
              <a:rPr lang="fa-IR" sz="2400" dirty="0"/>
              <a:t>فناوری </a:t>
            </a:r>
            <a:r>
              <a:rPr lang="en-US" sz="2400" dirty="0"/>
              <a:t>IoT </a:t>
            </a:r>
            <a:r>
              <a:rPr lang="fa-IR" sz="2400" dirty="0"/>
              <a:t>در خرده‌فروشی با ارائه قفسه‌های دیجیتال، بیکن‌های تبلیغاتی و سیستم‌های پرداخت بدون تماس، تجربه خرید را متحول می‌کند. این ابزارها به فروشگاه‌ها کمک می‌کنند تا موجودی کالا را به‌صورت دقیق مدیریت کنند و مشتریان را با پیشنهادات شخصی‌سازی‌شده جذب کنند. به‌عنوان مثال، فروشگاه‌های </a:t>
            </a:r>
            <a:r>
              <a:rPr lang="en-US" sz="2400" dirty="0"/>
              <a:t>Amazon Go </a:t>
            </a:r>
            <a:r>
              <a:rPr lang="fa-IR" sz="2400" dirty="0"/>
              <a:t>با استفاده از سنسورها و الگوریتم‌های هوش مصنوعی، امکان خرید بدون نیاز به صف و پرداخت در صندوق را فراهم می‌کنند.</a:t>
            </a:r>
          </a:p>
        </p:txBody>
      </p:sp>
      <p:sp useBgFill="1">
        <p:nvSpPr>
          <p:cNvPr id="5" name="Rectangle: Rounded Corners 4">
            <a:extLst>
              <a:ext uri="{FF2B5EF4-FFF2-40B4-BE49-F238E27FC236}">
                <a16:creationId xmlns:a16="http://schemas.microsoft.com/office/drawing/2014/main" id="{1E2632A7-29DC-E979-21C9-911B161A870D}"/>
              </a:ext>
            </a:extLst>
          </p:cNvPr>
          <p:cNvSpPr/>
          <p:nvPr/>
        </p:nvSpPr>
        <p:spPr>
          <a:xfrm>
            <a:off x="2739957" y="370605"/>
            <a:ext cx="6712085" cy="728123"/>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a-IR" sz="3600" dirty="0"/>
              <a:t>خرده‌فروشی هوشمند – تحول تجربه خرید</a:t>
            </a:r>
            <a:endParaRPr lang="en-US" sz="3600" dirty="0"/>
          </a:p>
        </p:txBody>
      </p:sp>
    </p:spTree>
    <p:extLst>
      <p:ext uri="{BB962C8B-B14F-4D97-AF65-F5344CB8AC3E}">
        <p14:creationId xmlns:p14="http://schemas.microsoft.com/office/powerpoint/2010/main" val="52869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6746BB3-5025-6733-E86C-E889B210B20F}"/>
            </a:ext>
          </a:extLst>
        </p:cNvPr>
        <p:cNvGrpSpPr/>
        <p:nvPr/>
      </p:nvGrpSpPr>
      <p:grpSpPr>
        <a:xfrm>
          <a:off x="0" y="0"/>
          <a:ext cx="0" cy="0"/>
          <a:chOff x="0" y="0"/>
          <a:chExt cx="0" cy="0"/>
        </a:xfrm>
      </p:grpSpPr>
      <p:sp useBgFill="1">
        <p:nvSpPr>
          <p:cNvPr id="5" name="Rectangle: Rounded Corners 4">
            <a:extLst>
              <a:ext uri="{FF2B5EF4-FFF2-40B4-BE49-F238E27FC236}">
                <a16:creationId xmlns:a16="http://schemas.microsoft.com/office/drawing/2014/main" id="{09B0F9B2-A664-F2FF-9959-6466E79FAFFE}"/>
              </a:ext>
            </a:extLst>
          </p:cNvPr>
          <p:cNvSpPr/>
          <p:nvPr/>
        </p:nvSpPr>
        <p:spPr>
          <a:xfrm>
            <a:off x="2924856" y="-137374"/>
            <a:ext cx="6935364" cy="1020011"/>
          </a:xfrm>
          <a:prstGeom prst="roundRect">
            <a:avLst>
              <a:gd name="adj" fmla="val 2452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3200" dirty="0">
                <a:solidFill>
                  <a:schemeClr val="bg1"/>
                </a:solidFill>
                <a:effectLst>
                  <a:outerShdw blurRad="50800" dist="38100" algn="l" rotWithShape="0">
                    <a:prstClr val="black">
                      <a:alpha val="40000"/>
                    </a:prstClr>
                  </a:outerShdw>
                </a:effectLst>
              </a:rPr>
              <a:t>کشاورزی هوشمند – افزایش بهره‌وری و پایداری</a:t>
            </a:r>
            <a:endParaRPr lang="en-US" sz="3200" b="1" dirty="0">
              <a:solidFill>
                <a:schemeClr val="bg1"/>
              </a:solidFill>
              <a:effectLst>
                <a:outerShdw blurRad="50800" dist="38100" algn="l" rotWithShape="0">
                  <a:prstClr val="black">
                    <a:alpha val="40000"/>
                  </a:prstClr>
                </a:outerShdw>
              </a:effectLst>
            </a:endParaRPr>
          </a:p>
        </p:txBody>
      </p:sp>
      <p:sp useBgFill="1">
        <p:nvSpPr>
          <p:cNvPr id="6" name="Rectangle: Rounded Corners 5">
            <a:extLst>
              <a:ext uri="{FF2B5EF4-FFF2-40B4-BE49-F238E27FC236}">
                <a16:creationId xmlns:a16="http://schemas.microsoft.com/office/drawing/2014/main" id="{346BEF10-271B-714F-990E-4271B94C79B1}"/>
              </a:ext>
            </a:extLst>
          </p:cNvPr>
          <p:cNvSpPr/>
          <p:nvPr/>
        </p:nvSpPr>
        <p:spPr>
          <a:xfrm>
            <a:off x="356135" y="1073421"/>
            <a:ext cx="11485545" cy="1255893"/>
          </a:xfrm>
          <a:prstGeom prst="roundRect">
            <a:avLst>
              <a:gd name="adj" fmla="val 2651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000" dirty="0">
                <a:solidFill>
                  <a:schemeClr val="bg1"/>
                </a:solidFill>
                <a:effectLst>
                  <a:outerShdw blurRad="50800" dist="38100" algn="l" rotWithShape="0">
                    <a:prstClr val="black">
                      <a:alpha val="40000"/>
                    </a:prstClr>
                  </a:outerShdw>
                </a:effectLst>
              </a:rPr>
              <a:t>در کشاورزی، </a:t>
            </a:r>
            <a:r>
              <a:rPr lang="en-US" sz="2000" dirty="0">
                <a:solidFill>
                  <a:schemeClr val="bg1"/>
                </a:solidFill>
                <a:effectLst>
                  <a:outerShdw blurRad="50800" dist="38100" algn="l" rotWithShape="0">
                    <a:prstClr val="black">
                      <a:alpha val="40000"/>
                    </a:prstClr>
                  </a:outerShdw>
                </a:effectLst>
              </a:rPr>
              <a:t>IoT </a:t>
            </a:r>
            <a:r>
              <a:rPr lang="fa-IR" sz="2000" dirty="0">
                <a:solidFill>
                  <a:schemeClr val="bg1"/>
                </a:solidFill>
                <a:effectLst>
                  <a:outerShdw blurRad="50800" dist="38100" algn="l" rotWithShape="0">
                    <a:prstClr val="black">
                      <a:alpha val="40000"/>
                    </a:prstClr>
                  </a:outerShdw>
                </a:effectLst>
              </a:rPr>
              <a:t>با ارائه سنسورهای خاک و آب، به کشاورزان کمک می‌کند تا شرایط محیطی را به‌صورت دقیق پایش کنند. این اطلاعات به بهینه‌سازی آبیاری، کوددهی و مدیریت منابع منجر می‌شود. به‌عنوان مثال، سنسورهای رطوبت خاک به کشاورزان اطلاع می‌دهند که چه زمانی و چه مقدار آبیاری مورد نیاز است.</a:t>
            </a:r>
            <a:endParaRPr lang="en-US" sz="2000" dirty="0">
              <a:solidFill>
                <a:schemeClr val="bg1"/>
              </a:solidFill>
              <a:effectLst>
                <a:outerShdw blurRad="50800" dist="38100" algn="l" rotWithShape="0">
                  <a:prstClr val="black">
                    <a:alpha val="40000"/>
                  </a:prstClr>
                </a:outerShdw>
              </a:effectLst>
            </a:endParaRPr>
          </a:p>
        </p:txBody>
      </p:sp>
      <p:sp useBgFill="1">
        <p:nvSpPr>
          <p:cNvPr id="8" name="Rectangle: Rounded Corners 7">
            <a:extLst>
              <a:ext uri="{FF2B5EF4-FFF2-40B4-BE49-F238E27FC236}">
                <a16:creationId xmlns:a16="http://schemas.microsoft.com/office/drawing/2014/main" id="{63814F47-D2B1-4C20-3E54-38F3CA5C7E83}"/>
              </a:ext>
            </a:extLst>
          </p:cNvPr>
          <p:cNvSpPr/>
          <p:nvPr/>
        </p:nvSpPr>
        <p:spPr>
          <a:xfrm>
            <a:off x="356135" y="5631823"/>
            <a:ext cx="6769100" cy="548640"/>
          </a:xfrm>
          <a:prstGeom prst="roundRect">
            <a:avLst>
              <a:gd name="adj" fmla="val 2651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000" b="1" dirty="0">
                <a:solidFill>
                  <a:schemeClr val="bg1"/>
                </a:solidFill>
                <a:effectLst>
                  <a:outerShdw blurRad="50800" dist="38100" algn="l" rotWithShape="0">
                    <a:prstClr val="black">
                      <a:alpha val="40000"/>
                    </a:prstClr>
                  </a:outerShdw>
                </a:effectLst>
              </a:rPr>
              <a:t>مدیریت دقیق مزرعه:</a:t>
            </a:r>
            <a:r>
              <a:rPr lang="fa-IR" sz="2000" dirty="0">
                <a:solidFill>
                  <a:schemeClr val="bg1"/>
                </a:solidFill>
                <a:effectLst>
                  <a:outerShdw blurRad="50800" dist="38100" algn="l" rotWithShape="0">
                    <a:prstClr val="black">
                      <a:alpha val="40000"/>
                    </a:prstClr>
                  </a:outerShdw>
                </a:effectLst>
              </a:rPr>
              <a:t> جمع‌آوری داده‌های محیطی برای تصمیم‌گیری بهتر.</a:t>
            </a:r>
            <a:endParaRPr lang="en-US" sz="2000" dirty="0">
              <a:solidFill>
                <a:schemeClr val="bg1"/>
              </a:solidFill>
              <a:effectLst>
                <a:outerShdw blurRad="50800" dist="38100" algn="l" rotWithShape="0">
                  <a:prstClr val="black">
                    <a:alpha val="40000"/>
                  </a:prstClr>
                </a:outerShdw>
              </a:effectLst>
            </a:endParaRPr>
          </a:p>
        </p:txBody>
      </p:sp>
      <p:sp useBgFill="1">
        <p:nvSpPr>
          <p:cNvPr id="9" name="Rectangle: Rounded Corners 8">
            <a:extLst>
              <a:ext uri="{FF2B5EF4-FFF2-40B4-BE49-F238E27FC236}">
                <a16:creationId xmlns:a16="http://schemas.microsoft.com/office/drawing/2014/main" id="{A84D5554-75BF-6ABB-F127-9C615BAD82A1}"/>
              </a:ext>
            </a:extLst>
          </p:cNvPr>
          <p:cNvSpPr/>
          <p:nvPr/>
        </p:nvSpPr>
        <p:spPr>
          <a:xfrm>
            <a:off x="4499182" y="2882766"/>
            <a:ext cx="6769100" cy="548640"/>
          </a:xfrm>
          <a:prstGeom prst="roundRect">
            <a:avLst>
              <a:gd name="adj" fmla="val 2651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000" b="1" dirty="0">
                <a:solidFill>
                  <a:schemeClr val="bg1"/>
                </a:solidFill>
                <a:effectLst>
                  <a:outerShdw blurRad="50800" dist="38100" algn="l" rotWithShape="0">
                    <a:prstClr val="black">
                      <a:alpha val="40000"/>
                    </a:prstClr>
                  </a:outerShdw>
                </a:effectLst>
              </a:rPr>
              <a:t>آبیاری هوشمند:</a:t>
            </a:r>
            <a:r>
              <a:rPr lang="fa-IR" sz="2000" dirty="0">
                <a:solidFill>
                  <a:schemeClr val="bg1"/>
                </a:solidFill>
                <a:effectLst>
                  <a:outerShdw blurRad="50800" dist="38100" algn="l" rotWithShape="0">
                    <a:prstClr val="black">
                      <a:alpha val="40000"/>
                    </a:prstClr>
                  </a:outerShdw>
                </a:effectLst>
              </a:rPr>
              <a:t> سنسورهای رطوبت خاک برای بهینه‌سازی مصرف آب.</a:t>
            </a:r>
            <a:endParaRPr lang="en-US" sz="2000" dirty="0">
              <a:solidFill>
                <a:schemeClr val="bg1"/>
              </a:solidFill>
              <a:effectLst>
                <a:outerShdw blurRad="50800" dist="38100" algn="l" rotWithShape="0">
                  <a:prstClr val="black">
                    <a:alpha val="40000"/>
                  </a:prstClr>
                </a:outerShdw>
              </a:effectLst>
            </a:endParaRPr>
          </a:p>
        </p:txBody>
      </p:sp>
      <p:sp useBgFill="1">
        <p:nvSpPr>
          <p:cNvPr id="11" name="Rectangle: Rounded Corners 10">
            <a:extLst>
              <a:ext uri="{FF2B5EF4-FFF2-40B4-BE49-F238E27FC236}">
                <a16:creationId xmlns:a16="http://schemas.microsoft.com/office/drawing/2014/main" id="{681DDE9E-8F9D-9A27-BF55-A9F116CAF74A}"/>
              </a:ext>
            </a:extLst>
          </p:cNvPr>
          <p:cNvSpPr/>
          <p:nvPr/>
        </p:nvSpPr>
        <p:spPr>
          <a:xfrm>
            <a:off x="2427659" y="4257294"/>
            <a:ext cx="6769100" cy="548640"/>
          </a:xfrm>
          <a:prstGeom prst="roundRect">
            <a:avLst>
              <a:gd name="adj" fmla="val 26513"/>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2000" b="1" dirty="0">
                <a:solidFill>
                  <a:schemeClr val="bg1"/>
                </a:solidFill>
                <a:effectLst>
                  <a:outerShdw blurRad="50800" dist="38100" algn="l" rotWithShape="0">
                    <a:prstClr val="black">
                      <a:alpha val="40000"/>
                    </a:prstClr>
                  </a:outerShdw>
                </a:effectLst>
              </a:rPr>
              <a:t>پایش سلامت دام:</a:t>
            </a:r>
            <a:r>
              <a:rPr lang="fa-IR" sz="2000" dirty="0">
                <a:solidFill>
                  <a:schemeClr val="bg1"/>
                </a:solidFill>
                <a:effectLst>
                  <a:outerShdw blurRad="50800" dist="38100" algn="l" rotWithShape="0">
                    <a:prstClr val="black">
                      <a:alpha val="40000"/>
                    </a:prstClr>
                  </a:outerShdw>
                </a:effectLst>
              </a:rPr>
              <a:t> تگ‌های هوشمند برای نظارت بر وضعیت سلامت حیوانات.</a:t>
            </a:r>
            <a:endParaRPr lang="en-US" sz="2000" dirty="0">
              <a:solidFill>
                <a:schemeClr val="bg1"/>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112671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bg/>
                                          </p:spTgt>
                                        </p:tgtEl>
                                        <p:attrNameLst>
                                          <p:attrName>style.visibility</p:attrName>
                                        </p:attrNameLst>
                                      </p:cBhvr>
                                      <p:to>
                                        <p:strVal val="visible"/>
                                      </p:to>
                                    </p:set>
                                    <p:animEffect transition="in" filter="fade">
                                      <p:cBhvr>
                                        <p:cTn id="14" dur="500"/>
                                        <p:tgtEl>
                                          <p:spTgt spid="6">
                                            <p:bg/>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uiExpand="1" build="p" animBg="1"/>
      <p:bldP spid="8" grpId="0" animBg="1"/>
      <p:bldP spid="9"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784099-DB07-E15E-AABF-A48FBC93F9D8}"/>
              </a:ext>
            </a:extLst>
          </p:cNvPr>
          <p:cNvSpPr txBox="1"/>
          <p:nvPr/>
        </p:nvSpPr>
        <p:spPr>
          <a:xfrm>
            <a:off x="1407695" y="433137"/>
            <a:ext cx="2562727" cy="830997"/>
          </a:xfrm>
          <a:prstGeom prst="rect">
            <a:avLst/>
          </a:prstGeom>
          <a:noFill/>
        </p:spPr>
        <p:txBody>
          <a:bodyPr wrap="square" rtlCol="1">
            <a:spAutoFit/>
          </a:bodyPr>
          <a:lstStyle/>
          <a:p>
            <a:r>
              <a:rPr lang="en-US" sz="4800" b="1" dirty="0"/>
              <a:t>PRML</a:t>
            </a:r>
            <a:endParaRPr lang="fa-IR" sz="4800" b="1" dirty="0"/>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3239EF29-884F-1CFE-9900-A5AB32A1FF2E}"/>
                  </a:ext>
                </a:extLst>
              </p:cNvPr>
              <p:cNvGraphicFramePr>
                <a:graphicFrameLocks noChangeAspect="1"/>
              </p:cNvGraphicFramePr>
              <p:nvPr>
                <p:extLst>
                  <p:ext uri="{D42A27DB-BD31-4B8C-83A1-F6EECF244321}">
                    <p14:modId xmlns:p14="http://schemas.microsoft.com/office/powerpoint/2010/main" val="3082128205"/>
                  </p:ext>
                </p:extLst>
              </p:nvPr>
            </p:nvGraphicFramePr>
            <p:xfrm>
              <a:off x="2689058" y="1290369"/>
              <a:ext cx="5950520" cy="4644941"/>
            </p:xfrm>
            <a:graphic>
              <a:graphicData uri="http://schemas.microsoft.com/office/drawing/2017/model3d">
                <am3d:model3d r:embed="rId2">
                  <am3d:spPr>
                    <a:xfrm>
                      <a:off x="0" y="0"/>
                      <a:ext cx="5950520" cy="4644941"/>
                    </a:xfrm>
                    <a:prstGeom prst="rect">
                      <a:avLst/>
                    </a:prstGeom>
                  </am3d:spPr>
                  <am3d:camera>
                    <am3d:pos x="0" y="0" z="62452383"/>
                    <am3d:up dx="0" dy="36000000" dz="0"/>
                    <am3d:lookAt x="0" y="0" z="0"/>
                    <am3d:perspective fov="2700000"/>
                  </am3d:camera>
                  <am3d:trans>
                    <am3d:meterPerModelUnit n="224377" d="1000000"/>
                    <am3d:preTrans dx="-3006519" dy="-11449396" dz="0"/>
                    <am3d:scale>
                      <am3d:sx n="1000000" d="1000000"/>
                      <am3d:sy n="1000000" d="1000000"/>
                      <am3d:sz n="1000000" d="1000000"/>
                    </am3d:scale>
                    <am3d:rot/>
                    <am3d:postTrans dx="0" dy="0" dz="0"/>
                  </am3d:trans>
                  <am3d:raster rName="Office3DRenderer" rVer="16.0.8326">
                    <am3d:blip r:embed="rId3"/>
                  </am3d:raster>
                  <am3d:objViewport viewportSz="9860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3239EF29-884F-1CFE-9900-A5AB32A1FF2E}"/>
                  </a:ext>
                </a:extLst>
              </p:cNvPr>
              <p:cNvPicPr>
                <a:picLocks noGrp="1" noRot="1" noChangeAspect="1" noMove="1" noResize="1" noEditPoints="1" noAdjustHandles="1" noChangeArrowheads="1" noChangeShapeType="1" noCrop="1"/>
              </p:cNvPicPr>
              <p:nvPr/>
            </p:nvPicPr>
            <p:blipFill>
              <a:blip r:embed="rId3"/>
              <a:stretch>
                <a:fillRect/>
              </a:stretch>
            </p:blipFill>
            <p:spPr>
              <a:xfrm>
                <a:off x="2689058" y="1290369"/>
                <a:ext cx="5950520" cy="4644941"/>
              </a:xfrm>
              <a:prstGeom prst="rect">
                <a:avLst/>
              </a:prstGeom>
            </p:spPr>
          </p:pic>
        </mc:Fallback>
      </mc:AlternateContent>
    </p:spTree>
    <p:extLst>
      <p:ext uri="{BB962C8B-B14F-4D97-AF65-F5344CB8AC3E}">
        <p14:creationId xmlns:p14="http://schemas.microsoft.com/office/powerpoint/2010/main" val="3484287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E1951-93DE-97C1-51B4-D09A2B8C9C3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39E45A5-B2BE-5884-4394-D1326FBAB306}"/>
              </a:ext>
            </a:extLst>
          </p:cNvPr>
          <p:cNvSpPr txBox="1"/>
          <p:nvPr/>
        </p:nvSpPr>
        <p:spPr>
          <a:xfrm>
            <a:off x="1287379" y="305654"/>
            <a:ext cx="11586410" cy="1569660"/>
          </a:xfrm>
          <a:prstGeom prst="rect">
            <a:avLst/>
          </a:prstGeom>
          <a:noFill/>
        </p:spPr>
        <p:txBody>
          <a:bodyPr wrap="square" rtlCol="1">
            <a:spAutoFit/>
          </a:bodyPr>
          <a:lstStyle/>
          <a:p>
            <a:r>
              <a:rPr lang="en-US" sz="4800" b="1" dirty="0"/>
              <a:t>PRML(</a:t>
            </a:r>
            <a:r>
              <a:rPr lang="en-US" sz="2800" dirty="0"/>
              <a:t>Pattern Recognition based on Machine Learning</a:t>
            </a:r>
            <a:r>
              <a:rPr lang="en-US" sz="4800" b="1" dirty="0"/>
              <a:t>)</a:t>
            </a:r>
            <a:endParaRPr lang="fa-IR" sz="4800" b="1" dirty="0"/>
          </a:p>
          <a:p>
            <a:endParaRPr lang="fa-IR" sz="4800" b="1" dirty="0"/>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A9815FF2-7E26-B25D-8BE1-6FA8B7DD639C}"/>
                  </a:ext>
                </a:extLst>
              </p:cNvPr>
              <p:cNvGraphicFramePr>
                <a:graphicFrameLocks noChangeAspect="1"/>
              </p:cNvGraphicFramePr>
              <p:nvPr>
                <p:extLst>
                  <p:ext uri="{D42A27DB-BD31-4B8C-83A1-F6EECF244321}">
                    <p14:modId xmlns:p14="http://schemas.microsoft.com/office/powerpoint/2010/main" val="3801144461"/>
                  </p:ext>
                </p:extLst>
              </p:nvPr>
            </p:nvGraphicFramePr>
            <p:xfrm>
              <a:off x="2799775" y="1090484"/>
              <a:ext cx="5729085" cy="5044710"/>
            </p:xfrm>
            <a:graphic>
              <a:graphicData uri="http://schemas.microsoft.com/office/drawing/2017/model3d">
                <am3d:model3d r:embed="rId2">
                  <am3d:spPr>
                    <a:xfrm>
                      <a:off x="0" y="0"/>
                      <a:ext cx="5729085" cy="5044710"/>
                    </a:xfrm>
                    <a:prstGeom prst="rect">
                      <a:avLst/>
                    </a:prstGeom>
                  </am3d:spPr>
                  <am3d:camera>
                    <am3d:pos x="0" y="0" z="62452383"/>
                    <am3d:up dx="0" dy="36000000" dz="0"/>
                    <am3d:lookAt x="0" y="0" z="0"/>
                    <am3d:perspective fov="2700000"/>
                  </am3d:camera>
                  <am3d:trans>
                    <am3d:meterPerModelUnit n="224377" d="1000000"/>
                    <am3d:preTrans dx="-3006519" dy="-11449396" dz="0"/>
                    <am3d:scale>
                      <am3d:sx n="1000000" d="1000000"/>
                      <am3d:sy n="1000000" d="1000000"/>
                      <am3d:sz n="1000000" d="1000000"/>
                    </am3d:scale>
                    <am3d:rot ax="1136687" ay="1462711" az="483838"/>
                    <am3d:postTrans dx="0" dy="0" dz="0"/>
                  </am3d:trans>
                  <am3d:raster rName="Office3DRenderer" rVer="16.0.8326">
                    <am3d:blip r:embed="rId3"/>
                  </am3d:raster>
                  <am3d:objViewport viewportSz="98609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A9815FF2-7E26-B25D-8BE1-6FA8B7DD639C}"/>
                  </a:ext>
                </a:extLst>
              </p:cNvPr>
              <p:cNvPicPr>
                <a:picLocks noGrp="1" noRot="1" noChangeAspect="1" noMove="1" noResize="1" noEditPoints="1" noAdjustHandles="1" noChangeArrowheads="1" noChangeShapeType="1" noCrop="1"/>
              </p:cNvPicPr>
              <p:nvPr/>
            </p:nvPicPr>
            <p:blipFill>
              <a:blip r:embed="rId3"/>
              <a:stretch>
                <a:fillRect/>
              </a:stretch>
            </p:blipFill>
            <p:spPr>
              <a:xfrm>
                <a:off x="2799775" y="1090484"/>
                <a:ext cx="5729085" cy="5044710"/>
              </a:xfrm>
              <a:prstGeom prst="rect">
                <a:avLst/>
              </a:prstGeom>
            </p:spPr>
          </p:pic>
        </mc:Fallback>
      </mc:AlternateContent>
    </p:spTree>
    <p:extLst>
      <p:ext uri="{BB962C8B-B14F-4D97-AF65-F5344CB8AC3E}">
        <p14:creationId xmlns:p14="http://schemas.microsoft.com/office/powerpoint/2010/main" val="1820727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6D2BC"/>
            </a:gs>
            <a:gs pos="0">
              <a:srgbClr val="FDFCF9"/>
            </a:gs>
          </a:gsLst>
          <a:lin ang="18900000" scaled="1"/>
          <a:tileRect/>
        </a:gradFill>
        <a:effectLst/>
      </p:bgPr>
    </p:bg>
    <p:spTree>
      <p:nvGrpSpPr>
        <p:cNvPr id="1" name="">
          <a:extLst>
            <a:ext uri="{FF2B5EF4-FFF2-40B4-BE49-F238E27FC236}">
              <a16:creationId xmlns:a16="http://schemas.microsoft.com/office/drawing/2014/main" id="{BA51F0E9-CFAB-F342-B394-0CC1B88F9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857AB-8F6B-AA6B-9D53-1C47BFA5323E}"/>
              </a:ext>
            </a:extLst>
          </p:cNvPr>
          <p:cNvSpPr>
            <a:spLocks noGrp="1"/>
          </p:cNvSpPr>
          <p:nvPr>
            <p:ph type="title"/>
          </p:nvPr>
        </p:nvSpPr>
        <p:spPr>
          <a:xfrm>
            <a:off x="838200" y="326624"/>
            <a:ext cx="10515600" cy="1325563"/>
          </a:xfrm>
        </p:spPr>
        <p:txBody>
          <a:bodyPr/>
          <a:lstStyle/>
          <a:p>
            <a:pPr algn="ctr"/>
            <a:r>
              <a:rPr lang="fa-IR" dirty="0"/>
              <a:t>دنیای پیرامون ما به سوی هوشمندی</a:t>
            </a:r>
            <a:endParaRPr lang="en-US" dirty="0"/>
          </a:p>
        </p:txBody>
      </p:sp>
      <p:sp>
        <p:nvSpPr>
          <p:cNvPr id="3" name="Content Placeholder 2">
            <a:extLst>
              <a:ext uri="{FF2B5EF4-FFF2-40B4-BE49-F238E27FC236}">
                <a16:creationId xmlns:a16="http://schemas.microsoft.com/office/drawing/2014/main" id="{24EC1D1C-072E-2DD1-EE52-EC08B7636520}"/>
              </a:ext>
            </a:extLst>
          </p:cNvPr>
          <p:cNvSpPr>
            <a:spLocks noGrp="1"/>
          </p:cNvSpPr>
          <p:nvPr>
            <p:ph idx="1"/>
          </p:nvPr>
        </p:nvSpPr>
        <p:spPr>
          <a:xfrm>
            <a:off x="-10515600" y="1652187"/>
            <a:ext cx="10515600" cy="1325563"/>
          </a:xfrm>
        </p:spPr>
        <p:txBody>
          <a:bodyPr>
            <a:normAutofit/>
          </a:bodyPr>
          <a:lstStyle/>
          <a:p>
            <a:pPr marL="0" indent="0" algn="r">
              <a:buNone/>
            </a:pPr>
            <a:r>
              <a:rPr lang="fa-IR" b="1" dirty="0"/>
              <a:t>رشد انفجاری دستگاه‌های متصل</a:t>
            </a:r>
            <a:br>
              <a:rPr lang="fa-IR" dirty="0"/>
            </a:br>
            <a:r>
              <a:rPr lang="fa-IR" dirty="0"/>
              <a:t>پیش‌بینی می‌شود تا سال ۲۰۳۰ بیش از ۲۵ میلیارد دستگاه </a:t>
            </a:r>
            <a:r>
              <a:rPr lang="en-US" dirty="0"/>
              <a:t>IoT </a:t>
            </a:r>
            <a:r>
              <a:rPr lang="fa-IR" dirty="0"/>
              <a:t>در سراسر جهان فعال باشند.</a:t>
            </a:r>
            <a:endParaRPr lang="en-US" dirty="0"/>
          </a:p>
        </p:txBody>
      </p:sp>
      <p:sp>
        <p:nvSpPr>
          <p:cNvPr id="6" name="Content Placeholder 2">
            <a:extLst>
              <a:ext uri="{FF2B5EF4-FFF2-40B4-BE49-F238E27FC236}">
                <a16:creationId xmlns:a16="http://schemas.microsoft.com/office/drawing/2014/main" id="{9D3053D0-5255-5538-D806-076818AB3C0A}"/>
              </a:ext>
            </a:extLst>
          </p:cNvPr>
          <p:cNvSpPr txBox="1">
            <a:spLocks/>
          </p:cNvSpPr>
          <p:nvPr/>
        </p:nvSpPr>
        <p:spPr>
          <a:xfrm>
            <a:off x="381000" y="1685272"/>
            <a:ext cx="10515600" cy="1448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بازار چندتریلیون دلاری</a:t>
            </a:r>
            <a:br>
              <a:rPr kumimoji="0" lang="fa-IR"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br>
            <a:r>
              <a:rPr kumimoji="0" lang="fa-IR"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ارزش بازار جهانی اینترنت اشیا تا سال ۲۰۲۵ به بیش از ۱.۵ تریلیون دلار خواهد رسید.</a:t>
            </a:r>
            <a:endParaRPr kumimoji="0" lang="fa-IR" sz="3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
        <p:nvSpPr>
          <p:cNvPr id="8" name="TextBox 7">
            <a:extLst>
              <a:ext uri="{FF2B5EF4-FFF2-40B4-BE49-F238E27FC236}">
                <a16:creationId xmlns:a16="http://schemas.microsoft.com/office/drawing/2014/main" id="{056D1B9E-8334-987B-092C-AC093055E646}"/>
              </a:ext>
            </a:extLst>
          </p:cNvPr>
          <p:cNvSpPr txBox="1"/>
          <p:nvPr/>
        </p:nvSpPr>
        <p:spPr>
          <a:xfrm>
            <a:off x="12192000" y="1713451"/>
            <a:ext cx="10515600" cy="757130"/>
          </a:xfrm>
          <a:prstGeom prst="rect">
            <a:avLst/>
          </a:prstGeom>
          <a:noFill/>
        </p:spPr>
        <p:txBody>
          <a:bodyPr wrap="square">
            <a:spAutoFit/>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24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اتصال در همه‌جا</a:t>
            </a:r>
            <a:b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br>
            <a: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از لامپ‌های هوشمند در خانه تا حسگرهای کنترل ترافیک در شهرها</a:t>
            </a:r>
            <a:endParaRPr lang="en-US" dirty="0"/>
          </a:p>
        </p:txBody>
      </p:sp>
      <p:sp>
        <p:nvSpPr>
          <p:cNvPr id="10" name="TextBox 9">
            <a:extLst>
              <a:ext uri="{FF2B5EF4-FFF2-40B4-BE49-F238E27FC236}">
                <a16:creationId xmlns:a16="http://schemas.microsoft.com/office/drawing/2014/main" id="{A411113B-F30F-574C-0807-5E8578F7E18E}"/>
              </a:ext>
            </a:extLst>
          </p:cNvPr>
          <p:cNvSpPr txBox="1"/>
          <p:nvPr/>
        </p:nvSpPr>
        <p:spPr>
          <a:xfrm>
            <a:off x="12573000" y="1652187"/>
            <a:ext cx="10515600" cy="1448089"/>
          </a:xfrm>
          <a:prstGeom prst="rect">
            <a:avLst/>
          </a:prstGeom>
          <a:noFill/>
        </p:spPr>
        <p:txBody>
          <a:bodyPr wrap="square">
            <a:spAutoFit/>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24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نمونه‌های ملموس:</a:t>
            </a:r>
            <a:endParaRPr kumimoji="0" lang="fa-IR" sz="28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a:p>
            <a:pPr marL="457200" marR="0" lvl="1" indent="0" algn="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a-IR" sz="20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یخچال هوشمند که موجودی را تشخیص می‌دهد و لیست خرید می‌سازد</a:t>
            </a:r>
          </a:p>
          <a:p>
            <a:pPr marL="457200" marR="0" lvl="1" indent="0" algn="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a-IR" sz="20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پوشیدنی‌های سلامتی که ضربان قلب و کیفیت خواب را همزمان گزارش می‌کنند</a:t>
            </a:r>
          </a:p>
          <a:p>
            <a:pPr marL="457200" marR="0" lvl="1" indent="0" algn="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fa-IR" sz="20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سیستم‌های پارکینگ هوشمند که یافتن جای خالی را به‌صورت آنی ممکن می‌کنند</a:t>
            </a:r>
            <a:endParaRPr lang="en-US" sz="2000" dirty="0"/>
          </a:p>
        </p:txBody>
      </p:sp>
    </p:spTree>
    <p:extLst>
      <p:ext uri="{BB962C8B-B14F-4D97-AF65-F5344CB8AC3E}">
        <p14:creationId xmlns:p14="http://schemas.microsoft.com/office/powerpoint/2010/main" val="116883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C5C1E-2224-AA40-24E7-AD5B4E625C7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56A921C-B336-78F3-5A15-A3EF2E4A7CD9}"/>
              </a:ext>
            </a:extLst>
          </p:cNvPr>
          <p:cNvSpPr txBox="1"/>
          <p:nvPr/>
        </p:nvSpPr>
        <p:spPr>
          <a:xfrm>
            <a:off x="1287379" y="305654"/>
            <a:ext cx="11586410" cy="1569660"/>
          </a:xfrm>
          <a:prstGeom prst="rect">
            <a:avLst/>
          </a:prstGeom>
          <a:noFill/>
        </p:spPr>
        <p:txBody>
          <a:bodyPr wrap="square" rtlCol="1">
            <a:spAutoFit/>
          </a:bodyPr>
          <a:lstStyle/>
          <a:p>
            <a:r>
              <a:rPr lang="en-US" sz="4800" b="1" dirty="0"/>
              <a:t>PRML(</a:t>
            </a:r>
            <a:r>
              <a:rPr lang="en-US" sz="2800" dirty="0"/>
              <a:t>Pattern Recognition based on Machine Learning</a:t>
            </a:r>
            <a:r>
              <a:rPr lang="en-US" sz="4800" b="1" dirty="0"/>
              <a:t>)</a:t>
            </a:r>
            <a:endParaRPr lang="fa-IR" sz="4800" b="1" dirty="0"/>
          </a:p>
          <a:p>
            <a:endParaRPr lang="fa-IR" sz="4800" b="1" dirty="0"/>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70AC99E7-9E3E-E88B-7B4A-4CCD55FE493A}"/>
                  </a:ext>
                </a:extLst>
              </p:cNvPr>
              <p:cNvGraphicFramePr>
                <a:graphicFrameLocks noChangeAspect="1"/>
              </p:cNvGraphicFramePr>
              <p:nvPr>
                <p:extLst>
                  <p:ext uri="{D42A27DB-BD31-4B8C-83A1-F6EECF244321}">
                    <p14:modId xmlns:p14="http://schemas.microsoft.com/office/powerpoint/2010/main" val="511022986"/>
                  </p:ext>
                </p:extLst>
              </p:nvPr>
            </p:nvGraphicFramePr>
            <p:xfrm>
              <a:off x="933072" y="1766400"/>
              <a:ext cx="4878181" cy="3789992"/>
            </p:xfrm>
            <a:graphic>
              <a:graphicData uri="http://schemas.microsoft.com/office/drawing/2017/model3d">
                <am3d:model3d r:embed="rId2">
                  <am3d:spPr>
                    <a:xfrm>
                      <a:off x="0" y="0"/>
                      <a:ext cx="4878181" cy="3789992"/>
                    </a:xfrm>
                    <a:prstGeom prst="rect">
                      <a:avLst/>
                    </a:prstGeom>
                  </am3d:spPr>
                  <am3d:camera>
                    <am3d:pos x="0" y="0" z="62452383"/>
                    <am3d:up dx="0" dy="36000000" dz="0"/>
                    <am3d:lookAt x="0" y="0" z="0"/>
                    <am3d:perspective fov="2700000"/>
                  </am3d:camera>
                  <am3d:trans>
                    <am3d:meterPerModelUnit n="224377" d="1000000"/>
                    <am3d:preTrans dx="-3006519" dy="-11449396" dz="0"/>
                    <am3d:scale>
                      <am3d:sx n="1000000" d="1000000"/>
                      <am3d:sy n="1000000" d="1000000"/>
                      <am3d:sz n="1000000" d="1000000"/>
                    </am3d:scale>
                    <am3d:rot ax="20400000" ay="10800000"/>
                    <am3d:postTrans dx="0" dy="0" dz="0"/>
                  </am3d:trans>
                  <am3d:raster rName="Office3DRenderer" rVer="16.0.8326">
                    <am3d:blip r:embed="rId3"/>
                  </am3d:raster>
                  <am3d:objViewport viewportSz="84621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70AC99E7-9E3E-E88B-7B4A-4CCD55FE493A}"/>
                  </a:ext>
                </a:extLst>
              </p:cNvPr>
              <p:cNvPicPr>
                <a:picLocks noGrp="1" noRot="1" noChangeAspect="1" noMove="1" noResize="1" noEditPoints="1" noAdjustHandles="1" noChangeArrowheads="1" noChangeShapeType="1" noCrop="1"/>
              </p:cNvPicPr>
              <p:nvPr/>
            </p:nvPicPr>
            <p:blipFill>
              <a:blip r:embed="rId3"/>
              <a:stretch>
                <a:fillRect/>
              </a:stretch>
            </p:blipFill>
            <p:spPr>
              <a:xfrm>
                <a:off x="933072" y="1766400"/>
                <a:ext cx="4878181" cy="3789992"/>
              </a:xfrm>
              <a:prstGeom prst="rect">
                <a:avLst/>
              </a:prstGeom>
            </p:spPr>
          </p:pic>
        </mc:Fallback>
      </mc:AlternateContent>
      <p:sp>
        <p:nvSpPr>
          <p:cNvPr id="7" name="TextBox 6">
            <a:extLst>
              <a:ext uri="{FF2B5EF4-FFF2-40B4-BE49-F238E27FC236}">
                <a16:creationId xmlns:a16="http://schemas.microsoft.com/office/drawing/2014/main" id="{B9832943-CD92-F23C-A9F0-4BEFED2B4179}"/>
              </a:ext>
            </a:extLst>
          </p:cNvPr>
          <p:cNvSpPr txBox="1"/>
          <p:nvPr/>
        </p:nvSpPr>
        <p:spPr>
          <a:xfrm>
            <a:off x="4908885" y="1661874"/>
            <a:ext cx="6930188" cy="3946914"/>
          </a:xfrm>
          <a:prstGeom prst="rect">
            <a:avLst/>
          </a:prstGeom>
          <a:noFill/>
        </p:spPr>
        <p:txBody>
          <a:bodyPr wrap="square">
            <a:spAutoFit/>
          </a:bodyPr>
          <a:lstStyle/>
          <a:p>
            <a:pPr algn="just" rtl="1"/>
            <a:r>
              <a:rPr lang="fa-IR" sz="4000" dirty="0"/>
              <a:t>استفاده از چهار مدل یادگیری ماشین:</a:t>
            </a:r>
          </a:p>
          <a:p>
            <a:pPr algn="just" rtl="1">
              <a:lnSpc>
                <a:spcPct val="150000"/>
              </a:lnSpc>
            </a:pPr>
            <a:r>
              <a:rPr lang="fa-IR" sz="3600" dirty="0"/>
              <a:t>- رگرسیون لجستیک (</a:t>
            </a:r>
            <a:r>
              <a:rPr lang="en-US" sz="3600" dirty="0"/>
              <a:t>(LR</a:t>
            </a:r>
            <a:endParaRPr lang="en-GB" sz="3600" dirty="0"/>
          </a:p>
          <a:p>
            <a:pPr algn="just" rtl="1">
              <a:lnSpc>
                <a:spcPct val="150000"/>
              </a:lnSpc>
            </a:pPr>
            <a:r>
              <a:rPr lang="en-GB" sz="3600" dirty="0"/>
              <a:t>- </a:t>
            </a:r>
            <a:r>
              <a:rPr lang="fa-IR" sz="3600" dirty="0"/>
              <a:t>الگوریتم نزدیک ‌ترین همسایه (</a:t>
            </a:r>
            <a:r>
              <a:rPr lang="en-GB" sz="3600" dirty="0"/>
              <a:t>KNN</a:t>
            </a:r>
            <a:r>
              <a:rPr lang="fa-IR" sz="3600" dirty="0"/>
              <a:t>)</a:t>
            </a:r>
            <a:endParaRPr lang="en-GB" sz="3600" dirty="0"/>
          </a:p>
          <a:p>
            <a:pPr algn="just" rtl="1">
              <a:lnSpc>
                <a:spcPct val="150000"/>
              </a:lnSpc>
            </a:pPr>
            <a:r>
              <a:rPr lang="en-GB" sz="3600" dirty="0"/>
              <a:t>- </a:t>
            </a:r>
            <a:r>
              <a:rPr lang="fa-IR" sz="3600" dirty="0"/>
              <a:t>ماشین بولتزمن محدود (</a:t>
            </a:r>
            <a:r>
              <a:rPr lang="en-GB" sz="3600" dirty="0"/>
              <a:t>RBM</a:t>
            </a:r>
            <a:r>
              <a:rPr lang="fa-IR" sz="3600" dirty="0"/>
              <a:t>)</a:t>
            </a:r>
            <a:endParaRPr lang="en-GB" sz="3600" dirty="0"/>
          </a:p>
          <a:p>
            <a:pPr algn="just" rtl="1">
              <a:lnSpc>
                <a:spcPct val="150000"/>
              </a:lnSpc>
            </a:pPr>
            <a:r>
              <a:rPr lang="en-GB" sz="3600" dirty="0"/>
              <a:t>- </a:t>
            </a:r>
            <a:r>
              <a:rPr lang="fa-IR" sz="3600" dirty="0"/>
              <a:t>جنگل تصادفی (</a:t>
            </a:r>
            <a:r>
              <a:rPr lang="en-GB" sz="3600" dirty="0"/>
              <a:t>RF</a:t>
            </a:r>
            <a:r>
              <a:rPr lang="fa-IR" sz="3600" dirty="0"/>
              <a:t>)</a:t>
            </a:r>
            <a:endParaRPr lang="en-GB" sz="3600" dirty="0"/>
          </a:p>
        </p:txBody>
      </p:sp>
    </p:spTree>
    <p:extLst>
      <p:ext uri="{BB962C8B-B14F-4D97-AF65-F5344CB8AC3E}">
        <p14:creationId xmlns:p14="http://schemas.microsoft.com/office/powerpoint/2010/main" val="1711808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19919-1F8A-BF44-60D0-012EAC2FAADD}"/>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Compounding Growth Histogram">
                <a:extLst>
                  <a:ext uri="{FF2B5EF4-FFF2-40B4-BE49-F238E27FC236}">
                    <a16:creationId xmlns:a16="http://schemas.microsoft.com/office/drawing/2014/main" id="{2369E9F4-6675-C607-DF75-42C03AC749E3}"/>
                  </a:ext>
                </a:extLst>
              </p:cNvPr>
              <p:cNvGraphicFramePr>
                <a:graphicFrameLocks noChangeAspect="1"/>
              </p:cNvGraphicFramePr>
              <p:nvPr>
                <p:extLst>
                  <p:ext uri="{D42A27DB-BD31-4B8C-83A1-F6EECF244321}">
                    <p14:modId xmlns:p14="http://schemas.microsoft.com/office/powerpoint/2010/main" val="913817691"/>
                  </p:ext>
                </p:extLst>
              </p:nvPr>
            </p:nvGraphicFramePr>
            <p:xfrm>
              <a:off x="-1232582" y="6582789"/>
              <a:ext cx="14657164" cy="13091142"/>
            </p:xfrm>
            <a:graphic>
              <a:graphicData uri="http://schemas.microsoft.com/office/drawing/2017/model3d">
                <am3d:model3d r:embed="rId2">
                  <am3d:spPr>
                    <a:xfrm>
                      <a:off x="0" y="0"/>
                      <a:ext cx="14657164" cy="13091142"/>
                    </a:xfrm>
                    <a:prstGeom prst="rect">
                      <a:avLst/>
                    </a:prstGeom>
                  </am3d:spPr>
                  <am3d:camera>
                    <am3d:pos x="0" y="0" z="62434916"/>
                    <am3d:up dx="0" dy="36000000" dz="0"/>
                    <am3d:lookAt x="0" y="0" z="0"/>
                    <am3d:perspective fov="2700000"/>
                  </am3d:camera>
                  <am3d:trans>
                    <am3d:meterPerModelUnit n="4347826" d="1000000"/>
                    <am3d:preTrans dx="0" dy="-297931" dz="0"/>
                    <am3d:scale>
                      <am3d:sx n="1000000" d="1000000"/>
                      <am3d:sy n="1000000" d="1000000"/>
                      <am3d:sz n="1000000" d="1000000"/>
                    </am3d:scale>
                    <am3d:rot ax="121496" ay="539671" az="19001"/>
                    <am3d:postTrans dx="0" dy="0" dz="0"/>
                  </am3d:trans>
                  <am3d:raster rName="Office3DRenderer" rVer="16.0.8326">
                    <am3d:blip r:embed="rId3"/>
                  </am3d:raster>
                  <am3d:objViewport viewportSz="202004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ompounding Growth Histogram">
                <a:extLst>
                  <a:ext uri="{FF2B5EF4-FFF2-40B4-BE49-F238E27FC236}">
                    <a16:creationId xmlns:a16="http://schemas.microsoft.com/office/drawing/2014/main" id="{2369E9F4-6675-C607-DF75-42C03AC749E3}"/>
                  </a:ext>
                </a:extLst>
              </p:cNvPr>
              <p:cNvPicPr>
                <a:picLocks noGrp="1" noRot="1" noChangeAspect="1" noMove="1" noResize="1" noEditPoints="1" noAdjustHandles="1" noChangeArrowheads="1" noChangeShapeType="1" noCrop="1"/>
              </p:cNvPicPr>
              <p:nvPr/>
            </p:nvPicPr>
            <p:blipFill>
              <a:blip r:embed="rId3"/>
              <a:stretch>
                <a:fillRect/>
              </a:stretch>
            </p:blipFill>
            <p:spPr>
              <a:xfrm>
                <a:off x="-1232582" y="6582789"/>
                <a:ext cx="14657164" cy="130911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E58F91AD-EB3F-92A0-D1D7-9F0AA9EF1CE2}"/>
                  </a:ext>
                </a:extLst>
              </p:cNvPr>
              <p:cNvGraphicFramePr>
                <a:graphicFrameLocks noChangeAspect="1"/>
              </p:cNvGraphicFramePr>
              <p:nvPr/>
            </p:nvGraphicFramePr>
            <p:xfrm>
              <a:off x="-5154907" y="1661874"/>
              <a:ext cx="4878180" cy="3797967"/>
            </p:xfrm>
            <a:graphic>
              <a:graphicData uri="http://schemas.microsoft.com/office/drawing/2017/model3d">
                <am3d:model3d r:embed="rId4">
                  <am3d:spPr>
                    <a:xfrm>
                      <a:off x="0" y="0"/>
                      <a:ext cx="4878180" cy="3797967"/>
                    </a:xfrm>
                    <a:prstGeom prst="rect">
                      <a:avLst/>
                    </a:prstGeom>
                  </am3d:spPr>
                  <am3d:camera>
                    <am3d:pos x="0" y="0" z="62452383"/>
                    <am3d:up dx="0" dy="36000000" dz="0"/>
                    <am3d:lookAt x="0" y="0" z="0"/>
                    <am3d:perspective fov="2700000"/>
                  </am3d:camera>
                  <am3d:trans>
                    <am3d:meterPerModelUnit n="224377" d="1000000"/>
                    <am3d:preTrans dx="-3006519" dy="-11449396" dz="0"/>
                    <am3d:scale>
                      <am3d:sx n="1000000" d="1000000"/>
                      <am3d:sy n="1000000" d="1000000"/>
                      <am3d:sz n="1000000" d="1000000"/>
                    </am3d:scale>
                    <am3d:rot ax="20400000" ay="10800000"/>
                    <am3d:postTrans dx="0" dy="0" dz="0"/>
                  </am3d:trans>
                  <am3d:raster rName="Office3DRenderer" rVer="16.0.8326">
                    <am3d:blip r:embed="rId5"/>
                  </am3d:raster>
                  <am3d:objViewport viewportSz="84621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E58F91AD-EB3F-92A0-D1D7-9F0AA9EF1CE2}"/>
                  </a:ext>
                </a:extLst>
              </p:cNvPr>
              <p:cNvPicPr>
                <a:picLocks noGrp="1" noRot="1" noChangeAspect="1" noMove="1" noResize="1" noEditPoints="1" noAdjustHandles="1" noChangeArrowheads="1" noChangeShapeType="1" noCrop="1"/>
              </p:cNvPicPr>
              <p:nvPr/>
            </p:nvPicPr>
            <p:blipFill>
              <a:blip r:embed="rId5"/>
              <a:stretch>
                <a:fillRect/>
              </a:stretch>
            </p:blipFill>
            <p:spPr>
              <a:xfrm>
                <a:off x="-5154907" y="1661874"/>
                <a:ext cx="4878180" cy="3797967"/>
              </a:xfrm>
              <a:prstGeom prst="rect">
                <a:avLst/>
              </a:prstGeom>
            </p:spPr>
          </p:pic>
        </mc:Fallback>
      </mc:AlternateContent>
      <p:sp>
        <p:nvSpPr>
          <p:cNvPr id="7" name="TextBox 6">
            <a:extLst>
              <a:ext uri="{FF2B5EF4-FFF2-40B4-BE49-F238E27FC236}">
                <a16:creationId xmlns:a16="http://schemas.microsoft.com/office/drawing/2014/main" id="{B8B9392F-5FAF-4FD9-D59E-DC464488A71A}"/>
              </a:ext>
            </a:extLst>
          </p:cNvPr>
          <p:cNvSpPr txBox="1"/>
          <p:nvPr/>
        </p:nvSpPr>
        <p:spPr>
          <a:xfrm>
            <a:off x="12873789" y="1711516"/>
            <a:ext cx="6930188" cy="3946914"/>
          </a:xfrm>
          <a:prstGeom prst="rect">
            <a:avLst/>
          </a:prstGeom>
          <a:noFill/>
        </p:spPr>
        <p:txBody>
          <a:bodyPr wrap="square">
            <a:spAutoFit/>
          </a:bodyPr>
          <a:lstStyle/>
          <a:p>
            <a:pPr algn="just" rtl="1"/>
            <a:r>
              <a:rPr lang="fa-IR" sz="4000" dirty="0"/>
              <a:t>استفاده از چهار مدل یادگیری ماشین:</a:t>
            </a:r>
          </a:p>
          <a:p>
            <a:pPr algn="just" rtl="1">
              <a:lnSpc>
                <a:spcPct val="150000"/>
              </a:lnSpc>
            </a:pPr>
            <a:r>
              <a:rPr lang="fa-IR" sz="3600" dirty="0"/>
              <a:t>- رگرسیون لجستیک (</a:t>
            </a:r>
            <a:r>
              <a:rPr lang="en-US" sz="3600" dirty="0"/>
              <a:t>(LR</a:t>
            </a:r>
            <a:endParaRPr lang="en-GB" sz="3600" dirty="0"/>
          </a:p>
          <a:p>
            <a:pPr algn="just" rtl="1">
              <a:lnSpc>
                <a:spcPct val="150000"/>
              </a:lnSpc>
            </a:pPr>
            <a:r>
              <a:rPr lang="en-GB" sz="3600" dirty="0"/>
              <a:t>- </a:t>
            </a:r>
            <a:r>
              <a:rPr lang="fa-IR" sz="3600" dirty="0"/>
              <a:t>الگوریتم نزدیک ‌ترین همسایه (</a:t>
            </a:r>
            <a:r>
              <a:rPr lang="en-GB" sz="3600" dirty="0"/>
              <a:t>KNN</a:t>
            </a:r>
            <a:r>
              <a:rPr lang="fa-IR" sz="3600" dirty="0"/>
              <a:t>)</a:t>
            </a:r>
            <a:endParaRPr lang="en-GB" sz="3600" dirty="0"/>
          </a:p>
          <a:p>
            <a:pPr algn="just" rtl="1">
              <a:lnSpc>
                <a:spcPct val="150000"/>
              </a:lnSpc>
            </a:pPr>
            <a:r>
              <a:rPr lang="en-GB" sz="3600" dirty="0"/>
              <a:t>- </a:t>
            </a:r>
            <a:r>
              <a:rPr lang="fa-IR" sz="3600" dirty="0"/>
              <a:t>ماشین بولتزمن محدود (</a:t>
            </a:r>
            <a:r>
              <a:rPr lang="en-GB" sz="3600" dirty="0"/>
              <a:t>RBM</a:t>
            </a:r>
            <a:r>
              <a:rPr lang="fa-IR" sz="3600" dirty="0"/>
              <a:t>)</a:t>
            </a:r>
            <a:endParaRPr lang="en-GB" sz="3600" dirty="0"/>
          </a:p>
          <a:p>
            <a:pPr algn="just" rtl="1">
              <a:lnSpc>
                <a:spcPct val="150000"/>
              </a:lnSpc>
            </a:pPr>
            <a:r>
              <a:rPr lang="en-GB" sz="3600" dirty="0"/>
              <a:t>- </a:t>
            </a:r>
            <a:r>
              <a:rPr lang="fa-IR" sz="3600" dirty="0"/>
              <a:t>جنگل تصادفی (</a:t>
            </a:r>
            <a:r>
              <a:rPr lang="en-GB" sz="3600" dirty="0"/>
              <a:t>RF</a:t>
            </a:r>
            <a:r>
              <a:rPr lang="fa-IR" sz="3600" dirty="0"/>
              <a:t>)</a:t>
            </a:r>
            <a:endParaRPr lang="en-GB" sz="3600" dirty="0"/>
          </a:p>
        </p:txBody>
      </p:sp>
    </p:spTree>
    <p:extLst>
      <p:ext uri="{BB962C8B-B14F-4D97-AF65-F5344CB8AC3E}">
        <p14:creationId xmlns:p14="http://schemas.microsoft.com/office/powerpoint/2010/main" val="8130022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9BC71-874E-D900-5186-1F9F2B5438F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7B13B742-386D-09B8-3EAF-B853838BCFC6}"/>
                  </a:ext>
                </a:extLst>
              </p:cNvPr>
              <p:cNvGraphicFramePr>
                <a:graphicFrameLocks noChangeAspect="1"/>
              </p:cNvGraphicFramePr>
              <p:nvPr/>
            </p:nvGraphicFramePr>
            <p:xfrm>
              <a:off x="-5154907" y="1661874"/>
              <a:ext cx="4878180" cy="3797967"/>
            </p:xfrm>
            <a:graphic>
              <a:graphicData uri="http://schemas.microsoft.com/office/drawing/2017/model3d">
                <am3d:model3d r:embed="rId2">
                  <am3d:spPr>
                    <a:xfrm>
                      <a:off x="0" y="0"/>
                      <a:ext cx="4878180" cy="3797967"/>
                    </a:xfrm>
                    <a:prstGeom prst="rect">
                      <a:avLst/>
                    </a:prstGeom>
                  </am3d:spPr>
                  <am3d:camera>
                    <am3d:pos x="0" y="0" z="62452383"/>
                    <am3d:up dx="0" dy="36000000" dz="0"/>
                    <am3d:lookAt x="0" y="0" z="0"/>
                    <am3d:perspective fov="2700000"/>
                  </am3d:camera>
                  <am3d:trans>
                    <am3d:meterPerModelUnit n="224377" d="1000000"/>
                    <am3d:preTrans dx="-3006519" dy="-11449396" dz="0"/>
                    <am3d:scale>
                      <am3d:sx n="1000000" d="1000000"/>
                      <am3d:sy n="1000000" d="1000000"/>
                      <am3d:sz n="1000000" d="1000000"/>
                    </am3d:scale>
                    <am3d:rot ax="20400000" ay="10800000"/>
                    <am3d:postTrans dx="0" dy="0" dz="0"/>
                  </am3d:trans>
                  <am3d:raster rName="Office3DRenderer" rVer="16.0.8326">
                    <am3d:blip r:embed="rId3"/>
                  </am3d:raster>
                  <am3d:objViewport viewportSz="84621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7B13B742-386D-09B8-3EAF-B853838BCFC6}"/>
                  </a:ext>
                </a:extLst>
              </p:cNvPr>
              <p:cNvPicPr>
                <a:picLocks noGrp="1" noRot="1" noChangeAspect="1" noMove="1" noResize="1" noEditPoints="1" noAdjustHandles="1" noChangeArrowheads="1" noChangeShapeType="1" noCrop="1"/>
              </p:cNvPicPr>
              <p:nvPr/>
            </p:nvPicPr>
            <p:blipFill>
              <a:blip r:embed="rId3"/>
              <a:stretch>
                <a:fillRect/>
              </a:stretch>
            </p:blipFill>
            <p:spPr>
              <a:xfrm>
                <a:off x="-5154907" y="1661874"/>
                <a:ext cx="4878180" cy="3797967"/>
              </a:xfrm>
              <a:prstGeom prst="rect">
                <a:avLst/>
              </a:prstGeom>
            </p:spPr>
          </p:pic>
        </mc:Fallback>
      </mc:AlternateContent>
      <p:sp>
        <p:nvSpPr>
          <p:cNvPr id="7" name="TextBox 6">
            <a:extLst>
              <a:ext uri="{FF2B5EF4-FFF2-40B4-BE49-F238E27FC236}">
                <a16:creationId xmlns:a16="http://schemas.microsoft.com/office/drawing/2014/main" id="{DD5DD34B-2967-9DD1-4565-3EFA1F369C51}"/>
              </a:ext>
            </a:extLst>
          </p:cNvPr>
          <p:cNvSpPr txBox="1"/>
          <p:nvPr/>
        </p:nvSpPr>
        <p:spPr>
          <a:xfrm>
            <a:off x="12873789" y="1711516"/>
            <a:ext cx="6930188" cy="3946914"/>
          </a:xfrm>
          <a:prstGeom prst="rect">
            <a:avLst/>
          </a:prstGeom>
          <a:noFill/>
        </p:spPr>
        <p:txBody>
          <a:bodyPr wrap="square">
            <a:spAutoFit/>
          </a:bodyPr>
          <a:lstStyle/>
          <a:p>
            <a:pPr algn="just" rtl="1"/>
            <a:r>
              <a:rPr lang="fa-IR" sz="4000" dirty="0"/>
              <a:t>استفاده از چهار مدل یادگیری ماشین:</a:t>
            </a:r>
          </a:p>
          <a:p>
            <a:pPr algn="just" rtl="1">
              <a:lnSpc>
                <a:spcPct val="150000"/>
              </a:lnSpc>
            </a:pPr>
            <a:r>
              <a:rPr lang="fa-IR" sz="3600" dirty="0"/>
              <a:t>- رگرسیون لجستیک (</a:t>
            </a:r>
            <a:r>
              <a:rPr lang="en-US" sz="3600" dirty="0"/>
              <a:t>(LR</a:t>
            </a:r>
            <a:endParaRPr lang="en-GB" sz="3600" dirty="0"/>
          </a:p>
          <a:p>
            <a:pPr algn="just" rtl="1">
              <a:lnSpc>
                <a:spcPct val="150000"/>
              </a:lnSpc>
            </a:pPr>
            <a:r>
              <a:rPr lang="en-GB" sz="3600" dirty="0"/>
              <a:t>- </a:t>
            </a:r>
            <a:r>
              <a:rPr lang="fa-IR" sz="3600" dirty="0"/>
              <a:t>الگوریتم نزدیک ‌ترین همسایه (</a:t>
            </a:r>
            <a:r>
              <a:rPr lang="en-GB" sz="3600" dirty="0"/>
              <a:t>KNN</a:t>
            </a:r>
            <a:r>
              <a:rPr lang="fa-IR" sz="3600" dirty="0"/>
              <a:t>)</a:t>
            </a:r>
            <a:endParaRPr lang="en-GB" sz="3600" dirty="0"/>
          </a:p>
          <a:p>
            <a:pPr algn="just" rtl="1">
              <a:lnSpc>
                <a:spcPct val="150000"/>
              </a:lnSpc>
            </a:pPr>
            <a:r>
              <a:rPr lang="en-GB" sz="3600" dirty="0"/>
              <a:t>- </a:t>
            </a:r>
            <a:r>
              <a:rPr lang="fa-IR" sz="3600" dirty="0"/>
              <a:t>ماشین بولتزمن محدود (</a:t>
            </a:r>
            <a:r>
              <a:rPr lang="en-GB" sz="3600" dirty="0"/>
              <a:t>RBM</a:t>
            </a:r>
            <a:r>
              <a:rPr lang="fa-IR" sz="3600" dirty="0"/>
              <a:t>)</a:t>
            </a:r>
            <a:endParaRPr lang="en-GB" sz="3600" dirty="0"/>
          </a:p>
          <a:p>
            <a:pPr algn="just" rtl="1">
              <a:lnSpc>
                <a:spcPct val="150000"/>
              </a:lnSpc>
            </a:pPr>
            <a:r>
              <a:rPr lang="en-GB" sz="3600" dirty="0"/>
              <a:t>- </a:t>
            </a:r>
            <a:r>
              <a:rPr lang="fa-IR" sz="3600" dirty="0"/>
              <a:t>جنگل تصادفی (</a:t>
            </a:r>
            <a:r>
              <a:rPr lang="en-GB" sz="3600" dirty="0"/>
              <a:t>RF</a:t>
            </a:r>
            <a:r>
              <a:rPr lang="fa-IR" sz="3600" dirty="0"/>
              <a:t>)</a:t>
            </a:r>
            <a:endParaRPr lang="en-GB" sz="3600" dirty="0"/>
          </a:p>
        </p:txBody>
      </p:sp>
      <mc:AlternateContent xmlns:mc="http://schemas.openxmlformats.org/markup-compatibility/2006">
        <mc:Choice xmlns:am3d="http://schemas.microsoft.com/office/drawing/2017/model3d" Requires="am3d">
          <p:graphicFrame>
            <p:nvGraphicFramePr>
              <p:cNvPr id="3" name="3D Model 2" descr="Compounding Growth Histogram">
                <a:extLst>
                  <a:ext uri="{FF2B5EF4-FFF2-40B4-BE49-F238E27FC236}">
                    <a16:creationId xmlns:a16="http://schemas.microsoft.com/office/drawing/2014/main" id="{06100193-E963-8BA2-5167-C7053CF4C8A5}"/>
                  </a:ext>
                </a:extLst>
              </p:cNvPr>
              <p:cNvGraphicFramePr>
                <a:graphicFrameLocks noChangeAspect="1"/>
              </p:cNvGraphicFramePr>
              <p:nvPr>
                <p:extLst>
                  <p:ext uri="{D42A27DB-BD31-4B8C-83A1-F6EECF244321}">
                    <p14:modId xmlns:p14="http://schemas.microsoft.com/office/powerpoint/2010/main" val="3038790824"/>
                  </p:ext>
                </p:extLst>
              </p:nvPr>
            </p:nvGraphicFramePr>
            <p:xfrm>
              <a:off x="-1783375" y="-5147412"/>
              <a:ext cx="14657164" cy="13091142"/>
            </p:xfrm>
            <a:graphic>
              <a:graphicData uri="http://schemas.microsoft.com/office/drawing/2017/model3d">
                <am3d:model3d r:embed="rId4">
                  <am3d:spPr>
                    <a:xfrm>
                      <a:off x="0" y="0"/>
                      <a:ext cx="14657164" cy="13091142"/>
                    </a:xfrm>
                    <a:prstGeom prst="rect">
                      <a:avLst/>
                    </a:prstGeom>
                  </am3d:spPr>
                  <am3d:camera>
                    <am3d:pos x="0" y="0" z="62434916"/>
                    <am3d:up dx="0" dy="36000000" dz="0"/>
                    <am3d:lookAt x="0" y="0" z="0"/>
                    <am3d:perspective fov="2700000"/>
                  </am3d:camera>
                  <am3d:trans>
                    <am3d:meterPerModelUnit n="4347826" d="1000000"/>
                    <am3d:preTrans dx="0" dy="-297931" dz="0"/>
                    <am3d:scale>
                      <am3d:sx n="1000000" d="1000000"/>
                      <am3d:sy n="1000000" d="1000000"/>
                      <am3d:sz n="1000000" d="1000000"/>
                    </am3d:scale>
                    <am3d:rot ax="121496" ay="539671" az="19001"/>
                    <am3d:postTrans dx="0" dy="0" dz="0"/>
                  </am3d:trans>
                  <am3d:raster rName="Office3DRenderer" rVer="16.0.8326">
                    <am3d:blip r:embed="rId5"/>
                  </am3d:raster>
                  <am3d:objViewport viewportSz="202004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ompounding Growth Histogram">
                <a:extLst>
                  <a:ext uri="{FF2B5EF4-FFF2-40B4-BE49-F238E27FC236}">
                    <a16:creationId xmlns:a16="http://schemas.microsoft.com/office/drawing/2014/main" id="{06100193-E963-8BA2-5167-C7053CF4C8A5}"/>
                  </a:ext>
                </a:extLst>
              </p:cNvPr>
              <p:cNvPicPr>
                <a:picLocks noGrp="1" noRot="1" noChangeAspect="1" noMove="1" noResize="1" noEditPoints="1" noAdjustHandles="1" noChangeArrowheads="1" noChangeShapeType="1" noCrop="1"/>
              </p:cNvPicPr>
              <p:nvPr/>
            </p:nvPicPr>
            <p:blipFill>
              <a:blip r:embed="rId5"/>
              <a:stretch>
                <a:fillRect/>
              </a:stretch>
            </p:blipFill>
            <p:spPr>
              <a:xfrm>
                <a:off x="-1783375" y="-5147412"/>
                <a:ext cx="14657164" cy="13091142"/>
              </a:xfrm>
              <a:prstGeom prst="rect">
                <a:avLst/>
              </a:prstGeom>
            </p:spPr>
          </p:pic>
        </mc:Fallback>
      </mc:AlternateContent>
      <p:sp>
        <p:nvSpPr>
          <p:cNvPr id="5" name="TextBox 4">
            <a:extLst>
              <a:ext uri="{FF2B5EF4-FFF2-40B4-BE49-F238E27FC236}">
                <a16:creationId xmlns:a16="http://schemas.microsoft.com/office/drawing/2014/main" id="{76FA3B9B-408B-D0B6-607D-5E7717BBBAEC}"/>
              </a:ext>
            </a:extLst>
          </p:cNvPr>
          <p:cNvSpPr txBox="1"/>
          <p:nvPr/>
        </p:nvSpPr>
        <p:spPr>
          <a:xfrm>
            <a:off x="842211" y="505616"/>
            <a:ext cx="3128210" cy="769441"/>
          </a:xfrm>
          <a:prstGeom prst="rect">
            <a:avLst/>
          </a:prstGeom>
          <a:noFill/>
        </p:spPr>
        <p:txBody>
          <a:bodyPr wrap="square" rtlCol="1">
            <a:spAutoFit/>
          </a:bodyPr>
          <a:lstStyle/>
          <a:p>
            <a:r>
              <a:rPr lang="fa-IR" sz="4400" dirty="0"/>
              <a:t>داده ها</a:t>
            </a:r>
          </a:p>
        </p:txBody>
      </p:sp>
      <p:sp>
        <p:nvSpPr>
          <p:cNvPr id="8" name="Rectangle 1">
            <a:extLst>
              <a:ext uri="{FF2B5EF4-FFF2-40B4-BE49-F238E27FC236}">
                <a16:creationId xmlns:a16="http://schemas.microsoft.com/office/drawing/2014/main" id="{5C64FECA-2A00-4230-F08F-6C240099D75F}"/>
              </a:ext>
            </a:extLst>
          </p:cNvPr>
          <p:cNvSpPr>
            <a:spLocks noChangeArrowheads="1"/>
          </p:cNvSpPr>
          <p:nvPr/>
        </p:nvSpPr>
        <p:spPr bwMode="auto">
          <a:xfrm>
            <a:off x="71594" y="8164794"/>
            <a:ext cx="6024406"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fa-IR" sz="4800" b="1" i="0" u="none" strike="noStrike" cap="none" normalizeH="0" baseline="0" dirty="0">
                <a:ln>
                  <a:noFill/>
                </a:ln>
                <a:solidFill>
                  <a:schemeClr val="tx1"/>
                </a:solidFill>
                <a:effectLst/>
                <a:latin typeface="Arial" panose="020B0604020202020204" pitchFamily="34" charset="0"/>
              </a:rPr>
              <a:t>۸۰٪ </a:t>
            </a:r>
            <a:r>
              <a:rPr kumimoji="0" lang="ar-SA" altLang="fa-IR" sz="4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داده‌ها</a:t>
            </a:r>
            <a:r>
              <a:rPr kumimoji="0" lang="fa-IR" altLang="fa-IR" sz="4800" b="0" i="0" u="none" strike="noStrike" cap="none" normalizeH="0" baseline="0" dirty="0">
                <a:ln>
                  <a:noFill/>
                </a:ln>
                <a:solidFill>
                  <a:schemeClr val="tx1"/>
                </a:solidFill>
                <a:effectLst/>
                <a:latin typeface="Arial" panose="020B0604020202020204" pitchFamily="34" charset="0"/>
              </a:rPr>
              <a:t> </a:t>
            </a:r>
            <a:r>
              <a:rPr kumimoji="0" lang="ar-SA" altLang="fa-IR" sz="4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برای</a:t>
            </a:r>
            <a:r>
              <a:rPr kumimoji="0" lang="fa-IR" altLang="fa-IR" sz="4800" b="0" i="0" u="none" strike="noStrike" cap="none" normalizeH="0" baseline="0" dirty="0">
                <a:ln>
                  <a:noFill/>
                </a:ln>
                <a:solidFill>
                  <a:schemeClr val="tx1"/>
                </a:solidFill>
                <a:effectLst/>
                <a:latin typeface="Arial" panose="020B0604020202020204" pitchFamily="34" charset="0"/>
              </a:rPr>
              <a:t> </a:t>
            </a:r>
            <a:r>
              <a:rPr kumimoji="0" lang="ar-SA" altLang="fa-IR" sz="4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آموزش</a:t>
            </a:r>
            <a:endParaRPr kumimoji="0" lang="fa-IR" altLang="fa-IR" sz="4800" b="0" i="0" u="none" strike="noStrike" cap="none" normalizeH="0" baseline="0" dirty="0">
              <a:ln>
                <a:noFill/>
              </a:ln>
              <a:solidFill>
                <a:schemeClr val="tx1"/>
              </a:solidFill>
              <a:effectLst/>
              <a:latin typeface="Arial" panose="020B0604020202020204" pitchFamily="34" charset="0"/>
            </a:endParaRPr>
          </a:p>
          <a:p>
            <a:pPr algn="r" rtl="1" eaLnBrk="0" fontAlgn="base" hangingPunct="0">
              <a:spcBef>
                <a:spcPct val="0"/>
              </a:spcBef>
              <a:spcAft>
                <a:spcPct val="0"/>
              </a:spcAft>
              <a:buFontTx/>
              <a:buChar char="•"/>
            </a:pPr>
            <a:r>
              <a:rPr kumimoji="0" lang="fa-IR" altLang="fa-IR" sz="4400" b="1" i="0" u="none" strike="noStrike" cap="none" normalizeH="0" baseline="0" dirty="0">
                <a:ln>
                  <a:noFill/>
                </a:ln>
                <a:solidFill>
                  <a:schemeClr val="tx1"/>
                </a:solidFill>
                <a:effectLst/>
                <a:latin typeface="Arial" panose="020B0604020202020204" pitchFamily="34" charset="0"/>
              </a:rPr>
              <a:t>۲۰٪ </a:t>
            </a:r>
            <a:r>
              <a:rPr kumimoji="0" lang="ar-SA" altLang="fa-IR" sz="4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داده‌ها</a:t>
            </a:r>
            <a:r>
              <a:rPr kumimoji="0" lang="fa-IR" altLang="fa-IR" sz="4400" b="0" i="0" u="none" strike="noStrike" cap="none" normalizeH="0" baseline="0" dirty="0">
                <a:ln>
                  <a:noFill/>
                </a:ln>
                <a:solidFill>
                  <a:schemeClr val="tx1"/>
                </a:solidFill>
                <a:effectLst/>
                <a:latin typeface="Arial" panose="020B0604020202020204" pitchFamily="34" charset="0"/>
              </a:rPr>
              <a:t> </a:t>
            </a:r>
            <a:r>
              <a:rPr kumimoji="0" lang="ar-SA" altLang="fa-IR" sz="4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برای</a:t>
            </a:r>
            <a:r>
              <a:rPr kumimoji="0" lang="fa-IR" altLang="fa-IR" sz="4400" b="0" i="0" u="none" strike="noStrike" cap="none" normalizeH="0" baseline="0" dirty="0">
                <a:ln>
                  <a:noFill/>
                </a:ln>
                <a:solidFill>
                  <a:schemeClr val="tx1"/>
                </a:solidFill>
                <a:effectLst/>
                <a:latin typeface="Arial" panose="020B0604020202020204" pitchFamily="34" charset="0"/>
              </a:rPr>
              <a:t> </a:t>
            </a:r>
            <a:r>
              <a:rPr kumimoji="0" lang="ar-SA" altLang="fa-IR" sz="4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آزمایش مدل</a:t>
            </a:r>
            <a:endParaRPr kumimoji="0" lang="fa-IR" altLang="fa-I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7960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B5498-08D9-BBA8-8CF8-815055EABA24}"/>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964EC675-7D9E-D7CC-9E55-13DA4AC40C83}"/>
                  </a:ext>
                </a:extLst>
              </p:cNvPr>
              <p:cNvGraphicFramePr>
                <a:graphicFrameLocks noChangeAspect="1"/>
              </p:cNvGraphicFramePr>
              <p:nvPr/>
            </p:nvGraphicFramePr>
            <p:xfrm>
              <a:off x="-5154907" y="1661874"/>
              <a:ext cx="4878180" cy="3797967"/>
            </p:xfrm>
            <a:graphic>
              <a:graphicData uri="http://schemas.microsoft.com/office/drawing/2017/model3d">
                <am3d:model3d r:embed="rId2">
                  <am3d:spPr>
                    <a:xfrm>
                      <a:off x="0" y="0"/>
                      <a:ext cx="4878180" cy="3797967"/>
                    </a:xfrm>
                    <a:prstGeom prst="rect">
                      <a:avLst/>
                    </a:prstGeom>
                  </am3d:spPr>
                  <am3d:camera>
                    <am3d:pos x="0" y="0" z="62452383"/>
                    <am3d:up dx="0" dy="36000000" dz="0"/>
                    <am3d:lookAt x="0" y="0" z="0"/>
                    <am3d:perspective fov="2700000"/>
                  </am3d:camera>
                  <am3d:trans>
                    <am3d:meterPerModelUnit n="224377" d="1000000"/>
                    <am3d:preTrans dx="-3006519" dy="-11449396" dz="0"/>
                    <am3d:scale>
                      <am3d:sx n="1000000" d="1000000"/>
                      <am3d:sy n="1000000" d="1000000"/>
                      <am3d:sz n="1000000" d="1000000"/>
                    </am3d:scale>
                    <am3d:rot ax="20400000" ay="10800000"/>
                    <am3d:postTrans dx="0" dy="0" dz="0"/>
                  </am3d:trans>
                  <am3d:raster rName="Office3DRenderer" rVer="16.0.8326">
                    <am3d:blip r:embed="rId3"/>
                  </am3d:raster>
                  <am3d:objViewport viewportSz="84621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964EC675-7D9E-D7CC-9E55-13DA4AC40C83}"/>
                  </a:ext>
                </a:extLst>
              </p:cNvPr>
              <p:cNvPicPr>
                <a:picLocks noGrp="1" noRot="1" noChangeAspect="1" noMove="1" noResize="1" noEditPoints="1" noAdjustHandles="1" noChangeArrowheads="1" noChangeShapeType="1" noCrop="1"/>
              </p:cNvPicPr>
              <p:nvPr/>
            </p:nvPicPr>
            <p:blipFill>
              <a:blip r:embed="rId3"/>
              <a:stretch>
                <a:fillRect/>
              </a:stretch>
            </p:blipFill>
            <p:spPr>
              <a:xfrm>
                <a:off x="-5154907" y="1661874"/>
                <a:ext cx="4878180" cy="3797967"/>
              </a:xfrm>
              <a:prstGeom prst="rect">
                <a:avLst/>
              </a:prstGeom>
            </p:spPr>
          </p:pic>
        </mc:Fallback>
      </mc:AlternateContent>
      <p:sp>
        <p:nvSpPr>
          <p:cNvPr id="7" name="TextBox 6">
            <a:extLst>
              <a:ext uri="{FF2B5EF4-FFF2-40B4-BE49-F238E27FC236}">
                <a16:creationId xmlns:a16="http://schemas.microsoft.com/office/drawing/2014/main" id="{123AACE1-C184-5280-5404-7A862F3BC855}"/>
              </a:ext>
            </a:extLst>
          </p:cNvPr>
          <p:cNvSpPr txBox="1"/>
          <p:nvPr/>
        </p:nvSpPr>
        <p:spPr>
          <a:xfrm>
            <a:off x="12873789" y="1711516"/>
            <a:ext cx="6930188" cy="3946914"/>
          </a:xfrm>
          <a:prstGeom prst="rect">
            <a:avLst/>
          </a:prstGeom>
          <a:noFill/>
        </p:spPr>
        <p:txBody>
          <a:bodyPr wrap="square">
            <a:spAutoFit/>
          </a:bodyPr>
          <a:lstStyle/>
          <a:p>
            <a:pPr algn="just" rtl="1"/>
            <a:r>
              <a:rPr lang="fa-IR" sz="4000" dirty="0"/>
              <a:t>استفاده از چهار مدل یادگیری ماشین:</a:t>
            </a:r>
          </a:p>
          <a:p>
            <a:pPr algn="just" rtl="1">
              <a:lnSpc>
                <a:spcPct val="150000"/>
              </a:lnSpc>
            </a:pPr>
            <a:r>
              <a:rPr lang="fa-IR" sz="3600" dirty="0"/>
              <a:t>- رگرسیون لجستیک (</a:t>
            </a:r>
            <a:r>
              <a:rPr lang="en-US" sz="3600" dirty="0"/>
              <a:t>(LR</a:t>
            </a:r>
            <a:endParaRPr lang="en-GB" sz="3600" dirty="0"/>
          </a:p>
          <a:p>
            <a:pPr algn="just" rtl="1">
              <a:lnSpc>
                <a:spcPct val="150000"/>
              </a:lnSpc>
            </a:pPr>
            <a:r>
              <a:rPr lang="en-GB" sz="3600" dirty="0"/>
              <a:t>- </a:t>
            </a:r>
            <a:r>
              <a:rPr lang="fa-IR" sz="3600" dirty="0"/>
              <a:t>الگوریتم نزدیک ‌ترین همسایه (</a:t>
            </a:r>
            <a:r>
              <a:rPr lang="en-GB" sz="3600" dirty="0"/>
              <a:t>KNN</a:t>
            </a:r>
            <a:r>
              <a:rPr lang="fa-IR" sz="3600" dirty="0"/>
              <a:t>)</a:t>
            </a:r>
            <a:endParaRPr lang="en-GB" sz="3600" dirty="0"/>
          </a:p>
          <a:p>
            <a:pPr algn="just" rtl="1">
              <a:lnSpc>
                <a:spcPct val="150000"/>
              </a:lnSpc>
            </a:pPr>
            <a:r>
              <a:rPr lang="en-GB" sz="3600" dirty="0"/>
              <a:t>- </a:t>
            </a:r>
            <a:r>
              <a:rPr lang="fa-IR" sz="3600" dirty="0"/>
              <a:t>ماشین بولتزمن محدود (</a:t>
            </a:r>
            <a:r>
              <a:rPr lang="en-GB" sz="3600" dirty="0"/>
              <a:t>RBM</a:t>
            </a:r>
            <a:r>
              <a:rPr lang="fa-IR" sz="3600" dirty="0"/>
              <a:t>)</a:t>
            </a:r>
            <a:endParaRPr lang="en-GB" sz="3600" dirty="0"/>
          </a:p>
          <a:p>
            <a:pPr algn="just" rtl="1">
              <a:lnSpc>
                <a:spcPct val="150000"/>
              </a:lnSpc>
            </a:pPr>
            <a:r>
              <a:rPr lang="en-GB" sz="3600" dirty="0"/>
              <a:t>- </a:t>
            </a:r>
            <a:r>
              <a:rPr lang="fa-IR" sz="3600" dirty="0"/>
              <a:t>جنگل تصادفی (</a:t>
            </a:r>
            <a:r>
              <a:rPr lang="en-GB" sz="3600" dirty="0"/>
              <a:t>RF</a:t>
            </a:r>
            <a:r>
              <a:rPr lang="fa-IR" sz="3600" dirty="0"/>
              <a:t>)</a:t>
            </a:r>
            <a:endParaRPr lang="en-GB" sz="3600" dirty="0"/>
          </a:p>
        </p:txBody>
      </p:sp>
      <mc:AlternateContent xmlns:mc="http://schemas.openxmlformats.org/markup-compatibility/2006">
        <mc:Choice xmlns:am3d="http://schemas.microsoft.com/office/drawing/2017/model3d" Requires="am3d">
          <p:graphicFrame>
            <p:nvGraphicFramePr>
              <p:cNvPr id="3" name="3D Model 2" descr="Compounding Growth Histogram">
                <a:extLst>
                  <a:ext uri="{FF2B5EF4-FFF2-40B4-BE49-F238E27FC236}">
                    <a16:creationId xmlns:a16="http://schemas.microsoft.com/office/drawing/2014/main" id="{20F1C45B-C47C-98A8-7998-76783EE65661}"/>
                  </a:ext>
                </a:extLst>
              </p:cNvPr>
              <p:cNvGraphicFramePr>
                <a:graphicFrameLocks noChangeAspect="1"/>
              </p:cNvGraphicFramePr>
              <p:nvPr/>
            </p:nvGraphicFramePr>
            <p:xfrm>
              <a:off x="-1783375" y="-5147412"/>
              <a:ext cx="14657164" cy="13091142"/>
            </p:xfrm>
            <a:graphic>
              <a:graphicData uri="http://schemas.microsoft.com/office/drawing/2017/model3d">
                <am3d:model3d r:embed="rId4">
                  <am3d:spPr>
                    <a:xfrm>
                      <a:off x="0" y="0"/>
                      <a:ext cx="14657164" cy="13091142"/>
                    </a:xfrm>
                    <a:prstGeom prst="rect">
                      <a:avLst/>
                    </a:prstGeom>
                  </am3d:spPr>
                  <am3d:camera>
                    <am3d:pos x="0" y="0" z="62434916"/>
                    <am3d:up dx="0" dy="36000000" dz="0"/>
                    <am3d:lookAt x="0" y="0" z="0"/>
                    <am3d:perspective fov="2700000"/>
                  </am3d:camera>
                  <am3d:trans>
                    <am3d:meterPerModelUnit n="4347826" d="1000000"/>
                    <am3d:preTrans dx="0" dy="-297931" dz="0"/>
                    <am3d:scale>
                      <am3d:sx n="1000000" d="1000000"/>
                      <am3d:sy n="1000000" d="1000000"/>
                      <am3d:sz n="1000000" d="1000000"/>
                    </am3d:scale>
                    <am3d:rot ax="121496" ay="539671" az="19001"/>
                    <am3d:postTrans dx="0" dy="0" dz="0"/>
                  </am3d:trans>
                  <am3d:raster rName="Office3DRenderer" rVer="16.0.8326">
                    <am3d:blip r:embed="rId5"/>
                  </am3d:raster>
                  <am3d:objViewport viewportSz="202004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ompounding Growth Histogram">
                <a:extLst>
                  <a:ext uri="{FF2B5EF4-FFF2-40B4-BE49-F238E27FC236}">
                    <a16:creationId xmlns:a16="http://schemas.microsoft.com/office/drawing/2014/main" id="{20F1C45B-C47C-98A8-7998-76783EE65661}"/>
                  </a:ext>
                </a:extLst>
              </p:cNvPr>
              <p:cNvPicPr>
                <a:picLocks noGrp="1" noRot="1" noChangeAspect="1" noMove="1" noResize="1" noEditPoints="1" noAdjustHandles="1" noChangeArrowheads="1" noChangeShapeType="1" noCrop="1"/>
              </p:cNvPicPr>
              <p:nvPr/>
            </p:nvPicPr>
            <p:blipFill>
              <a:blip r:embed="rId5"/>
              <a:stretch>
                <a:fillRect/>
              </a:stretch>
            </p:blipFill>
            <p:spPr>
              <a:xfrm>
                <a:off x="-1783375" y="-5147412"/>
                <a:ext cx="14657164" cy="13091142"/>
              </a:xfrm>
              <a:prstGeom prst="rect">
                <a:avLst/>
              </a:prstGeom>
            </p:spPr>
          </p:pic>
        </mc:Fallback>
      </mc:AlternateContent>
      <p:sp>
        <p:nvSpPr>
          <p:cNvPr id="5" name="TextBox 4">
            <a:extLst>
              <a:ext uri="{FF2B5EF4-FFF2-40B4-BE49-F238E27FC236}">
                <a16:creationId xmlns:a16="http://schemas.microsoft.com/office/drawing/2014/main" id="{250C5442-DE0F-EA84-284A-32688153AB17}"/>
              </a:ext>
            </a:extLst>
          </p:cNvPr>
          <p:cNvSpPr txBox="1"/>
          <p:nvPr/>
        </p:nvSpPr>
        <p:spPr>
          <a:xfrm>
            <a:off x="842211" y="505616"/>
            <a:ext cx="3128210" cy="769441"/>
          </a:xfrm>
          <a:prstGeom prst="rect">
            <a:avLst/>
          </a:prstGeom>
          <a:noFill/>
        </p:spPr>
        <p:txBody>
          <a:bodyPr wrap="square" rtlCol="1">
            <a:spAutoFit/>
          </a:bodyPr>
          <a:lstStyle/>
          <a:p>
            <a:r>
              <a:rPr lang="fa-IR" sz="4400" dirty="0"/>
              <a:t>داده ها</a:t>
            </a:r>
            <a:endParaRPr lang="fa-IR" dirty="0"/>
          </a:p>
        </p:txBody>
      </p:sp>
      <p:sp>
        <p:nvSpPr>
          <p:cNvPr id="8" name="Rectangle 1">
            <a:extLst>
              <a:ext uri="{FF2B5EF4-FFF2-40B4-BE49-F238E27FC236}">
                <a16:creationId xmlns:a16="http://schemas.microsoft.com/office/drawing/2014/main" id="{06E490AC-367D-0478-14B2-C651A3042001}"/>
              </a:ext>
            </a:extLst>
          </p:cNvPr>
          <p:cNvSpPr>
            <a:spLocks noChangeArrowheads="1"/>
          </p:cNvSpPr>
          <p:nvPr/>
        </p:nvSpPr>
        <p:spPr bwMode="auto">
          <a:xfrm>
            <a:off x="842211" y="2052752"/>
            <a:ext cx="6024406"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fa-IR" sz="4800" b="1" i="0" u="none" strike="noStrike" cap="none" normalizeH="0" baseline="0" dirty="0">
                <a:ln>
                  <a:noFill/>
                </a:ln>
                <a:solidFill>
                  <a:schemeClr val="tx1"/>
                </a:solidFill>
                <a:effectLst/>
                <a:latin typeface="Arial" panose="020B0604020202020204" pitchFamily="34" charset="0"/>
              </a:rPr>
              <a:t>۸۰٪ </a:t>
            </a:r>
            <a:r>
              <a:rPr kumimoji="0" lang="ar-SA" altLang="fa-IR" sz="4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داده‌ها</a:t>
            </a:r>
            <a:r>
              <a:rPr kumimoji="0" lang="fa-IR" altLang="fa-IR" sz="4800" b="0" i="0" u="none" strike="noStrike" cap="none" normalizeH="0" baseline="0" dirty="0">
                <a:ln>
                  <a:noFill/>
                </a:ln>
                <a:solidFill>
                  <a:schemeClr val="tx1"/>
                </a:solidFill>
                <a:effectLst/>
                <a:latin typeface="Arial" panose="020B0604020202020204" pitchFamily="34" charset="0"/>
              </a:rPr>
              <a:t> </a:t>
            </a:r>
            <a:r>
              <a:rPr kumimoji="0" lang="ar-SA" altLang="fa-IR" sz="4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برای</a:t>
            </a:r>
            <a:r>
              <a:rPr kumimoji="0" lang="fa-IR" altLang="fa-IR" sz="4800" b="0" i="0" u="none" strike="noStrike" cap="none" normalizeH="0" baseline="0" dirty="0">
                <a:ln>
                  <a:noFill/>
                </a:ln>
                <a:solidFill>
                  <a:schemeClr val="tx1"/>
                </a:solidFill>
                <a:effectLst/>
                <a:latin typeface="Arial" panose="020B0604020202020204" pitchFamily="34" charset="0"/>
              </a:rPr>
              <a:t> </a:t>
            </a:r>
            <a:r>
              <a:rPr kumimoji="0" lang="ar-SA" altLang="fa-IR" sz="4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آموزش</a:t>
            </a:r>
            <a:endParaRPr kumimoji="0" lang="fa-IR" altLang="fa-IR" sz="4800" b="0" i="0" u="none" strike="noStrike" cap="none" normalizeH="0" baseline="0" dirty="0">
              <a:ln>
                <a:noFill/>
              </a:ln>
              <a:solidFill>
                <a:schemeClr val="tx1"/>
              </a:solidFill>
              <a:effectLst/>
              <a:latin typeface="Arial" panose="020B0604020202020204" pitchFamily="34" charset="0"/>
            </a:endParaRPr>
          </a:p>
          <a:p>
            <a:pPr algn="r" rtl="1" eaLnBrk="0" fontAlgn="base" hangingPunct="0">
              <a:spcBef>
                <a:spcPct val="0"/>
              </a:spcBef>
              <a:spcAft>
                <a:spcPct val="0"/>
              </a:spcAft>
              <a:buFontTx/>
              <a:buChar char="•"/>
            </a:pPr>
            <a:r>
              <a:rPr kumimoji="0" lang="fa-IR" altLang="fa-IR" sz="4400" b="1" i="0" u="none" strike="noStrike" cap="none" normalizeH="0" baseline="0" dirty="0">
                <a:ln>
                  <a:noFill/>
                </a:ln>
                <a:solidFill>
                  <a:schemeClr val="tx1"/>
                </a:solidFill>
                <a:effectLst/>
                <a:latin typeface="Arial" panose="020B0604020202020204" pitchFamily="34" charset="0"/>
              </a:rPr>
              <a:t>۲۰٪ </a:t>
            </a:r>
            <a:r>
              <a:rPr kumimoji="0" lang="ar-SA" altLang="fa-IR" sz="4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داده‌ها</a:t>
            </a:r>
            <a:r>
              <a:rPr kumimoji="0" lang="fa-IR" altLang="fa-IR" sz="4400" b="0" i="0" u="none" strike="noStrike" cap="none" normalizeH="0" baseline="0" dirty="0">
                <a:ln>
                  <a:noFill/>
                </a:ln>
                <a:solidFill>
                  <a:schemeClr val="tx1"/>
                </a:solidFill>
                <a:effectLst/>
                <a:latin typeface="Arial" panose="020B0604020202020204" pitchFamily="34" charset="0"/>
              </a:rPr>
              <a:t> </a:t>
            </a:r>
            <a:r>
              <a:rPr kumimoji="0" lang="ar-SA" altLang="fa-IR" sz="4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برای</a:t>
            </a:r>
            <a:r>
              <a:rPr kumimoji="0" lang="fa-IR" altLang="fa-IR" sz="4400" b="0" i="0" u="none" strike="noStrike" cap="none" normalizeH="0" baseline="0" dirty="0">
                <a:ln>
                  <a:noFill/>
                </a:ln>
                <a:solidFill>
                  <a:schemeClr val="tx1"/>
                </a:solidFill>
                <a:effectLst/>
                <a:latin typeface="Arial" panose="020B0604020202020204" pitchFamily="34" charset="0"/>
              </a:rPr>
              <a:t> </a:t>
            </a:r>
            <a:r>
              <a:rPr kumimoji="0" lang="ar-SA" altLang="fa-IR" sz="4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آزمایش مدل</a:t>
            </a:r>
            <a:endParaRPr kumimoji="0" lang="fa-IR" altLang="fa-I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6128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F9577-A164-8153-4D57-5E0AA1B8FA33}"/>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Compounding Growth Histogram">
                <a:extLst>
                  <a:ext uri="{FF2B5EF4-FFF2-40B4-BE49-F238E27FC236}">
                    <a16:creationId xmlns:a16="http://schemas.microsoft.com/office/drawing/2014/main" id="{54D789B7-4623-DE15-6F5E-17D5FCC2BACD}"/>
                  </a:ext>
                </a:extLst>
              </p:cNvPr>
              <p:cNvGraphicFramePr>
                <a:graphicFrameLocks noChangeAspect="1"/>
              </p:cNvGraphicFramePr>
              <p:nvPr>
                <p:extLst>
                  <p:ext uri="{D42A27DB-BD31-4B8C-83A1-F6EECF244321}">
                    <p14:modId xmlns:p14="http://schemas.microsoft.com/office/powerpoint/2010/main" val="718584369"/>
                  </p:ext>
                </p:extLst>
              </p:nvPr>
            </p:nvGraphicFramePr>
            <p:xfrm>
              <a:off x="138579" y="2052752"/>
              <a:ext cx="5957421" cy="6259442"/>
            </p:xfrm>
            <a:graphic>
              <a:graphicData uri="http://schemas.microsoft.com/office/drawing/2017/model3d">
                <am3d:model3d r:embed="rId2">
                  <am3d:spPr>
                    <a:xfrm>
                      <a:off x="0" y="0"/>
                      <a:ext cx="5957421" cy="6259442"/>
                    </a:xfrm>
                    <a:prstGeom prst="rect">
                      <a:avLst/>
                    </a:prstGeom>
                  </am3d:spPr>
                  <am3d:camera>
                    <am3d:pos x="0" y="0" z="62434916"/>
                    <am3d:up dx="0" dy="36000000" dz="0"/>
                    <am3d:lookAt x="0" y="0" z="0"/>
                    <am3d:perspective fov="2700000"/>
                  </am3d:camera>
                  <am3d:trans>
                    <am3d:meterPerModelUnit n="4347826" d="1000000"/>
                    <am3d:preTrans dx="0" dy="-297931" dz="0"/>
                    <am3d:scale>
                      <am3d:sx n="1000000" d="1000000"/>
                      <am3d:sy n="1000000" d="1000000"/>
                      <am3d:sz n="1000000" d="1000000"/>
                    </am3d:scale>
                    <am3d:rot ax="9793788" ay="1450294" az="10377938"/>
                    <am3d:postTrans dx="0" dy="0" dz="0"/>
                  </am3d:trans>
                  <am3d:raster rName="Office3DRenderer" rVer="16.0.8326">
                    <am3d:blip r:embed="rId3"/>
                  </am3d:raster>
                  <am3d:objViewport viewportSz="86220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ompounding Growth Histogram">
                <a:extLst>
                  <a:ext uri="{FF2B5EF4-FFF2-40B4-BE49-F238E27FC236}">
                    <a16:creationId xmlns:a16="http://schemas.microsoft.com/office/drawing/2014/main" id="{54D789B7-4623-DE15-6F5E-17D5FCC2BACD}"/>
                  </a:ext>
                </a:extLst>
              </p:cNvPr>
              <p:cNvPicPr>
                <a:picLocks noGrp="1" noRot="1" noChangeAspect="1" noMove="1" noResize="1" noEditPoints="1" noAdjustHandles="1" noChangeArrowheads="1" noChangeShapeType="1" noCrop="1"/>
              </p:cNvPicPr>
              <p:nvPr/>
            </p:nvPicPr>
            <p:blipFill>
              <a:blip r:embed="rId3"/>
              <a:stretch>
                <a:fillRect/>
              </a:stretch>
            </p:blipFill>
            <p:spPr>
              <a:xfrm>
                <a:off x="138579" y="2052752"/>
                <a:ext cx="5957421" cy="6259442"/>
              </a:xfrm>
              <a:prstGeom prst="rect">
                <a:avLst/>
              </a:prstGeom>
            </p:spPr>
          </p:pic>
        </mc:Fallback>
      </mc:AlternateContent>
      <p:sp>
        <p:nvSpPr>
          <p:cNvPr id="2" name="Rectangle 1">
            <a:extLst>
              <a:ext uri="{FF2B5EF4-FFF2-40B4-BE49-F238E27FC236}">
                <a16:creationId xmlns:a16="http://schemas.microsoft.com/office/drawing/2014/main" id="{27B179A3-B39E-75D6-D640-6D0A02379FBE}"/>
              </a:ext>
            </a:extLst>
          </p:cNvPr>
          <p:cNvSpPr>
            <a:spLocks noChangeArrowheads="1"/>
          </p:cNvSpPr>
          <p:nvPr/>
        </p:nvSpPr>
        <p:spPr bwMode="auto">
          <a:xfrm>
            <a:off x="-7523747" y="2052752"/>
            <a:ext cx="6024406"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fa-IR" sz="4800" b="1" i="0" u="none" strike="noStrike" cap="none" normalizeH="0" baseline="0" dirty="0">
                <a:ln>
                  <a:noFill/>
                </a:ln>
                <a:solidFill>
                  <a:schemeClr val="tx1"/>
                </a:solidFill>
                <a:effectLst/>
                <a:latin typeface="Arial" panose="020B0604020202020204" pitchFamily="34" charset="0"/>
              </a:rPr>
              <a:t>۸۰٪ </a:t>
            </a:r>
            <a:r>
              <a:rPr kumimoji="0" lang="ar-SA" altLang="fa-IR" sz="4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داده‌ها</a:t>
            </a:r>
            <a:r>
              <a:rPr kumimoji="0" lang="fa-IR" altLang="fa-IR" sz="4800" b="0" i="0" u="none" strike="noStrike" cap="none" normalizeH="0" baseline="0" dirty="0">
                <a:ln>
                  <a:noFill/>
                </a:ln>
                <a:solidFill>
                  <a:schemeClr val="tx1"/>
                </a:solidFill>
                <a:effectLst/>
                <a:latin typeface="Arial" panose="020B0604020202020204" pitchFamily="34" charset="0"/>
              </a:rPr>
              <a:t> </a:t>
            </a:r>
            <a:r>
              <a:rPr kumimoji="0" lang="ar-SA" altLang="fa-IR" sz="4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برای</a:t>
            </a:r>
            <a:r>
              <a:rPr kumimoji="0" lang="fa-IR" altLang="fa-IR" sz="4800" b="0" i="0" u="none" strike="noStrike" cap="none" normalizeH="0" baseline="0" dirty="0">
                <a:ln>
                  <a:noFill/>
                </a:ln>
                <a:solidFill>
                  <a:schemeClr val="tx1"/>
                </a:solidFill>
                <a:effectLst/>
                <a:latin typeface="Arial" panose="020B0604020202020204" pitchFamily="34" charset="0"/>
              </a:rPr>
              <a:t> </a:t>
            </a:r>
            <a:r>
              <a:rPr kumimoji="0" lang="ar-SA" altLang="fa-IR" sz="4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آموزش</a:t>
            </a:r>
            <a:endParaRPr kumimoji="0" lang="fa-IR" altLang="fa-IR" sz="4800" b="0" i="0" u="none" strike="noStrike" cap="none" normalizeH="0" baseline="0" dirty="0">
              <a:ln>
                <a:noFill/>
              </a:ln>
              <a:solidFill>
                <a:schemeClr val="tx1"/>
              </a:solidFill>
              <a:effectLst/>
              <a:latin typeface="Arial" panose="020B0604020202020204" pitchFamily="34" charset="0"/>
            </a:endParaRPr>
          </a:p>
          <a:p>
            <a:pPr algn="r" rtl="1" eaLnBrk="0" fontAlgn="base" hangingPunct="0">
              <a:spcBef>
                <a:spcPct val="0"/>
              </a:spcBef>
              <a:spcAft>
                <a:spcPct val="0"/>
              </a:spcAft>
              <a:buFontTx/>
              <a:buChar char="•"/>
            </a:pPr>
            <a:r>
              <a:rPr kumimoji="0" lang="fa-IR" altLang="fa-IR" sz="4400" b="1" i="0" u="none" strike="noStrike" cap="none" normalizeH="0" baseline="0" dirty="0">
                <a:ln>
                  <a:noFill/>
                </a:ln>
                <a:solidFill>
                  <a:schemeClr val="tx1"/>
                </a:solidFill>
                <a:effectLst/>
                <a:latin typeface="Arial" panose="020B0604020202020204" pitchFamily="34" charset="0"/>
              </a:rPr>
              <a:t>۲۰٪ </a:t>
            </a:r>
            <a:r>
              <a:rPr kumimoji="0" lang="ar-SA" altLang="fa-IR" sz="4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داده‌ها</a:t>
            </a:r>
            <a:r>
              <a:rPr kumimoji="0" lang="fa-IR" altLang="fa-IR" sz="4400" b="0" i="0" u="none" strike="noStrike" cap="none" normalizeH="0" baseline="0" dirty="0">
                <a:ln>
                  <a:noFill/>
                </a:ln>
                <a:solidFill>
                  <a:schemeClr val="tx1"/>
                </a:solidFill>
                <a:effectLst/>
                <a:latin typeface="Arial" panose="020B0604020202020204" pitchFamily="34" charset="0"/>
              </a:rPr>
              <a:t> </a:t>
            </a:r>
            <a:r>
              <a:rPr kumimoji="0" lang="ar-SA" altLang="fa-IR" sz="4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برای</a:t>
            </a:r>
            <a:r>
              <a:rPr kumimoji="0" lang="fa-IR" altLang="fa-IR" sz="4400" b="0" i="0" u="none" strike="noStrike" cap="none" normalizeH="0" baseline="0" dirty="0">
                <a:ln>
                  <a:noFill/>
                </a:ln>
                <a:solidFill>
                  <a:schemeClr val="tx1"/>
                </a:solidFill>
                <a:effectLst/>
                <a:latin typeface="Arial" panose="020B0604020202020204" pitchFamily="34" charset="0"/>
              </a:rPr>
              <a:t> </a:t>
            </a:r>
            <a:r>
              <a:rPr kumimoji="0" lang="ar-SA" altLang="fa-IR" sz="4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آزمایش مدل</a:t>
            </a:r>
            <a:endParaRPr kumimoji="0" lang="fa-IR" altLang="fa-IR"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6B5ADFDE-8576-B836-111D-E1345BA73C67}"/>
              </a:ext>
            </a:extLst>
          </p:cNvPr>
          <p:cNvSpPr>
            <a:spLocks noChangeArrowheads="1"/>
          </p:cNvSpPr>
          <p:nvPr/>
        </p:nvSpPr>
        <p:spPr bwMode="auto">
          <a:xfrm>
            <a:off x="3117289" y="935792"/>
            <a:ext cx="8545801"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50000"/>
              </a:lnSpc>
              <a:spcBef>
                <a:spcPct val="0"/>
              </a:spcBef>
              <a:spcAft>
                <a:spcPct val="0"/>
              </a:spcAft>
              <a:buClrTx/>
              <a:buSzTx/>
              <a:buFontTx/>
              <a:buChar char="•"/>
              <a:tabLst/>
            </a:pPr>
            <a:r>
              <a:rPr kumimoji="0" lang="ar-SA" altLang="fa-IR" sz="4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معیارهای ارزیابی</a:t>
            </a:r>
            <a:r>
              <a:rPr kumimoji="0" lang="fa-IR" altLang="fa-IR" sz="4400" b="0" i="0" u="none" strike="noStrike" cap="none" normalizeH="0" baseline="0" dirty="0">
                <a:ln>
                  <a:noFill/>
                </a:ln>
                <a:solidFill>
                  <a:schemeClr val="tx1"/>
                </a:solidFill>
                <a:effectLst/>
                <a:latin typeface="Arial" panose="020B0604020202020204" pitchFamily="34" charset="0"/>
              </a:rPr>
              <a:t>: </a:t>
            </a:r>
          </a:p>
          <a:p>
            <a:pPr marL="0" marR="0" lvl="0" indent="0" algn="r" defTabSz="914400" rtl="1" eaLnBrk="0" fontAlgn="base" latinLnBrk="0" hangingPunct="0">
              <a:lnSpc>
                <a:spcPct val="150000"/>
              </a:lnSpc>
              <a:spcBef>
                <a:spcPct val="0"/>
              </a:spcBef>
              <a:spcAft>
                <a:spcPct val="0"/>
              </a:spcAft>
              <a:buClrTx/>
              <a:buSzTx/>
              <a:buFontTx/>
              <a:buChar char="•"/>
              <a:tabLst/>
            </a:pPr>
            <a:r>
              <a:rPr kumimoji="0" lang="fa-IR" altLang="fa-IR" sz="4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(Accuracy)</a:t>
            </a:r>
            <a:r>
              <a:rPr kumimoji="0" lang="fa-IR" altLang="fa-IR" sz="4400" b="0" i="0" u="none" strike="noStrike" cap="none" normalizeH="0" baseline="0" dirty="0">
                <a:ln>
                  <a:noFill/>
                </a:ln>
                <a:solidFill>
                  <a:schemeClr val="tx1"/>
                </a:solidFill>
                <a:effectLst/>
                <a:latin typeface="Arial" panose="020B0604020202020204" pitchFamily="34" charset="0"/>
              </a:rPr>
              <a:t>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fa-IR" sz="4400" b="0" i="0" u="none" strike="noStrike" cap="none" normalizeH="0" baseline="0" dirty="0">
                <a:ln>
                  <a:noFill/>
                </a:ln>
                <a:solidFill>
                  <a:schemeClr val="tx1"/>
                </a:solidFill>
                <a:effectLst/>
                <a:latin typeface="Arial" panose="020B0604020202020204" pitchFamily="34" charset="0"/>
              </a:rPr>
              <a:t>(Sharpe Ratio)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fa-IR" sz="4400" b="0" i="0" u="none" strike="noStrike" cap="none" normalizeH="0" baseline="0" dirty="0">
                <a:ln>
                  <a:noFill/>
                </a:ln>
                <a:solidFill>
                  <a:schemeClr val="tx1"/>
                </a:solidFill>
                <a:effectLst/>
                <a:latin typeface="Arial" panose="020B0604020202020204" pitchFamily="34" charset="0"/>
              </a:rPr>
              <a:t>(Max Drawdown)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fa-IR" sz="4400" b="0" i="0" u="none" strike="noStrike" cap="none" normalizeH="0" baseline="0" dirty="0">
                <a:ln>
                  <a:noFill/>
                </a:ln>
                <a:solidFill>
                  <a:schemeClr val="tx1"/>
                </a:solidFill>
                <a:effectLst/>
                <a:latin typeface="Arial" panose="020B0604020202020204" pitchFamily="34" charset="0"/>
              </a:rPr>
              <a:t> (Information Ratio)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a-IR" altLang="fa-I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5278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7AB77-EE29-613D-43F5-41BD0A41303E}"/>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Compounding Growth Histogram">
                <a:extLst>
                  <a:ext uri="{FF2B5EF4-FFF2-40B4-BE49-F238E27FC236}">
                    <a16:creationId xmlns:a16="http://schemas.microsoft.com/office/drawing/2014/main" id="{5234E5BD-A02F-1F7E-F51A-849AD5A7211B}"/>
                  </a:ext>
                </a:extLst>
              </p:cNvPr>
              <p:cNvGraphicFramePr>
                <a:graphicFrameLocks noChangeAspect="1"/>
              </p:cNvGraphicFramePr>
              <p:nvPr/>
            </p:nvGraphicFramePr>
            <p:xfrm>
              <a:off x="138579" y="2052752"/>
              <a:ext cx="5957421" cy="6259442"/>
            </p:xfrm>
            <a:graphic>
              <a:graphicData uri="http://schemas.microsoft.com/office/drawing/2017/model3d">
                <am3d:model3d r:embed="rId2">
                  <am3d:spPr>
                    <a:xfrm>
                      <a:off x="0" y="0"/>
                      <a:ext cx="5957421" cy="6259442"/>
                    </a:xfrm>
                    <a:prstGeom prst="rect">
                      <a:avLst/>
                    </a:prstGeom>
                  </am3d:spPr>
                  <am3d:camera>
                    <am3d:pos x="0" y="0" z="62434916"/>
                    <am3d:up dx="0" dy="36000000" dz="0"/>
                    <am3d:lookAt x="0" y="0" z="0"/>
                    <am3d:perspective fov="2700000"/>
                  </am3d:camera>
                  <am3d:trans>
                    <am3d:meterPerModelUnit n="4347826" d="1000000"/>
                    <am3d:preTrans dx="0" dy="-297931" dz="0"/>
                    <am3d:scale>
                      <am3d:sx n="1000000" d="1000000"/>
                      <am3d:sy n="1000000" d="1000000"/>
                      <am3d:sz n="1000000" d="1000000"/>
                    </am3d:scale>
                    <am3d:rot ax="9793788" ay="1450294" az="10377938"/>
                    <am3d:postTrans dx="0" dy="0" dz="0"/>
                  </am3d:trans>
                  <am3d:raster rName="Office3DRenderer" rVer="16.0.8326">
                    <am3d:blip r:embed="rId3"/>
                  </am3d:raster>
                  <am3d:objViewport viewportSz="86220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ompounding Growth Histogram">
                <a:extLst>
                  <a:ext uri="{FF2B5EF4-FFF2-40B4-BE49-F238E27FC236}">
                    <a16:creationId xmlns:a16="http://schemas.microsoft.com/office/drawing/2014/main" id="{5234E5BD-A02F-1F7E-F51A-849AD5A7211B}"/>
                  </a:ext>
                </a:extLst>
              </p:cNvPr>
              <p:cNvPicPr>
                <a:picLocks noGrp="1" noRot="1" noChangeAspect="1" noMove="1" noResize="1" noEditPoints="1" noAdjustHandles="1" noChangeArrowheads="1" noChangeShapeType="1" noCrop="1"/>
              </p:cNvPicPr>
              <p:nvPr/>
            </p:nvPicPr>
            <p:blipFill>
              <a:blip r:embed="rId3"/>
              <a:stretch>
                <a:fillRect/>
              </a:stretch>
            </p:blipFill>
            <p:spPr>
              <a:xfrm>
                <a:off x="138579" y="2052752"/>
                <a:ext cx="5957421" cy="6259442"/>
              </a:xfrm>
              <a:prstGeom prst="rect">
                <a:avLst/>
              </a:prstGeom>
            </p:spPr>
          </p:pic>
        </mc:Fallback>
      </mc:AlternateContent>
      <p:sp>
        <p:nvSpPr>
          <p:cNvPr id="4" name="Rectangle 1">
            <a:extLst>
              <a:ext uri="{FF2B5EF4-FFF2-40B4-BE49-F238E27FC236}">
                <a16:creationId xmlns:a16="http://schemas.microsoft.com/office/drawing/2014/main" id="{9E50CABD-D4BB-659C-0F89-55FB6AF9C9F1}"/>
              </a:ext>
            </a:extLst>
          </p:cNvPr>
          <p:cNvSpPr>
            <a:spLocks noChangeArrowheads="1"/>
          </p:cNvSpPr>
          <p:nvPr/>
        </p:nvSpPr>
        <p:spPr bwMode="auto">
          <a:xfrm>
            <a:off x="4628148" y="1551562"/>
            <a:ext cx="6705600"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r" defTabSz="914400" rtl="1" eaLnBrk="0" fontAlgn="base" latinLnBrk="0" hangingPunct="0">
              <a:lnSpc>
                <a:spcPct val="100000"/>
              </a:lnSpc>
              <a:spcBef>
                <a:spcPct val="0"/>
              </a:spcBef>
              <a:spcAft>
                <a:spcPct val="0"/>
              </a:spcAft>
              <a:buClrTx/>
              <a:buSzTx/>
              <a:buFontTx/>
              <a:buAutoNum type="arabicPeriod"/>
              <a:tabLst/>
            </a:pPr>
            <a:r>
              <a:rPr kumimoji="0" lang="fa-IR" altLang="fa-IR" sz="4400" b="0" i="0" u="none" strike="noStrike" cap="none" normalizeH="0" baseline="0" dirty="0">
                <a:ln>
                  <a:noFill/>
                </a:ln>
                <a:solidFill>
                  <a:schemeClr val="tx1"/>
                </a:solidFill>
                <a:effectLst/>
                <a:latin typeface="Arial" panose="020B0604020202020204" pitchFamily="34" charset="0"/>
              </a:rPr>
              <a:t>(All Patterns) </a:t>
            </a:r>
          </a:p>
          <a:p>
            <a:pPr marL="457200" marR="0" lvl="1" indent="0" algn="r" defTabSz="914400" rtl="1" eaLnBrk="0" fontAlgn="base" latinLnBrk="0" hangingPunct="0">
              <a:lnSpc>
                <a:spcPct val="100000"/>
              </a:lnSpc>
              <a:spcBef>
                <a:spcPct val="0"/>
              </a:spcBef>
              <a:spcAft>
                <a:spcPct val="0"/>
              </a:spcAft>
              <a:buClrTx/>
              <a:buSzTx/>
              <a:buFontTx/>
              <a:buAutoNum type="arabicPeriod" startAt="2"/>
              <a:tabLst/>
            </a:pPr>
            <a:r>
              <a:rPr kumimoji="0" lang="fa-IR" altLang="fa-IR" sz="4400" b="0" i="0" u="none" strike="noStrike" cap="none" normalizeH="0" baseline="0" dirty="0">
                <a:ln>
                  <a:noFill/>
                </a:ln>
                <a:solidFill>
                  <a:schemeClr val="tx1"/>
                </a:solidFill>
                <a:effectLst/>
                <a:latin typeface="Arial" panose="020B0604020202020204" pitchFamily="34" charset="0"/>
              </a:rPr>
              <a:t> (Adjust Patterns) </a:t>
            </a:r>
          </a:p>
          <a:p>
            <a:pPr marL="457200" marR="0" lvl="1" indent="0" algn="r" defTabSz="914400" rtl="1" eaLnBrk="0" fontAlgn="base" latinLnBrk="0" hangingPunct="0">
              <a:lnSpc>
                <a:spcPct val="100000"/>
              </a:lnSpc>
              <a:spcBef>
                <a:spcPct val="0"/>
              </a:spcBef>
              <a:spcAft>
                <a:spcPct val="0"/>
              </a:spcAft>
              <a:buClrTx/>
              <a:buSzTx/>
              <a:buFontTx/>
              <a:buAutoNum type="arabicPeriod" startAt="3"/>
              <a:tabLst/>
            </a:pPr>
            <a:r>
              <a:rPr kumimoji="0" lang="fa-IR" altLang="fa-IR" sz="4400" b="0" i="0" u="none" strike="noStrike" cap="none" normalizeH="0" baseline="0" dirty="0">
                <a:ln>
                  <a:noFill/>
                </a:ln>
                <a:solidFill>
                  <a:schemeClr val="tx1"/>
                </a:solidFill>
                <a:effectLst/>
                <a:latin typeface="Arial" panose="020B0604020202020204" pitchFamily="34" charset="0"/>
              </a:rPr>
              <a:t>(TOP10 Patterns) </a:t>
            </a:r>
          </a:p>
          <a:p>
            <a:pPr marL="457200" marR="0" lvl="1" indent="0" algn="r" defTabSz="914400" rtl="1" eaLnBrk="0" fontAlgn="base" latinLnBrk="0" hangingPunct="0">
              <a:lnSpc>
                <a:spcPct val="100000"/>
              </a:lnSpc>
              <a:spcBef>
                <a:spcPct val="0"/>
              </a:spcBef>
              <a:spcAft>
                <a:spcPct val="0"/>
              </a:spcAft>
              <a:buClrTx/>
              <a:buSzTx/>
              <a:buFontTx/>
              <a:buAutoNum type="arabicPeriod" startAt="4"/>
              <a:tabLst/>
            </a:pPr>
            <a:r>
              <a:rPr kumimoji="0" lang="fa-IR" altLang="fa-IR" sz="4400" b="0" i="0" u="none" strike="noStrike" cap="none" normalizeH="0" baseline="0" dirty="0">
                <a:ln>
                  <a:noFill/>
                </a:ln>
                <a:solidFill>
                  <a:schemeClr val="tx1"/>
                </a:solidFill>
                <a:effectLst/>
                <a:latin typeface="Arial" panose="020B0604020202020204" pitchFamily="34" charset="0"/>
              </a:rPr>
              <a:t> (TOP5 Patterns) </a:t>
            </a:r>
          </a:p>
          <a:p>
            <a:pPr marL="457200" marR="0" lvl="1" indent="0" algn="r" defTabSz="914400" rtl="1" eaLnBrk="0" fontAlgn="base" latinLnBrk="0" hangingPunct="0">
              <a:lnSpc>
                <a:spcPct val="100000"/>
              </a:lnSpc>
              <a:spcBef>
                <a:spcPct val="0"/>
              </a:spcBef>
              <a:spcAft>
                <a:spcPct val="0"/>
              </a:spcAft>
              <a:buClrTx/>
              <a:buSzTx/>
              <a:buFontTx/>
              <a:buAutoNum type="arabicPeriod" startAt="5"/>
              <a:tabLst/>
            </a:pPr>
            <a:r>
              <a:rPr kumimoji="0" lang="fa-IR" altLang="fa-IR" sz="4400" b="0" i="0" u="none" strike="noStrike" cap="none" normalizeH="0" baseline="0" dirty="0">
                <a:ln>
                  <a:noFill/>
                </a:ln>
                <a:solidFill>
                  <a:schemeClr val="tx1"/>
                </a:solidFill>
                <a:effectLst/>
                <a:latin typeface="Arial" panose="020B0604020202020204" pitchFamily="34" charset="0"/>
              </a:rPr>
              <a:t>(TOP3 Patterns)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a-IR" altLang="fa-IR"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77F539E-A9D2-DDD7-A98B-7EF46ADC4E9A}"/>
                  </a:ext>
                </a:extLst>
              </p:cNvPr>
              <p:cNvGraphicFramePr>
                <a:graphicFrameLocks noChangeAspect="1"/>
              </p:cNvGraphicFramePr>
              <p:nvPr>
                <p:extLst>
                  <p:ext uri="{D42A27DB-BD31-4B8C-83A1-F6EECF244321}">
                    <p14:modId xmlns:p14="http://schemas.microsoft.com/office/powerpoint/2010/main" val="3997515096"/>
                  </p:ext>
                </p:extLst>
              </p:nvPr>
            </p:nvGraphicFramePr>
            <p:xfrm>
              <a:off x="7980948" y="7767571"/>
              <a:ext cx="3187427" cy="2022075"/>
            </p:xfrm>
            <a:graphic>
              <a:graphicData uri="http://schemas.microsoft.com/office/drawing/2017/model3d">
                <am3d:model3d r:embed="rId4">
                  <am3d:spPr>
                    <a:xfrm>
                      <a:off x="0" y="0"/>
                      <a:ext cx="3187427" cy="2022075"/>
                    </a:xfrm>
                    <a:prstGeom prst="rect">
                      <a:avLst/>
                    </a:prstGeom>
                  </am3d:spPr>
                  <am3d:camera>
                    <am3d:pos x="0" y="0" z="70847409"/>
                    <am3d:up dx="0" dy="36000000" dz="0"/>
                    <am3d:lookAt x="0" y="0" z="0"/>
                    <am3d:perspective fov="2700000"/>
                  </am3d:camera>
                  <am3d:trans>
                    <am3d:meterPerModelUnit n="265756" d="1000000"/>
                    <am3d:preTrans dx="-337847" dy="-9351552" dz="102556"/>
                    <am3d:scale>
                      <am3d:sx n="1000000" d="1000000"/>
                      <am3d:sy n="1000000" d="1000000"/>
                      <am3d:sz n="1000000" d="1000000"/>
                    </am3d:scale>
                    <am3d:rot/>
                    <am3d:postTrans dx="0" dy="0" dz="0"/>
                  </am3d:trans>
                  <am3d:raster rName="Office3DRenderer" rVer="16.0.8326">
                    <am3d:blip r:embed="rId5"/>
                  </am3d:raster>
                  <am3d:objViewport viewportSz="53187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77F539E-A9D2-DDD7-A98B-7EF46ADC4E9A}"/>
                  </a:ext>
                </a:extLst>
              </p:cNvPr>
              <p:cNvPicPr>
                <a:picLocks noGrp="1" noRot="1" noChangeAspect="1" noMove="1" noResize="1" noEditPoints="1" noAdjustHandles="1" noChangeArrowheads="1" noChangeShapeType="1" noCrop="1"/>
              </p:cNvPicPr>
              <p:nvPr/>
            </p:nvPicPr>
            <p:blipFill>
              <a:blip r:embed="rId5"/>
              <a:stretch>
                <a:fillRect/>
              </a:stretch>
            </p:blipFill>
            <p:spPr>
              <a:xfrm>
                <a:off x="7980948" y="7767571"/>
                <a:ext cx="3187427" cy="2022075"/>
              </a:xfrm>
              <a:prstGeom prst="rect">
                <a:avLst/>
              </a:prstGeom>
            </p:spPr>
          </p:pic>
        </mc:Fallback>
      </mc:AlternateContent>
    </p:spTree>
    <p:extLst>
      <p:ext uri="{BB962C8B-B14F-4D97-AF65-F5344CB8AC3E}">
        <p14:creationId xmlns:p14="http://schemas.microsoft.com/office/powerpoint/2010/main" val="449950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70427-7748-D55E-AF51-1D19A2236ED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1714841-DBE3-FAAF-1A56-CB11BB32F2DF}"/>
              </a:ext>
            </a:extLst>
          </p:cNvPr>
          <p:cNvSpPr/>
          <p:nvPr/>
        </p:nvSpPr>
        <p:spPr>
          <a:xfrm>
            <a:off x="0" y="0"/>
            <a:ext cx="12192000" cy="6858000"/>
          </a:xfrm>
          <a:prstGeom prst="rect">
            <a:avLst/>
          </a:prstGeom>
          <a:solidFill>
            <a:srgbClr val="8B0D79"/>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rgbClr val="FF0000"/>
              </a:solidFill>
            </a:endParaRPr>
          </a:p>
        </p:txBody>
      </p:sp>
      <mc:AlternateContent xmlns:mc="http://schemas.openxmlformats.org/markup-compatibility/2006">
        <mc:Choice xmlns:am3d="http://schemas.microsoft.com/office/drawing/2017/model3d" Requires="am3d">
          <p:graphicFrame>
            <p:nvGraphicFramePr>
              <p:cNvPr id="3" name="3D Model 2" descr="Compounding Growth Histogram">
                <a:extLst>
                  <a:ext uri="{FF2B5EF4-FFF2-40B4-BE49-F238E27FC236}">
                    <a16:creationId xmlns:a16="http://schemas.microsoft.com/office/drawing/2014/main" id="{8B93B0F4-3CC5-7229-19DF-1C7FF8BD5A71}"/>
                  </a:ext>
                </a:extLst>
              </p:cNvPr>
              <p:cNvGraphicFramePr>
                <a:graphicFrameLocks noChangeAspect="1"/>
              </p:cNvGraphicFramePr>
              <p:nvPr>
                <p:extLst>
                  <p:ext uri="{D42A27DB-BD31-4B8C-83A1-F6EECF244321}">
                    <p14:modId xmlns:p14="http://schemas.microsoft.com/office/powerpoint/2010/main" val="2475731165"/>
                  </p:ext>
                </p:extLst>
              </p:nvPr>
            </p:nvGraphicFramePr>
            <p:xfrm>
              <a:off x="13134146" y="1991771"/>
              <a:ext cx="6109687" cy="5765499"/>
            </p:xfrm>
            <a:graphic>
              <a:graphicData uri="http://schemas.microsoft.com/office/drawing/2017/model3d">
                <am3d:model3d r:embed="rId2">
                  <am3d:spPr>
                    <a:xfrm>
                      <a:off x="0" y="0"/>
                      <a:ext cx="6109687" cy="5765499"/>
                    </a:xfrm>
                    <a:prstGeom prst="rect">
                      <a:avLst/>
                    </a:prstGeom>
                  </am3d:spPr>
                  <am3d:camera>
                    <am3d:pos x="0" y="0" z="62434916"/>
                    <am3d:up dx="0" dy="36000000" dz="0"/>
                    <am3d:lookAt x="0" y="0" z="0"/>
                    <am3d:perspective fov="2700000"/>
                  </am3d:camera>
                  <am3d:trans>
                    <am3d:meterPerModelUnit n="4347826" d="1000000"/>
                    <am3d:preTrans dx="0" dy="-297931" dz="0"/>
                    <am3d:scale>
                      <am3d:sx n="1000000" d="1000000"/>
                      <am3d:sy n="1000000" d="1000000"/>
                      <am3d:sz n="1000000" d="1000000"/>
                    </am3d:scale>
                    <am3d:rot ax="622246" ay="869157" az="157269"/>
                    <am3d:postTrans dx="0" dy="0" dz="0"/>
                  </am3d:trans>
                  <am3d:raster rName="Office3DRenderer" rVer="16.0.8326">
                    <am3d:blip r:embed="rId3"/>
                  </am3d:raster>
                  <am3d:objViewport viewportSz="86220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Compounding Growth Histogram">
                <a:extLst>
                  <a:ext uri="{FF2B5EF4-FFF2-40B4-BE49-F238E27FC236}">
                    <a16:creationId xmlns:a16="http://schemas.microsoft.com/office/drawing/2014/main" id="{8B93B0F4-3CC5-7229-19DF-1C7FF8BD5A71}"/>
                  </a:ext>
                </a:extLst>
              </p:cNvPr>
              <p:cNvPicPr>
                <a:picLocks noGrp="1" noRot="1" noChangeAspect="1" noMove="1" noResize="1" noEditPoints="1" noAdjustHandles="1" noChangeArrowheads="1" noChangeShapeType="1" noCrop="1"/>
              </p:cNvPicPr>
              <p:nvPr/>
            </p:nvPicPr>
            <p:blipFill>
              <a:blip r:embed="rId3"/>
              <a:stretch>
                <a:fillRect/>
              </a:stretch>
            </p:blipFill>
            <p:spPr>
              <a:xfrm>
                <a:off x="13134146" y="1991771"/>
                <a:ext cx="6109687" cy="5765499"/>
              </a:xfrm>
              <a:prstGeom prst="rect">
                <a:avLst/>
              </a:prstGeom>
            </p:spPr>
          </p:pic>
        </mc:Fallback>
      </mc:AlternateContent>
      <p:sp>
        <p:nvSpPr>
          <p:cNvPr id="2" name="TextBox 1">
            <a:extLst>
              <a:ext uri="{FF2B5EF4-FFF2-40B4-BE49-F238E27FC236}">
                <a16:creationId xmlns:a16="http://schemas.microsoft.com/office/drawing/2014/main" id="{9AE5EC9D-286F-047A-1D90-0558294B878B}"/>
              </a:ext>
            </a:extLst>
          </p:cNvPr>
          <p:cNvSpPr txBox="1"/>
          <p:nvPr/>
        </p:nvSpPr>
        <p:spPr>
          <a:xfrm>
            <a:off x="1347537" y="997803"/>
            <a:ext cx="5962650" cy="1107996"/>
          </a:xfrm>
          <a:prstGeom prst="rect">
            <a:avLst/>
          </a:prstGeom>
          <a:noFill/>
        </p:spPr>
        <p:txBody>
          <a:bodyPr wrap="square" rtlCol="1">
            <a:spAutoFit/>
          </a:bodyPr>
          <a:lstStyle/>
          <a:p>
            <a:r>
              <a:rPr lang="en-US" sz="6600" b="1" dirty="0" err="1"/>
              <a:t>Lstm</a:t>
            </a:r>
            <a:r>
              <a:rPr lang="en-US" sz="6600" b="1" dirty="0"/>
              <a:t> &amp; </a:t>
            </a:r>
            <a:r>
              <a:rPr lang="en-US" sz="6600" b="1" dirty="0" err="1"/>
              <a:t>Mlp</a:t>
            </a:r>
            <a:endParaRPr lang="en-US" sz="2400" b="1" dirty="0"/>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317493D-5F86-8362-7A0A-E0C2EF55F820}"/>
                  </a:ext>
                </a:extLst>
              </p:cNvPr>
              <p:cNvGraphicFramePr>
                <a:graphicFrameLocks noChangeAspect="1"/>
              </p:cNvGraphicFramePr>
              <p:nvPr>
                <p:extLst>
                  <p:ext uri="{D42A27DB-BD31-4B8C-83A1-F6EECF244321}">
                    <p14:modId xmlns:p14="http://schemas.microsoft.com/office/powerpoint/2010/main" val="3165227806"/>
                  </p:ext>
                </p:extLst>
              </p:nvPr>
            </p:nvGraphicFramePr>
            <p:xfrm>
              <a:off x="6525196" y="2439902"/>
              <a:ext cx="4425588" cy="3702266"/>
            </p:xfrm>
            <a:graphic>
              <a:graphicData uri="http://schemas.microsoft.com/office/drawing/2017/model3d">
                <am3d:model3d r:embed="rId4">
                  <am3d:spPr>
                    <a:xfrm>
                      <a:off x="0" y="0"/>
                      <a:ext cx="4425588" cy="3702266"/>
                    </a:xfrm>
                    <a:prstGeom prst="rect">
                      <a:avLst/>
                    </a:prstGeom>
                  </am3d:spPr>
                  <am3d:camera>
                    <am3d:pos x="0" y="0" z="70847409"/>
                    <am3d:up dx="0" dy="36000000" dz="0"/>
                    <am3d:lookAt x="0" y="0" z="0"/>
                    <am3d:perspective fov="2700000"/>
                  </am3d:camera>
                  <am3d:trans>
                    <am3d:meterPerModelUnit n="265756" d="1000000"/>
                    <am3d:preTrans dx="-337847" dy="-9351552" dz="102556"/>
                    <am3d:scale>
                      <am3d:sx n="1000000" d="1000000"/>
                      <am3d:sy n="1000000" d="1000000"/>
                      <am3d:sz n="1000000" d="1000000"/>
                    </am3d:scale>
                    <am3d:rot ax="2519966" ay="-3231936" az="-2161426"/>
                    <am3d:postTrans dx="0" dy="0" dz="0"/>
                  </am3d:trans>
                  <am3d:raster rName="Office3DRenderer" rVer="16.0.8326">
                    <am3d:blip r:embed="rId5"/>
                  </am3d:raster>
                  <am3d:objViewport viewportSz="76043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317493D-5F86-8362-7A0A-E0C2EF55F820}"/>
                  </a:ext>
                </a:extLst>
              </p:cNvPr>
              <p:cNvPicPr>
                <a:picLocks noGrp="1" noRot="1" noChangeAspect="1" noMove="1" noResize="1" noEditPoints="1" noAdjustHandles="1" noChangeArrowheads="1" noChangeShapeType="1" noCrop="1"/>
              </p:cNvPicPr>
              <p:nvPr/>
            </p:nvPicPr>
            <p:blipFill>
              <a:blip r:embed="rId5"/>
              <a:stretch>
                <a:fillRect/>
              </a:stretch>
            </p:blipFill>
            <p:spPr>
              <a:xfrm>
                <a:off x="6525196" y="2439902"/>
                <a:ext cx="4425588" cy="3702266"/>
              </a:xfrm>
              <a:prstGeom prst="rect">
                <a:avLst/>
              </a:prstGeom>
            </p:spPr>
          </p:pic>
        </mc:Fallback>
      </mc:AlternateContent>
    </p:spTree>
    <p:extLst>
      <p:ext uri="{BB962C8B-B14F-4D97-AF65-F5344CB8AC3E}">
        <p14:creationId xmlns:p14="http://schemas.microsoft.com/office/powerpoint/2010/main" val="2888058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B5E4EB-916E-07D9-F4A7-EAA09055F977}"/>
              </a:ext>
            </a:extLst>
          </p:cNvPr>
          <p:cNvSpPr txBox="1"/>
          <p:nvPr/>
        </p:nvSpPr>
        <p:spPr>
          <a:xfrm>
            <a:off x="739940" y="741766"/>
            <a:ext cx="5821634" cy="1323439"/>
          </a:xfrm>
          <a:prstGeom prst="rect">
            <a:avLst/>
          </a:prstGeom>
          <a:noFill/>
        </p:spPr>
        <p:txBody>
          <a:bodyPr wrap="square">
            <a:spAutoFit/>
          </a:bodyPr>
          <a:lstStyle/>
          <a:p>
            <a:r>
              <a:rPr lang="en-US" sz="4000" dirty="0"/>
              <a:t>Deep Learning for Stock Market Prediction</a:t>
            </a:r>
            <a:endParaRPr lang="fa-IR" sz="4000" dirty="0"/>
          </a:p>
        </p:txBody>
      </p:sp>
      <p:sp>
        <p:nvSpPr>
          <p:cNvPr id="6" name="Rectangle 5">
            <a:extLst>
              <a:ext uri="{FF2B5EF4-FFF2-40B4-BE49-F238E27FC236}">
                <a16:creationId xmlns:a16="http://schemas.microsoft.com/office/drawing/2014/main" id="{83490417-92C0-A651-761E-672B136E9D8D}"/>
              </a:ext>
            </a:extLst>
          </p:cNvPr>
          <p:cNvSpPr/>
          <p:nvPr/>
        </p:nvSpPr>
        <p:spPr>
          <a:xfrm>
            <a:off x="7374517" y="3832614"/>
            <a:ext cx="178452" cy="15400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extLst>
              <a:ext uri="{FF2B5EF4-FFF2-40B4-BE49-F238E27FC236}">
                <a16:creationId xmlns:a16="http://schemas.microsoft.com/office/drawing/2014/main" id="{ED5E02E6-C966-80E5-CF52-C7CCFDBB898C}"/>
              </a:ext>
            </a:extLst>
          </p:cNvPr>
          <p:cNvSpPr/>
          <p:nvPr/>
        </p:nvSpPr>
        <p:spPr>
          <a:xfrm>
            <a:off x="7737304" y="3124725"/>
            <a:ext cx="178452" cy="70788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Rectangle 7">
            <a:extLst>
              <a:ext uri="{FF2B5EF4-FFF2-40B4-BE49-F238E27FC236}">
                <a16:creationId xmlns:a16="http://schemas.microsoft.com/office/drawing/2014/main" id="{65830A47-1299-34D4-2A38-0710FC11A95E}"/>
              </a:ext>
            </a:extLst>
          </p:cNvPr>
          <p:cNvSpPr/>
          <p:nvPr/>
        </p:nvSpPr>
        <p:spPr>
          <a:xfrm>
            <a:off x="8100091" y="3832612"/>
            <a:ext cx="178452" cy="70788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Rectangle 8">
            <a:extLst>
              <a:ext uri="{FF2B5EF4-FFF2-40B4-BE49-F238E27FC236}">
                <a16:creationId xmlns:a16="http://schemas.microsoft.com/office/drawing/2014/main" id="{DF84FFCB-2411-ACB5-02EE-9B958A4B361A}"/>
              </a:ext>
            </a:extLst>
          </p:cNvPr>
          <p:cNvSpPr/>
          <p:nvPr/>
        </p:nvSpPr>
        <p:spPr>
          <a:xfrm>
            <a:off x="8462878" y="1567542"/>
            <a:ext cx="178452" cy="226507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Rectangle 10">
            <a:extLst>
              <a:ext uri="{FF2B5EF4-FFF2-40B4-BE49-F238E27FC236}">
                <a16:creationId xmlns:a16="http://schemas.microsoft.com/office/drawing/2014/main" id="{9085CF46-48E3-A43B-BA0A-AA796059FD36}"/>
              </a:ext>
            </a:extLst>
          </p:cNvPr>
          <p:cNvSpPr/>
          <p:nvPr/>
        </p:nvSpPr>
        <p:spPr>
          <a:xfrm>
            <a:off x="8835119" y="3832612"/>
            <a:ext cx="178452" cy="103079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Rectangle 11">
            <a:extLst>
              <a:ext uri="{FF2B5EF4-FFF2-40B4-BE49-F238E27FC236}">
                <a16:creationId xmlns:a16="http://schemas.microsoft.com/office/drawing/2014/main" id="{344EADF7-B7E7-C756-842C-89A79F32871E}"/>
              </a:ext>
            </a:extLst>
          </p:cNvPr>
          <p:cNvSpPr/>
          <p:nvPr/>
        </p:nvSpPr>
        <p:spPr>
          <a:xfrm>
            <a:off x="9207682" y="4857261"/>
            <a:ext cx="178452" cy="103079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Rectangle 13">
            <a:extLst>
              <a:ext uri="{FF2B5EF4-FFF2-40B4-BE49-F238E27FC236}">
                <a16:creationId xmlns:a16="http://schemas.microsoft.com/office/drawing/2014/main" id="{C432857F-66E9-F7BF-392C-0D50972E1F2B}"/>
              </a:ext>
            </a:extLst>
          </p:cNvPr>
          <p:cNvSpPr/>
          <p:nvPr/>
        </p:nvSpPr>
        <p:spPr>
          <a:xfrm>
            <a:off x="9570147" y="4116706"/>
            <a:ext cx="178452" cy="70788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Rectangle 14">
            <a:extLst>
              <a:ext uri="{FF2B5EF4-FFF2-40B4-BE49-F238E27FC236}">
                <a16:creationId xmlns:a16="http://schemas.microsoft.com/office/drawing/2014/main" id="{4E3FC92A-B27C-E3F2-2028-6DA258346329}"/>
              </a:ext>
            </a:extLst>
          </p:cNvPr>
          <p:cNvSpPr/>
          <p:nvPr/>
        </p:nvSpPr>
        <p:spPr>
          <a:xfrm>
            <a:off x="9987886" y="3085916"/>
            <a:ext cx="178452" cy="103079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Rectangle 15">
            <a:extLst>
              <a:ext uri="{FF2B5EF4-FFF2-40B4-BE49-F238E27FC236}">
                <a16:creationId xmlns:a16="http://schemas.microsoft.com/office/drawing/2014/main" id="{36AADE72-C986-CD88-26B0-4DB29C2A383B}"/>
              </a:ext>
            </a:extLst>
          </p:cNvPr>
          <p:cNvSpPr/>
          <p:nvPr/>
        </p:nvSpPr>
        <p:spPr>
          <a:xfrm>
            <a:off x="10350351" y="2345361"/>
            <a:ext cx="178452" cy="70788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Rectangle 16">
            <a:extLst>
              <a:ext uri="{FF2B5EF4-FFF2-40B4-BE49-F238E27FC236}">
                <a16:creationId xmlns:a16="http://schemas.microsoft.com/office/drawing/2014/main" id="{E49871D8-9F28-03F1-B11A-3DC9CA6CE01A}"/>
              </a:ext>
            </a:extLst>
          </p:cNvPr>
          <p:cNvSpPr/>
          <p:nvPr/>
        </p:nvSpPr>
        <p:spPr>
          <a:xfrm>
            <a:off x="10722592" y="3053248"/>
            <a:ext cx="178452" cy="15400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480348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0C24E-4EFD-8F78-126D-24A8F041115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5374E9E-DB04-7C84-281A-B79698EE9E86}"/>
              </a:ext>
            </a:extLst>
          </p:cNvPr>
          <p:cNvSpPr txBox="1"/>
          <p:nvPr/>
        </p:nvSpPr>
        <p:spPr>
          <a:xfrm>
            <a:off x="6176098" y="161905"/>
            <a:ext cx="5821634" cy="1323439"/>
          </a:xfrm>
          <a:prstGeom prst="rect">
            <a:avLst/>
          </a:prstGeom>
          <a:noFill/>
        </p:spPr>
        <p:txBody>
          <a:bodyPr wrap="square">
            <a:spAutoFit/>
          </a:bodyPr>
          <a:lstStyle/>
          <a:p>
            <a:pPr algn="r"/>
            <a:r>
              <a:rPr lang="en-US" sz="4000" dirty="0"/>
              <a:t>Deep Learning for Stock Market Prediction</a:t>
            </a:r>
            <a:endParaRPr lang="fa-IR" sz="4000" dirty="0"/>
          </a:p>
        </p:txBody>
      </p:sp>
      <p:sp>
        <p:nvSpPr>
          <p:cNvPr id="6" name="Rectangle 5">
            <a:extLst>
              <a:ext uri="{FF2B5EF4-FFF2-40B4-BE49-F238E27FC236}">
                <a16:creationId xmlns:a16="http://schemas.microsoft.com/office/drawing/2014/main" id="{A2797A5A-F67C-7156-5CE6-DEF410B96729}"/>
              </a:ext>
            </a:extLst>
          </p:cNvPr>
          <p:cNvSpPr/>
          <p:nvPr/>
        </p:nvSpPr>
        <p:spPr>
          <a:xfrm>
            <a:off x="1084249" y="3109132"/>
            <a:ext cx="178452" cy="15400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extLst>
              <a:ext uri="{FF2B5EF4-FFF2-40B4-BE49-F238E27FC236}">
                <a16:creationId xmlns:a16="http://schemas.microsoft.com/office/drawing/2014/main" id="{BD3CD6AB-F802-7043-D738-2448AA61B595}"/>
              </a:ext>
            </a:extLst>
          </p:cNvPr>
          <p:cNvSpPr/>
          <p:nvPr/>
        </p:nvSpPr>
        <p:spPr>
          <a:xfrm>
            <a:off x="1447036" y="2401243"/>
            <a:ext cx="178452" cy="70788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Rectangle 7">
            <a:extLst>
              <a:ext uri="{FF2B5EF4-FFF2-40B4-BE49-F238E27FC236}">
                <a16:creationId xmlns:a16="http://schemas.microsoft.com/office/drawing/2014/main" id="{AAB20591-56C0-308A-5C62-E3A97E817245}"/>
              </a:ext>
            </a:extLst>
          </p:cNvPr>
          <p:cNvSpPr/>
          <p:nvPr/>
        </p:nvSpPr>
        <p:spPr>
          <a:xfrm>
            <a:off x="1809823" y="3109130"/>
            <a:ext cx="178452" cy="70788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Rectangle 8">
            <a:extLst>
              <a:ext uri="{FF2B5EF4-FFF2-40B4-BE49-F238E27FC236}">
                <a16:creationId xmlns:a16="http://schemas.microsoft.com/office/drawing/2014/main" id="{78F6A004-922B-AE4E-A1E7-DC5D8298CDA3}"/>
              </a:ext>
            </a:extLst>
          </p:cNvPr>
          <p:cNvSpPr/>
          <p:nvPr/>
        </p:nvSpPr>
        <p:spPr>
          <a:xfrm>
            <a:off x="2172610" y="844060"/>
            <a:ext cx="178452" cy="226507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Rectangle 10">
            <a:extLst>
              <a:ext uri="{FF2B5EF4-FFF2-40B4-BE49-F238E27FC236}">
                <a16:creationId xmlns:a16="http://schemas.microsoft.com/office/drawing/2014/main" id="{85233159-19F6-0EE4-8E6E-35E47237DC1A}"/>
              </a:ext>
            </a:extLst>
          </p:cNvPr>
          <p:cNvSpPr/>
          <p:nvPr/>
        </p:nvSpPr>
        <p:spPr>
          <a:xfrm>
            <a:off x="2544851" y="3109130"/>
            <a:ext cx="178452" cy="103079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Rectangle 11">
            <a:extLst>
              <a:ext uri="{FF2B5EF4-FFF2-40B4-BE49-F238E27FC236}">
                <a16:creationId xmlns:a16="http://schemas.microsoft.com/office/drawing/2014/main" id="{A2F7551E-EBB7-E07E-EEB0-74491E86823D}"/>
              </a:ext>
            </a:extLst>
          </p:cNvPr>
          <p:cNvSpPr/>
          <p:nvPr/>
        </p:nvSpPr>
        <p:spPr>
          <a:xfrm>
            <a:off x="2917414" y="4133779"/>
            <a:ext cx="178452" cy="103079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Rectangle 13">
            <a:extLst>
              <a:ext uri="{FF2B5EF4-FFF2-40B4-BE49-F238E27FC236}">
                <a16:creationId xmlns:a16="http://schemas.microsoft.com/office/drawing/2014/main" id="{39F41787-520E-2BAC-FAE5-3E7C849EE98C}"/>
              </a:ext>
            </a:extLst>
          </p:cNvPr>
          <p:cNvSpPr/>
          <p:nvPr/>
        </p:nvSpPr>
        <p:spPr>
          <a:xfrm>
            <a:off x="3279879" y="3393224"/>
            <a:ext cx="178452" cy="70788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Rectangle 14">
            <a:extLst>
              <a:ext uri="{FF2B5EF4-FFF2-40B4-BE49-F238E27FC236}">
                <a16:creationId xmlns:a16="http://schemas.microsoft.com/office/drawing/2014/main" id="{6233F6BF-C2EA-C9D3-D631-D5044DF3CE74}"/>
              </a:ext>
            </a:extLst>
          </p:cNvPr>
          <p:cNvSpPr/>
          <p:nvPr/>
        </p:nvSpPr>
        <p:spPr>
          <a:xfrm>
            <a:off x="3697618" y="2362434"/>
            <a:ext cx="178452" cy="103079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Rectangle 15">
            <a:extLst>
              <a:ext uri="{FF2B5EF4-FFF2-40B4-BE49-F238E27FC236}">
                <a16:creationId xmlns:a16="http://schemas.microsoft.com/office/drawing/2014/main" id="{4D651BA4-4918-D217-0A5C-903EF43F6B93}"/>
              </a:ext>
            </a:extLst>
          </p:cNvPr>
          <p:cNvSpPr/>
          <p:nvPr/>
        </p:nvSpPr>
        <p:spPr>
          <a:xfrm>
            <a:off x="4060083" y="1621879"/>
            <a:ext cx="178452" cy="70788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Rectangle 16">
            <a:extLst>
              <a:ext uri="{FF2B5EF4-FFF2-40B4-BE49-F238E27FC236}">
                <a16:creationId xmlns:a16="http://schemas.microsoft.com/office/drawing/2014/main" id="{F36215E7-C715-F4CA-6DA6-C7E13FC55573}"/>
              </a:ext>
            </a:extLst>
          </p:cNvPr>
          <p:cNvSpPr/>
          <p:nvPr/>
        </p:nvSpPr>
        <p:spPr>
          <a:xfrm>
            <a:off x="4432324" y="2329766"/>
            <a:ext cx="178452" cy="154004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a:extLst>
              <a:ext uri="{FF2B5EF4-FFF2-40B4-BE49-F238E27FC236}">
                <a16:creationId xmlns:a16="http://schemas.microsoft.com/office/drawing/2014/main" id="{C05489B4-F4B0-236C-9DC4-5681110B9651}"/>
              </a:ext>
            </a:extLst>
          </p:cNvPr>
          <p:cNvSpPr>
            <a:spLocks noChangeArrowheads="1"/>
          </p:cNvSpPr>
          <p:nvPr/>
        </p:nvSpPr>
        <p:spPr bwMode="auto">
          <a:xfrm>
            <a:off x="6518447" y="2329766"/>
            <a:ext cx="515537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fa-IR" sz="3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مدل‌های یادگیری ماشین: درخت تصمیم، بگینگ، جنگل تصادفی، آدا بوست، گرادیان بوستینگ</a:t>
            </a:r>
            <a:r>
              <a:rPr kumimoji="0" lang="fa-IR" altLang="fa-IR" sz="3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XGBoost</a:t>
            </a:r>
            <a:r>
              <a:rPr kumimoji="0" lang="fa-IR" altLang="fa-IR" sz="3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a-IR" altLang="fa-IR"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C4EDAE5-4E12-A04B-0CD4-4F8EE39FE781}"/>
              </a:ext>
            </a:extLst>
          </p:cNvPr>
          <p:cNvSpPr>
            <a:spLocks noChangeArrowheads="1"/>
          </p:cNvSpPr>
          <p:nvPr/>
        </p:nvSpPr>
        <p:spPr bwMode="auto">
          <a:xfrm>
            <a:off x="6582815" y="7205652"/>
            <a:ext cx="10310756"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1" eaLnBrk="0" fontAlgn="base" latinLnBrk="0" hangingPunct="0">
              <a:lnSpc>
                <a:spcPct val="100000"/>
              </a:lnSpc>
              <a:spcBef>
                <a:spcPct val="0"/>
              </a:spcBef>
              <a:spcAft>
                <a:spcPct val="0"/>
              </a:spcAft>
              <a:buClrTx/>
              <a:buSzTx/>
              <a:buFontTx/>
              <a:buChar char="•"/>
              <a:tabLst/>
            </a:pPr>
            <a:r>
              <a:rPr kumimoji="0" lang="ar-SA"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مدل‌های یادگیری عمیق: شبکه‌های عصبی مصنوعی</a:t>
            </a:r>
            <a:r>
              <a:rPr kumimoji="0" lang="fa-IR"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(ANN)، </a:t>
            </a:r>
            <a:r>
              <a:rPr kumimoji="0" lang="ar-SA"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شبکه‌های عصبی بازگشتی</a:t>
            </a:r>
            <a:r>
              <a:rPr kumimoji="0" lang="fa-IR"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(RNN)، </a:t>
            </a:r>
            <a:r>
              <a:rPr kumimoji="0" lang="ar-SA"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حافظه طولانی-کوتاه مدت</a:t>
            </a:r>
            <a:r>
              <a:rPr kumimoji="0" lang="fa-IR"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(LSTM)</a:t>
            </a:r>
            <a:r>
              <a:rPr kumimoji="0" lang="fa-IR" altLang="fa-IR" sz="32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a-IR" altLang="fa-I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4796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66C59-D7A9-2197-0252-30C79DC34E4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4332170-4028-5F42-7395-F27FF5F5667B}"/>
              </a:ext>
            </a:extLst>
          </p:cNvPr>
          <p:cNvSpPr txBox="1"/>
          <p:nvPr/>
        </p:nvSpPr>
        <p:spPr>
          <a:xfrm>
            <a:off x="6176098" y="161905"/>
            <a:ext cx="5821634" cy="1323439"/>
          </a:xfrm>
          <a:prstGeom prst="rect">
            <a:avLst/>
          </a:prstGeom>
          <a:noFill/>
        </p:spPr>
        <p:txBody>
          <a:bodyPr wrap="square">
            <a:spAutoFit/>
          </a:bodyPr>
          <a:lstStyle/>
          <a:p>
            <a:pPr algn="r"/>
            <a:r>
              <a:rPr lang="en-US" sz="4000" dirty="0"/>
              <a:t>Deep Learning for Stock Market Prediction</a:t>
            </a:r>
            <a:endParaRPr lang="fa-IR" sz="4000" dirty="0"/>
          </a:p>
        </p:txBody>
      </p:sp>
      <p:sp>
        <p:nvSpPr>
          <p:cNvPr id="6" name="Rectangle 5">
            <a:extLst>
              <a:ext uri="{FF2B5EF4-FFF2-40B4-BE49-F238E27FC236}">
                <a16:creationId xmlns:a16="http://schemas.microsoft.com/office/drawing/2014/main" id="{38160800-1610-33B6-C787-ACBF13774687}"/>
              </a:ext>
            </a:extLst>
          </p:cNvPr>
          <p:cNvSpPr/>
          <p:nvPr/>
        </p:nvSpPr>
        <p:spPr>
          <a:xfrm>
            <a:off x="1084249" y="3109132"/>
            <a:ext cx="178452" cy="103079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extLst>
              <a:ext uri="{FF2B5EF4-FFF2-40B4-BE49-F238E27FC236}">
                <a16:creationId xmlns:a16="http://schemas.microsoft.com/office/drawing/2014/main" id="{3025B689-4C2E-9257-6A30-87DB4914D040}"/>
              </a:ext>
            </a:extLst>
          </p:cNvPr>
          <p:cNvSpPr/>
          <p:nvPr/>
        </p:nvSpPr>
        <p:spPr>
          <a:xfrm>
            <a:off x="1414994" y="3429000"/>
            <a:ext cx="178452" cy="707887"/>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Rectangle 7">
            <a:extLst>
              <a:ext uri="{FF2B5EF4-FFF2-40B4-BE49-F238E27FC236}">
                <a16:creationId xmlns:a16="http://schemas.microsoft.com/office/drawing/2014/main" id="{1D4DBF61-CD0B-0290-3862-57AE0B6BD6B6}"/>
              </a:ext>
            </a:extLst>
          </p:cNvPr>
          <p:cNvSpPr/>
          <p:nvPr/>
        </p:nvSpPr>
        <p:spPr>
          <a:xfrm>
            <a:off x="1745739" y="4114635"/>
            <a:ext cx="178452" cy="1101232"/>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Rectangle 8">
            <a:extLst>
              <a:ext uri="{FF2B5EF4-FFF2-40B4-BE49-F238E27FC236}">
                <a16:creationId xmlns:a16="http://schemas.microsoft.com/office/drawing/2014/main" id="{7CBA19A1-A9C5-232A-DA0F-85F787D0E593}"/>
              </a:ext>
            </a:extLst>
          </p:cNvPr>
          <p:cNvSpPr/>
          <p:nvPr/>
        </p:nvSpPr>
        <p:spPr>
          <a:xfrm>
            <a:off x="2181742" y="2597367"/>
            <a:ext cx="178452" cy="26185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Rectangle 10">
            <a:extLst>
              <a:ext uri="{FF2B5EF4-FFF2-40B4-BE49-F238E27FC236}">
                <a16:creationId xmlns:a16="http://schemas.microsoft.com/office/drawing/2014/main" id="{1D7A7DF9-1ACA-4DFE-DE30-399A142DAC67}"/>
              </a:ext>
            </a:extLst>
          </p:cNvPr>
          <p:cNvSpPr/>
          <p:nvPr/>
        </p:nvSpPr>
        <p:spPr>
          <a:xfrm>
            <a:off x="2544851" y="3109130"/>
            <a:ext cx="178452" cy="64045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Rectangle 11">
            <a:extLst>
              <a:ext uri="{FF2B5EF4-FFF2-40B4-BE49-F238E27FC236}">
                <a16:creationId xmlns:a16="http://schemas.microsoft.com/office/drawing/2014/main" id="{EFEF7E1F-074E-9598-3466-AEF8A8B520FC}"/>
              </a:ext>
            </a:extLst>
          </p:cNvPr>
          <p:cNvSpPr/>
          <p:nvPr/>
        </p:nvSpPr>
        <p:spPr>
          <a:xfrm>
            <a:off x="2912365" y="3747167"/>
            <a:ext cx="178452" cy="103079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Rectangle 13">
            <a:extLst>
              <a:ext uri="{FF2B5EF4-FFF2-40B4-BE49-F238E27FC236}">
                <a16:creationId xmlns:a16="http://schemas.microsoft.com/office/drawing/2014/main" id="{CE913C55-89E9-0732-8AA4-3CFC2FF16734}"/>
              </a:ext>
            </a:extLst>
          </p:cNvPr>
          <p:cNvSpPr/>
          <p:nvPr/>
        </p:nvSpPr>
        <p:spPr>
          <a:xfrm>
            <a:off x="3279879" y="3393224"/>
            <a:ext cx="178452" cy="35394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Rectangle 14">
            <a:extLst>
              <a:ext uri="{FF2B5EF4-FFF2-40B4-BE49-F238E27FC236}">
                <a16:creationId xmlns:a16="http://schemas.microsoft.com/office/drawing/2014/main" id="{77AF02A2-E14B-E383-7AB6-7B7A022876E7}"/>
              </a:ext>
            </a:extLst>
          </p:cNvPr>
          <p:cNvSpPr/>
          <p:nvPr/>
        </p:nvSpPr>
        <p:spPr>
          <a:xfrm>
            <a:off x="3697618" y="3039280"/>
            <a:ext cx="178452" cy="35394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6" name="Rectangle 15">
            <a:extLst>
              <a:ext uri="{FF2B5EF4-FFF2-40B4-BE49-F238E27FC236}">
                <a16:creationId xmlns:a16="http://schemas.microsoft.com/office/drawing/2014/main" id="{78583596-FC7E-A92C-D0AE-C2E0DC0AC513}"/>
              </a:ext>
            </a:extLst>
          </p:cNvPr>
          <p:cNvSpPr/>
          <p:nvPr/>
        </p:nvSpPr>
        <p:spPr>
          <a:xfrm>
            <a:off x="4060083" y="1621879"/>
            <a:ext cx="178452" cy="141740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Rectangle 16">
            <a:extLst>
              <a:ext uri="{FF2B5EF4-FFF2-40B4-BE49-F238E27FC236}">
                <a16:creationId xmlns:a16="http://schemas.microsoft.com/office/drawing/2014/main" id="{EB5297CA-56AC-01FD-3E1B-37C39B072393}"/>
              </a:ext>
            </a:extLst>
          </p:cNvPr>
          <p:cNvSpPr/>
          <p:nvPr/>
        </p:nvSpPr>
        <p:spPr>
          <a:xfrm>
            <a:off x="4432324" y="3006612"/>
            <a:ext cx="178452" cy="35394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Rectangle 3">
            <a:extLst>
              <a:ext uri="{FF2B5EF4-FFF2-40B4-BE49-F238E27FC236}">
                <a16:creationId xmlns:a16="http://schemas.microsoft.com/office/drawing/2014/main" id="{FFFFDFF3-15D4-217F-2C45-AB6E30922EEA}"/>
              </a:ext>
            </a:extLst>
          </p:cNvPr>
          <p:cNvSpPr>
            <a:spLocks noChangeArrowheads="1"/>
          </p:cNvSpPr>
          <p:nvPr/>
        </p:nvSpPr>
        <p:spPr bwMode="auto">
          <a:xfrm>
            <a:off x="5957332" y="2155022"/>
            <a:ext cx="5956365"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1" eaLnBrk="0" fontAlgn="base" latinLnBrk="0" hangingPunct="0">
              <a:lnSpc>
                <a:spcPct val="100000"/>
              </a:lnSpc>
              <a:spcBef>
                <a:spcPct val="0"/>
              </a:spcBef>
              <a:spcAft>
                <a:spcPct val="0"/>
              </a:spcAft>
              <a:buClrTx/>
              <a:buSzTx/>
              <a:buFontTx/>
              <a:buChar char="•"/>
              <a:tabLst/>
            </a:pPr>
            <a:r>
              <a:rPr kumimoji="0" lang="ar-SA"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مدل‌های یادگیری عمیق: شبکه‌های عصبی مصنوعی</a:t>
            </a:r>
            <a:r>
              <a:rPr kumimoji="0" lang="fa-IR"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(ANN)، </a:t>
            </a:r>
            <a:r>
              <a:rPr kumimoji="0" lang="ar-SA"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شبکه‌های عصبی بازگشتی</a:t>
            </a:r>
            <a:r>
              <a:rPr kumimoji="0" lang="fa-IR"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(RNN)، </a:t>
            </a:r>
            <a:r>
              <a:rPr kumimoji="0" lang="ar-SA"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حافظه طولانی-کوتاه مدت</a:t>
            </a:r>
            <a:r>
              <a:rPr kumimoji="0" lang="fa-IR" altLang="fa-IR" sz="3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(LSTM)</a:t>
            </a:r>
            <a:r>
              <a:rPr kumimoji="0" lang="fa-IR" altLang="fa-IR" sz="32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a-IR" altLang="fa-I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81546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6D2BC"/>
            </a:gs>
            <a:gs pos="0">
              <a:srgbClr val="FDFCF9"/>
            </a:gs>
          </a:gsLst>
          <a:lin ang="18900000" scaled="1"/>
          <a:tileRect/>
        </a:gradFill>
        <a:effectLst/>
      </p:bgPr>
    </p:bg>
    <p:spTree>
      <p:nvGrpSpPr>
        <p:cNvPr id="1" name="">
          <a:extLst>
            <a:ext uri="{FF2B5EF4-FFF2-40B4-BE49-F238E27FC236}">
              <a16:creationId xmlns:a16="http://schemas.microsoft.com/office/drawing/2014/main" id="{CB718FF0-A144-748D-EBAF-59C7CA4E5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86129-0E39-FC7A-1665-CCCC0646B338}"/>
              </a:ext>
            </a:extLst>
          </p:cNvPr>
          <p:cNvSpPr>
            <a:spLocks noGrp="1"/>
          </p:cNvSpPr>
          <p:nvPr>
            <p:ph type="title"/>
          </p:nvPr>
        </p:nvSpPr>
        <p:spPr>
          <a:xfrm>
            <a:off x="838200" y="326624"/>
            <a:ext cx="10515600" cy="1325563"/>
          </a:xfrm>
        </p:spPr>
        <p:txBody>
          <a:bodyPr/>
          <a:lstStyle/>
          <a:p>
            <a:pPr algn="ctr"/>
            <a:r>
              <a:rPr lang="fa-IR" dirty="0"/>
              <a:t>دنیای پیرامون ما به سوی هوشمندی</a:t>
            </a:r>
            <a:endParaRPr lang="en-US" dirty="0"/>
          </a:p>
        </p:txBody>
      </p:sp>
      <p:sp>
        <p:nvSpPr>
          <p:cNvPr id="3" name="Content Placeholder 2">
            <a:extLst>
              <a:ext uri="{FF2B5EF4-FFF2-40B4-BE49-F238E27FC236}">
                <a16:creationId xmlns:a16="http://schemas.microsoft.com/office/drawing/2014/main" id="{7421C455-06EC-B4AA-BACD-3C96DA86CF0C}"/>
              </a:ext>
            </a:extLst>
          </p:cNvPr>
          <p:cNvSpPr>
            <a:spLocks noGrp="1"/>
          </p:cNvSpPr>
          <p:nvPr>
            <p:ph idx="1"/>
          </p:nvPr>
        </p:nvSpPr>
        <p:spPr>
          <a:xfrm>
            <a:off x="-10515600" y="1652187"/>
            <a:ext cx="10515600" cy="1325563"/>
          </a:xfrm>
        </p:spPr>
        <p:txBody>
          <a:bodyPr>
            <a:normAutofit/>
          </a:bodyPr>
          <a:lstStyle/>
          <a:p>
            <a:pPr marL="0" indent="0" algn="r">
              <a:buNone/>
            </a:pPr>
            <a:r>
              <a:rPr lang="fa-IR" b="1" dirty="0"/>
              <a:t>رشد انفجاری دستگاه‌های متصل</a:t>
            </a:r>
            <a:br>
              <a:rPr lang="fa-IR" dirty="0"/>
            </a:br>
            <a:r>
              <a:rPr lang="fa-IR" dirty="0"/>
              <a:t>پیش‌بینی می‌شود تا سال ۲۰۳۰ بیش از ۲۵ میلیارد دستگاه </a:t>
            </a:r>
            <a:r>
              <a:rPr lang="en-US" dirty="0"/>
              <a:t>IoT </a:t>
            </a:r>
            <a:r>
              <a:rPr lang="fa-IR" dirty="0"/>
              <a:t>در سراسر جهان فعال باشند.</a:t>
            </a:r>
            <a:endParaRPr lang="en-US" dirty="0"/>
          </a:p>
        </p:txBody>
      </p:sp>
      <p:sp>
        <p:nvSpPr>
          <p:cNvPr id="6" name="Content Placeholder 2">
            <a:extLst>
              <a:ext uri="{FF2B5EF4-FFF2-40B4-BE49-F238E27FC236}">
                <a16:creationId xmlns:a16="http://schemas.microsoft.com/office/drawing/2014/main" id="{8901F25C-598B-7BF2-5AC2-CE6EDB89E37C}"/>
              </a:ext>
            </a:extLst>
          </p:cNvPr>
          <p:cNvSpPr txBox="1">
            <a:spLocks/>
          </p:cNvSpPr>
          <p:nvPr/>
        </p:nvSpPr>
        <p:spPr>
          <a:xfrm>
            <a:off x="-10515600" y="1713451"/>
            <a:ext cx="10515600" cy="1448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بازار چندتریلیون دلاری</a:t>
            </a:r>
            <a:br>
              <a:rPr kumimoji="0" lang="fa-IR"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br>
            <a:r>
              <a:rPr kumimoji="0" lang="fa-IR"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ارزش بازار جهانی اینترنت اشیا تا سال ۲۰۲۵ به بیش از ۱.۵ تریلیون دلار خواهد رسید.</a:t>
            </a:r>
            <a:endParaRPr kumimoji="0" lang="fa-IR" sz="3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
        <p:nvSpPr>
          <p:cNvPr id="8" name="TextBox 7">
            <a:extLst>
              <a:ext uri="{FF2B5EF4-FFF2-40B4-BE49-F238E27FC236}">
                <a16:creationId xmlns:a16="http://schemas.microsoft.com/office/drawing/2014/main" id="{6F31AC01-C63F-E4F8-AB38-5529604B932C}"/>
              </a:ext>
            </a:extLst>
          </p:cNvPr>
          <p:cNvSpPr txBox="1"/>
          <p:nvPr/>
        </p:nvSpPr>
        <p:spPr>
          <a:xfrm>
            <a:off x="0" y="1793201"/>
            <a:ext cx="10515600" cy="1146724"/>
          </a:xfrm>
          <a:prstGeom prst="rect">
            <a:avLst/>
          </a:prstGeom>
          <a:noFill/>
        </p:spPr>
        <p:txBody>
          <a:bodyPr wrap="square">
            <a:spAutoFit/>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28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اتصال در همه‌جا</a:t>
            </a:r>
            <a:br>
              <a:rPr kumimoji="0" lang="fa-IR" sz="28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br>
            <a:r>
              <a:rPr kumimoji="0" lang="fa-IR" sz="28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از لامپ‌های هوشمند در خانه تا حسگرهای کنترل ترافیک در شهرها</a:t>
            </a:r>
            <a:b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br>
            <a:endParaRPr lang="en-US" sz="2000" dirty="0"/>
          </a:p>
        </p:txBody>
      </p:sp>
      <p:sp>
        <p:nvSpPr>
          <p:cNvPr id="5" name="TextBox 4">
            <a:extLst>
              <a:ext uri="{FF2B5EF4-FFF2-40B4-BE49-F238E27FC236}">
                <a16:creationId xmlns:a16="http://schemas.microsoft.com/office/drawing/2014/main" id="{784628CB-35A1-CE44-9C96-C8162D1F3797}"/>
              </a:ext>
            </a:extLst>
          </p:cNvPr>
          <p:cNvSpPr txBox="1"/>
          <p:nvPr/>
        </p:nvSpPr>
        <p:spPr>
          <a:xfrm>
            <a:off x="10740957" y="1308062"/>
            <a:ext cx="10515600" cy="1669688"/>
          </a:xfrm>
          <a:prstGeom prst="rect">
            <a:avLst/>
          </a:prstGeom>
          <a:noFill/>
        </p:spPr>
        <p:txBody>
          <a:bodyPr wrap="square">
            <a:spAutoFit/>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28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نمونه‌های ملموس:</a:t>
            </a:r>
            <a:endParaRPr kumimoji="0" lang="fa-IR" sz="3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a:p>
            <a:pPr marL="800100" marR="0" lvl="1" indent="-342900" algn="r" defTabSz="914400" rtl="1"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یخچال هوشمند که موجودی را تشخیص می‌دهد و لیست خرید می‌سازد</a:t>
            </a: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a:t>
            </a:r>
            <a:endPar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a:p>
            <a:pPr marL="800100" marR="0" lvl="1" indent="-342900" algn="r" defTabSz="914400" rtl="1"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پوشیدنی‌های سلامتی که ضربان قلب و کیفیت خواب را همزمان گزارش می‌کنند</a:t>
            </a: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a:t>
            </a:r>
            <a:endPar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a:p>
            <a:pPr marL="800100" marR="0" lvl="1" indent="-342900" algn="r" defTabSz="914400" rtl="1"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سیستم‌های پارکینگ هوشمند که یافتن جای خالی را به‌صورت آنی ممکن می‌کنند</a:t>
            </a: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a:t>
            </a:r>
            <a:endParaRPr lang="en-US" sz="2400" dirty="0"/>
          </a:p>
        </p:txBody>
      </p:sp>
    </p:spTree>
    <p:extLst>
      <p:ext uri="{BB962C8B-B14F-4D97-AF65-F5344CB8AC3E}">
        <p14:creationId xmlns:p14="http://schemas.microsoft.com/office/powerpoint/2010/main" val="3990378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6D2BC"/>
            </a:gs>
            <a:gs pos="0">
              <a:srgbClr val="FDFCF9"/>
            </a:gs>
          </a:gsLst>
          <a:lin ang="18900000" scaled="1"/>
          <a:tileRect/>
        </a:gradFill>
        <a:effectLst/>
      </p:bgPr>
    </p:bg>
    <p:spTree>
      <p:nvGrpSpPr>
        <p:cNvPr id="1" name="">
          <a:extLst>
            <a:ext uri="{FF2B5EF4-FFF2-40B4-BE49-F238E27FC236}">
              <a16:creationId xmlns:a16="http://schemas.microsoft.com/office/drawing/2014/main" id="{3EABFC58-345A-106C-A3F0-BC486D6A0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7EB42B-E5CD-FA68-38D6-530032C7F5AA}"/>
              </a:ext>
            </a:extLst>
          </p:cNvPr>
          <p:cNvSpPr>
            <a:spLocks noGrp="1"/>
          </p:cNvSpPr>
          <p:nvPr>
            <p:ph type="title"/>
          </p:nvPr>
        </p:nvSpPr>
        <p:spPr>
          <a:xfrm>
            <a:off x="838200" y="326624"/>
            <a:ext cx="10515600" cy="1325563"/>
          </a:xfrm>
        </p:spPr>
        <p:txBody>
          <a:bodyPr/>
          <a:lstStyle/>
          <a:p>
            <a:pPr algn="ctr"/>
            <a:r>
              <a:rPr lang="fa-IR" dirty="0"/>
              <a:t>دنیای پیرامون ما به سوی هوشمندی</a:t>
            </a:r>
            <a:endParaRPr lang="en-US" dirty="0"/>
          </a:p>
        </p:txBody>
      </p:sp>
      <p:sp>
        <p:nvSpPr>
          <p:cNvPr id="3" name="Content Placeholder 2">
            <a:extLst>
              <a:ext uri="{FF2B5EF4-FFF2-40B4-BE49-F238E27FC236}">
                <a16:creationId xmlns:a16="http://schemas.microsoft.com/office/drawing/2014/main" id="{73DC46BA-1F83-F857-6429-30FFC8ACED01}"/>
              </a:ext>
            </a:extLst>
          </p:cNvPr>
          <p:cNvSpPr>
            <a:spLocks noGrp="1"/>
          </p:cNvSpPr>
          <p:nvPr>
            <p:ph idx="1"/>
          </p:nvPr>
        </p:nvSpPr>
        <p:spPr>
          <a:xfrm>
            <a:off x="-10515600" y="1652187"/>
            <a:ext cx="10515600" cy="1325563"/>
          </a:xfrm>
        </p:spPr>
        <p:txBody>
          <a:bodyPr>
            <a:normAutofit/>
          </a:bodyPr>
          <a:lstStyle/>
          <a:p>
            <a:pPr marL="0" indent="0" algn="r">
              <a:buNone/>
            </a:pPr>
            <a:r>
              <a:rPr lang="fa-IR" b="1" dirty="0"/>
              <a:t>رشد انفجاری دستگاه‌های متصل</a:t>
            </a:r>
            <a:br>
              <a:rPr lang="fa-IR" dirty="0"/>
            </a:br>
            <a:r>
              <a:rPr lang="fa-IR" dirty="0"/>
              <a:t>پیش‌بینی می‌شود تا سال ۲۰۳۰ بیش از ۲۵ میلیارد دستگاه </a:t>
            </a:r>
            <a:r>
              <a:rPr lang="en-US" dirty="0"/>
              <a:t>IoT </a:t>
            </a:r>
            <a:r>
              <a:rPr lang="fa-IR" dirty="0"/>
              <a:t>در سراسر جهان فعال باشند.</a:t>
            </a:r>
            <a:endParaRPr lang="en-US" dirty="0"/>
          </a:p>
        </p:txBody>
      </p:sp>
      <p:sp>
        <p:nvSpPr>
          <p:cNvPr id="6" name="Content Placeholder 2">
            <a:extLst>
              <a:ext uri="{FF2B5EF4-FFF2-40B4-BE49-F238E27FC236}">
                <a16:creationId xmlns:a16="http://schemas.microsoft.com/office/drawing/2014/main" id="{77880A03-EACA-C456-1BB9-4887D57F9426}"/>
              </a:ext>
            </a:extLst>
          </p:cNvPr>
          <p:cNvSpPr txBox="1">
            <a:spLocks/>
          </p:cNvSpPr>
          <p:nvPr/>
        </p:nvSpPr>
        <p:spPr>
          <a:xfrm>
            <a:off x="-10515600" y="1713451"/>
            <a:ext cx="10515600" cy="14480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بازار چندتریلیون دلاری</a:t>
            </a:r>
            <a:br>
              <a:rPr kumimoji="0" lang="fa-IR"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br>
            <a:r>
              <a:rPr kumimoji="0" lang="fa-IR"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ارزش بازار جهانی اینترنت اشیا تا سال ۲۰۲۵ به بیش از ۱.۵ تریلیون دلار خواهد رسید.</a:t>
            </a:r>
            <a:endParaRPr kumimoji="0" lang="fa-IR" sz="3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
        <p:nvSpPr>
          <p:cNvPr id="8" name="TextBox 7">
            <a:extLst>
              <a:ext uri="{FF2B5EF4-FFF2-40B4-BE49-F238E27FC236}">
                <a16:creationId xmlns:a16="http://schemas.microsoft.com/office/drawing/2014/main" id="{4F726003-85C4-EF51-1AA5-8B42FB00358A}"/>
              </a:ext>
            </a:extLst>
          </p:cNvPr>
          <p:cNvSpPr txBox="1"/>
          <p:nvPr/>
        </p:nvSpPr>
        <p:spPr>
          <a:xfrm>
            <a:off x="-10515600" y="1713451"/>
            <a:ext cx="10515600" cy="867930"/>
          </a:xfrm>
          <a:prstGeom prst="rect">
            <a:avLst/>
          </a:prstGeom>
          <a:noFill/>
        </p:spPr>
        <p:txBody>
          <a:bodyPr wrap="square">
            <a:spAutoFit/>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28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اتصال در همه‌جا</a:t>
            </a:r>
            <a:br>
              <a:rPr kumimoji="0" lang="fa-IR" sz="28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br>
            <a:r>
              <a:rPr kumimoji="0" lang="fa-IR" sz="28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از لامپ‌های هوشمند در خانه تا حسگرهای کنترل ترافیک در شهرها</a:t>
            </a:r>
            <a:endParaRPr lang="en-US" sz="2000" dirty="0"/>
          </a:p>
        </p:txBody>
      </p:sp>
      <p:sp>
        <p:nvSpPr>
          <p:cNvPr id="10" name="TextBox 9">
            <a:extLst>
              <a:ext uri="{FF2B5EF4-FFF2-40B4-BE49-F238E27FC236}">
                <a16:creationId xmlns:a16="http://schemas.microsoft.com/office/drawing/2014/main" id="{89C08439-6276-4EE6-C332-221472F70BFF}"/>
              </a:ext>
            </a:extLst>
          </p:cNvPr>
          <p:cNvSpPr txBox="1"/>
          <p:nvPr/>
        </p:nvSpPr>
        <p:spPr>
          <a:xfrm>
            <a:off x="0" y="1652187"/>
            <a:ext cx="10515600" cy="1669688"/>
          </a:xfrm>
          <a:prstGeom prst="rect">
            <a:avLst/>
          </a:prstGeom>
          <a:noFill/>
        </p:spPr>
        <p:txBody>
          <a:bodyPr wrap="square">
            <a:spAutoFit/>
          </a:body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28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نمونه‌های ملموس:</a:t>
            </a:r>
            <a:endParaRPr kumimoji="0" lang="fa-IR" sz="32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a:p>
            <a:pPr marL="800100" marR="0" lvl="1" indent="-342900" algn="r" defTabSz="914400" rtl="1"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یخچال هوشمند که موجودی را تشخیص می‌دهد و لیست خرید می‌سازد</a:t>
            </a: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a:t>
            </a:r>
            <a:endPar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a:p>
            <a:pPr marL="800100" marR="0" lvl="1" indent="-342900" algn="r" defTabSz="914400" rtl="1"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پوشیدنی‌های سلامتی که ضربان قلب و کیفیت خواب را همزمان گزارش می‌کنند</a:t>
            </a: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a:t>
            </a:r>
            <a:endPar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a:p>
            <a:pPr marL="800100" marR="0" lvl="1" indent="-342900" algn="r" defTabSz="914400" rtl="1"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fa-IR"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سیستم‌های پارکینگ هوشمند که یافتن جای خالی را به‌صورت آنی ممکن می‌کنند</a:t>
            </a: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a:t>
            </a:r>
            <a:endParaRPr lang="en-US" sz="2400" dirty="0"/>
          </a:p>
        </p:txBody>
      </p:sp>
    </p:spTree>
    <p:extLst>
      <p:ext uri="{BB962C8B-B14F-4D97-AF65-F5344CB8AC3E}">
        <p14:creationId xmlns:p14="http://schemas.microsoft.com/office/powerpoint/2010/main" val="2326656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EFF3F0"/>
            </a:gs>
            <a:gs pos="100000">
              <a:srgbClr val="AEB1AE"/>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50CE-648C-6522-E040-9A9FE05A6F8C}"/>
              </a:ext>
            </a:extLst>
          </p:cNvPr>
          <p:cNvSpPr>
            <a:spLocks noGrp="1"/>
          </p:cNvSpPr>
          <p:nvPr>
            <p:ph type="title"/>
          </p:nvPr>
        </p:nvSpPr>
        <p:spPr/>
        <p:txBody>
          <a:bodyPr/>
          <a:lstStyle/>
          <a:p>
            <a:pPr algn="r"/>
            <a:r>
              <a:rPr lang="fa-IR" dirty="0"/>
              <a:t>اینترنت اشیا چیست؟</a:t>
            </a:r>
            <a:endParaRPr lang="en-US" dirty="0"/>
          </a:p>
        </p:txBody>
      </p:sp>
      <p:sp>
        <p:nvSpPr>
          <p:cNvPr id="3" name="Content Placeholder 2">
            <a:extLst>
              <a:ext uri="{FF2B5EF4-FFF2-40B4-BE49-F238E27FC236}">
                <a16:creationId xmlns:a16="http://schemas.microsoft.com/office/drawing/2014/main" id="{1394FAD5-0841-3943-387A-B5F761C7E7B0}"/>
              </a:ext>
            </a:extLst>
          </p:cNvPr>
          <p:cNvSpPr>
            <a:spLocks noGrp="1"/>
          </p:cNvSpPr>
          <p:nvPr>
            <p:ph idx="1"/>
          </p:nvPr>
        </p:nvSpPr>
        <p:spPr>
          <a:xfrm>
            <a:off x="12449075" y="2891017"/>
            <a:ext cx="10515600" cy="1536498"/>
          </a:xfrm>
        </p:spPr>
        <p:txBody>
          <a:bodyPr/>
          <a:lstStyle/>
          <a:p>
            <a:pPr marL="0" indent="0" algn="r" rtl="1">
              <a:buNone/>
            </a:pPr>
            <a:r>
              <a:rPr lang="fa-IR" b="1" dirty="0"/>
              <a:t>تعریف </a:t>
            </a:r>
            <a:r>
              <a:rPr lang="en-US" b="1" dirty="0"/>
              <a:t>IBM</a:t>
            </a:r>
            <a:r>
              <a:rPr lang="fa-IR" b="1" dirty="0"/>
              <a:t> </a:t>
            </a:r>
            <a:r>
              <a:rPr lang="en-US" b="1" dirty="0"/>
              <a:t> :</a:t>
            </a:r>
            <a:br>
              <a:rPr lang="en-US" dirty="0"/>
            </a:br>
            <a:r>
              <a:rPr lang="en-US" sz="2400" dirty="0"/>
              <a:t> IoT </a:t>
            </a:r>
            <a:r>
              <a:rPr lang="fa-IR" sz="2400" dirty="0"/>
              <a:t>به شبکه‌ای از دستگاه‌ها، وسایل و اشیاء فیزیکی اشاره دارد که به حسگرها، نرم‌افزار و قابلیت اتصال به شبکه مجهز هستند و امکان جمع‌آوری و اشتراک‌گذاری داده را فراهم می‌کنند.</a:t>
            </a:r>
            <a:endParaRPr lang="fa-IR" sz="2100" dirty="0"/>
          </a:p>
        </p:txBody>
      </p:sp>
      <p:sp>
        <p:nvSpPr>
          <p:cNvPr id="5" name="TextBox 4">
            <a:extLst>
              <a:ext uri="{FF2B5EF4-FFF2-40B4-BE49-F238E27FC236}">
                <a16:creationId xmlns:a16="http://schemas.microsoft.com/office/drawing/2014/main" id="{66A31507-9B0B-C74F-2A11-386230ABFAE1}"/>
              </a:ext>
            </a:extLst>
          </p:cNvPr>
          <p:cNvSpPr txBox="1"/>
          <p:nvPr/>
        </p:nvSpPr>
        <p:spPr>
          <a:xfrm>
            <a:off x="1971575" y="1690688"/>
            <a:ext cx="8248850" cy="1200329"/>
          </a:xfrm>
          <a:prstGeom prst="rect">
            <a:avLst/>
          </a:prstGeom>
        </p:spPr>
        <p:txBody>
          <a:bodyPr wrap="square">
            <a:spAutoFit/>
          </a:bodyPr>
          <a:lstStyle/>
          <a:p>
            <a:pPr algn="r" rtl="1"/>
            <a:br>
              <a:rPr lang="fa-IR" sz="2400" dirty="0"/>
            </a:br>
            <a:r>
              <a:rPr lang="fa-IR" sz="2400" dirty="0"/>
              <a:t>اصطلاح </a:t>
            </a:r>
            <a:r>
              <a:rPr lang="en-US" sz="2400" dirty="0"/>
              <a:t>( internet of things )</a:t>
            </a:r>
            <a:r>
              <a:rPr lang="fa-IR" sz="2400" dirty="0"/>
              <a:t> در سال ۱۹۹۹ توسط کوین اشتون مطرح شد. </a:t>
            </a:r>
            <a:br>
              <a:rPr lang="fa-IR" sz="2400" dirty="0"/>
            </a:br>
            <a:endParaRPr lang="en-US" sz="2400" dirty="0"/>
          </a:p>
        </p:txBody>
      </p:sp>
    </p:spTree>
    <p:extLst>
      <p:ext uri="{BB962C8B-B14F-4D97-AF65-F5344CB8AC3E}">
        <p14:creationId xmlns:p14="http://schemas.microsoft.com/office/powerpoint/2010/main" val="2371533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EFF3F0"/>
            </a:gs>
            <a:gs pos="100000">
              <a:srgbClr val="AEB1AE"/>
            </a:gs>
          </a:gsLst>
          <a:path path="circle">
            <a:fillToRect l="50000" t="50000" r="50000" b="50000"/>
          </a:path>
        </a:gradFill>
        <a:effectLst/>
      </p:bgPr>
    </p:bg>
    <p:spTree>
      <p:nvGrpSpPr>
        <p:cNvPr id="1" name="">
          <a:extLst>
            <a:ext uri="{FF2B5EF4-FFF2-40B4-BE49-F238E27FC236}">
              <a16:creationId xmlns:a16="http://schemas.microsoft.com/office/drawing/2014/main" id="{63BEF0DE-F082-CA3F-D8F1-75071DE2D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7017C-C610-1A65-B4F2-05B426039865}"/>
              </a:ext>
            </a:extLst>
          </p:cNvPr>
          <p:cNvSpPr>
            <a:spLocks noGrp="1"/>
          </p:cNvSpPr>
          <p:nvPr>
            <p:ph type="title"/>
          </p:nvPr>
        </p:nvSpPr>
        <p:spPr/>
        <p:txBody>
          <a:bodyPr/>
          <a:lstStyle/>
          <a:p>
            <a:pPr algn="r"/>
            <a:r>
              <a:rPr lang="fa-IR" dirty="0"/>
              <a:t>اینترنت اشیا چیست؟</a:t>
            </a:r>
            <a:endParaRPr lang="en-US" dirty="0"/>
          </a:p>
        </p:txBody>
      </p:sp>
      <p:sp>
        <p:nvSpPr>
          <p:cNvPr id="3" name="Content Placeholder 2">
            <a:extLst>
              <a:ext uri="{FF2B5EF4-FFF2-40B4-BE49-F238E27FC236}">
                <a16:creationId xmlns:a16="http://schemas.microsoft.com/office/drawing/2014/main" id="{57DCFF4D-E88B-A7D7-D763-D8DF1DB9BB89}"/>
              </a:ext>
            </a:extLst>
          </p:cNvPr>
          <p:cNvSpPr>
            <a:spLocks noGrp="1"/>
          </p:cNvSpPr>
          <p:nvPr>
            <p:ph idx="1"/>
          </p:nvPr>
        </p:nvSpPr>
        <p:spPr>
          <a:xfrm>
            <a:off x="838200" y="3025279"/>
            <a:ext cx="10515600" cy="1536498"/>
          </a:xfrm>
        </p:spPr>
        <p:txBody>
          <a:bodyPr/>
          <a:lstStyle/>
          <a:p>
            <a:pPr marL="0" indent="0" algn="r" rtl="1">
              <a:buNone/>
            </a:pPr>
            <a:r>
              <a:rPr lang="fa-IR" dirty="0"/>
              <a:t>تعریف </a:t>
            </a:r>
            <a:r>
              <a:rPr lang="en-US" dirty="0"/>
              <a:t>IBM</a:t>
            </a:r>
            <a:r>
              <a:rPr lang="fa-IR" dirty="0"/>
              <a:t> </a:t>
            </a:r>
            <a:r>
              <a:rPr lang="en-US" dirty="0"/>
              <a:t> </a:t>
            </a:r>
            <a:r>
              <a:rPr lang="en-US" b="1" dirty="0"/>
              <a:t>:</a:t>
            </a:r>
            <a:br>
              <a:rPr lang="en-US" dirty="0"/>
            </a:br>
            <a:r>
              <a:rPr lang="en-US" sz="2400" dirty="0"/>
              <a:t> IoT </a:t>
            </a:r>
            <a:r>
              <a:rPr lang="fa-IR" sz="2400" dirty="0"/>
              <a:t>به شبکه‌ای از دستگاه‌ها، وسایل و اشیاء فیزیکی اشاره دارد که به حسگرها، نرم‌افزار و قابلیت اتصال به شبکه مجهز هستند و امکان جمع‌آوری و اشتراک‌گذاری داده را فراهم می‌کنند.</a:t>
            </a:r>
            <a:endParaRPr lang="fa-IR" sz="2100" dirty="0"/>
          </a:p>
        </p:txBody>
      </p:sp>
      <p:sp>
        <p:nvSpPr>
          <p:cNvPr id="5" name="TextBox 4">
            <a:extLst>
              <a:ext uri="{FF2B5EF4-FFF2-40B4-BE49-F238E27FC236}">
                <a16:creationId xmlns:a16="http://schemas.microsoft.com/office/drawing/2014/main" id="{782755AD-6AB3-132C-EBE1-6BAA9A2AE2DD}"/>
              </a:ext>
            </a:extLst>
          </p:cNvPr>
          <p:cNvSpPr txBox="1"/>
          <p:nvPr/>
        </p:nvSpPr>
        <p:spPr>
          <a:xfrm>
            <a:off x="1971575" y="1690688"/>
            <a:ext cx="8248850" cy="1200329"/>
          </a:xfrm>
          <a:prstGeom prst="rect">
            <a:avLst/>
          </a:prstGeom>
        </p:spPr>
        <p:txBody>
          <a:bodyPr wrap="square">
            <a:spAutoFit/>
          </a:bodyPr>
          <a:lstStyle/>
          <a:p>
            <a:pPr algn="r" rtl="1"/>
            <a:br>
              <a:rPr lang="fa-IR" sz="2400" dirty="0"/>
            </a:br>
            <a:r>
              <a:rPr lang="fa-IR" sz="2400" dirty="0"/>
              <a:t>اصطلاح </a:t>
            </a:r>
            <a:r>
              <a:rPr lang="en-US" sz="2400" dirty="0"/>
              <a:t>( internet of things )</a:t>
            </a:r>
            <a:r>
              <a:rPr lang="fa-IR" sz="2400" dirty="0"/>
              <a:t> در سال ۱۹۹۹ توسط کوین اشتون مطرح شد. </a:t>
            </a:r>
            <a:br>
              <a:rPr lang="fa-IR" sz="2400" dirty="0"/>
            </a:br>
            <a:endParaRPr lang="en-US" sz="2400" dirty="0"/>
          </a:p>
        </p:txBody>
      </p:sp>
    </p:spTree>
    <p:extLst>
      <p:ext uri="{BB962C8B-B14F-4D97-AF65-F5344CB8AC3E}">
        <p14:creationId xmlns:p14="http://schemas.microsoft.com/office/powerpoint/2010/main" val="425058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EFF3F0"/>
            </a:gs>
            <a:gs pos="100000">
              <a:srgbClr val="AEB1AE"/>
            </a:gs>
          </a:gsLst>
          <a:path path="circle">
            <a:fillToRect l="50000" t="50000" r="50000" b="50000"/>
          </a:path>
        </a:gradFill>
        <a:effectLst/>
      </p:bgPr>
    </p:bg>
    <p:spTree>
      <p:nvGrpSpPr>
        <p:cNvPr id="1" name="">
          <a:extLst>
            <a:ext uri="{FF2B5EF4-FFF2-40B4-BE49-F238E27FC236}">
              <a16:creationId xmlns:a16="http://schemas.microsoft.com/office/drawing/2014/main" id="{12EDD4C4-E7A0-D685-86BC-7B9944EE2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CAD746-12F6-8C22-2A9A-DC22458E752A}"/>
              </a:ext>
            </a:extLst>
          </p:cNvPr>
          <p:cNvSpPr>
            <a:spLocks noGrp="1"/>
          </p:cNvSpPr>
          <p:nvPr>
            <p:ph type="title"/>
          </p:nvPr>
        </p:nvSpPr>
        <p:spPr/>
        <p:txBody>
          <a:bodyPr/>
          <a:lstStyle/>
          <a:p>
            <a:pPr algn="r"/>
            <a:r>
              <a:rPr lang="fa-IR" dirty="0"/>
              <a:t>اینترنت اشیا چیست؟</a:t>
            </a:r>
            <a:endParaRPr lang="en-US" dirty="0"/>
          </a:p>
        </p:txBody>
      </p:sp>
      <p:sp>
        <p:nvSpPr>
          <p:cNvPr id="4" name="Content Placeholder 2">
            <a:extLst>
              <a:ext uri="{FF2B5EF4-FFF2-40B4-BE49-F238E27FC236}">
                <a16:creationId xmlns:a16="http://schemas.microsoft.com/office/drawing/2014/main" id="{7121620D-D352-81A7-9F6C-FC8CD2D0FD2D}"/>
              </a:ext>
            </a:extLst>
          </p:cNvPr>
          <p:cNvSpPr txBox="1">
            <a:spLocks/>
          </p:cNvSpPr>
          <p:nvPr/>
        </p:nvSpPr>
        <p:spPr>
          <a:xfrm>
            <a:off x="838200" y="1530320"/>
            <a:ext cx="10515600" cy="1693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r>
              <a:rPr lang="en-US" b="1" dirty="0"/>
              <a:t>IoT (Internet of Things)</a:t>
            </a:r>
            <a:r>
              <a:rPr lang="fa-IR" b="1" dirty="0"/>
              <a:t>اینترنت اشیا عمومی</a:t>
            </a:r>
            <a:br>
              <a:rPr lang="fa-IR" dirty="0"/>
            </a:br>
            <a:r>
              <a:rPr lang="fa-IR" dirty="0"/>
              <a:t>شبکه‌ای از اشیاء فیزیکی متصل به اینترنت که داده جمع‌آوری و تبادل می‌کنند.</a:t>
            </a:r>
            <a:br>
              <a:rPr lang="fa-IR" dirty="0"/>
            </a:br>
            <a:r>
              <a:rPr lang="fa-IR" dirty="0"/>
              <a:t>کاربرد: خانه‌های هوشمند، پوشیدنی‌های سلامت، خودروهای متصل، کشاورزی هوشمند و غیره. </a:t>
            </a:r>
            <a:endParaRPr lang="en-US" dirty="0"/>
          </a:p>
        </p:txBody>
      </p:sp>
      <p:sp>
        <p:nvSpPr>
          <p:cNvPr id="9" name="TextBox 8">
            <a:extLst>
              <a:ext uri="{FF2B5EF4-FFF2-40B4-BE49-F238E27FC236}">
                <a16:creationId xmlns:a16="http://schemas.microsoft.com/office/drawing/2014/main" id="{8EF9A69D-EC4A-8457-0B15-F6B24BCD8D18}"/>
              </a:ext>
            </a:extLst>
          </p:cNvPr>
          <p:cNvSpPr txBox="1"/>
          <p:nvPr/>
        </p:nvSpPr>
        <p:spPr>
          <a:xfrm>
            <a:off x="12192000" y="5122396"/>
            <a:ext cx="10515600" cy="1384995"/>
          </a:xfrm>
          <a:prstGeom prst="rect">
            <a:avLst/>
          </a:prstGeom>
          <a:noFill/>
        </p:spPr>
        <p:txBody>
          <a:bodyPr wrap="square">
            <a:spAutoFit/>
          </a:bodyPr>
          <a:lstStyle/>
          <a:p>
            <a:pPr marL="0" indent="0" algn="r" rtl="1">
              <a:buFont typeface="Arial" panose="020B0604020202020204" pitchFamily="34" charset="0"/>
              <a:buNone/>
            </a:pPr>
            <a:r>
              <a:rPr lang="en-US" sz="2800" dirty="0"/>
              <a:t> </a:t>
            </a:r>
            <a:r>
              <a:rPr lang="en-US" sz="2800" b="1" dirty="0" err="1"/>
              <a:t>IIoT</a:t>
            </a:r>
            <a:r>
              <a:rPr lang="en-US" sz="2800" b="1" dirty="0"/>
              <a:t> (Industrial Internet of Things)</a:t>
            </a:r>
            <a:r>
              <a:rPr lang="fa-IR" sz="2800" b="1" dirty="0"/>
              <a:t>اینترنت اشیای صنعتی</a:t>
            </a:r>
            <a:br>
              <a:rPr lang="fa-IR" sz="2800" dirty="0"/>
            </a:br>
            <a:r>
              <a:rPr lang="fa-IR" sz="2800" dirty="0"/>
              <a:t>کاربرد فناوری </a:t>
            </a:r>
            <a:r>
              <a:rPr lang="en-US" sz="2800" dirty="0"/>
              <a:t>IoT </a:t>
            </a:r>
            <a:r>
              <a:rPr lang="fa-IR" sz="2800" dirty="0"/>
              <a:t>در صنایع بزرگ برای بهینه‌سازی فرآیندهای تولید، نگهداری و ایمنی.</a:t>
            </a:r>
            <a:br>
              <a:rPr lang="fa-IR" sz="2800" dirty="0"/>
            </a:br>
            <a:r>
              <a:rPr lang="fa-IR" sz="2800" dirty="0"/>
              <a:t>مثال‌ها: ردیابی دارایی‌ها، نظارت بر ماشین‌آلات، پیش‌بینی خطا در کارخانه‌ها.</a:t>
            </a:r>
          </a:p>
        </p:txBody>
      </p:sp>
      <p:sp>
        <p:nvSpPr>
          <p:cNvPr id="11" name="TextBox 10">
            <a:extLst>
              <a:ext uri="{FF2B5EF4-FFF2-40B4-BE49-F238E27FC236}">
                <a16:creationId xmlns:a16="http://schemas.microsoft.com/office/drawing/2014/main" id="{E6401420-5F2F-DBC8-9DA1-9878AFA2AC5E}"/>
              </a:ext>
            </a:extLst>
          </p:cNvPr>
          <p:cNvSpPr txBox="1"/>
          <p:nvPr/>
        </p:nvSpPr>
        <p:spPr>
          <a:xfrm>
            <a:off x="12192000" y="3223716"/>
            <a:ext cx="10515600" cy="1815882"/>
          </a:xfrm>
          <a:prstGeom prst="rect">
            <a:avLst/>
          </a:prstGeom>
          <a:noFill/>
        </p:spPr>
        <p:txBody>
          <a:bodyPr wrap="square">
            <a:spAutoFit/>
          </a:bodyPr>
          <a:lstStyle/>
          <a:p>
            <a:pPr marL="0" indent="0" algn="r" rtl="1">
              <a:buFont typeface="Arial" panose="020B0604020202020204" pitchFamily="34" charset="0"/>
              <a:buNone/>
            </a:pPr>
            <a:r>
              <a:rPr lang="en-US" sz="2800" b="1" dirty="0"/>
              <a:t> IoMT (Internet of Medical Things)</a:t>
            </a:r>
            <a:r>
              <a:rPr lang="fa-IR" sz="2800" b="1" dirty="0"/>
              <a:t>اینترنت اشیای پزشکی</a:t>
            </a:r>
            <a:br>
              <a:rPr lang="fa-IR" sz="2800" dirty="0"/>
            </a:br>
            <a:r>
              <a:rPr lang="fa-IR" sz="2800" dirty="0"/>
              <a:t>زیرشاخه‌ای از </a:t>
            </a:r>
            <a:r>
              <a:rPr lang="en-US" sz="2800" dirty="0"/>
              <a:t>IoT </a:t>
            </a:r>
            <a:r>
              <a:rPr lang="fa-IR" sz="2800" dirty="0"/>
              <a:t>که به ابزارها و دستگاه‌های پزشکی متصل برای پایش و مراقبت از سلامت می‌پردازد.</a:t>
            </a:r>
            <a:br>
              <a:rPr lang="fa-IR" sz="2800" dirty="0"/>
            </a:br>
            <a:r>
              <a:rPr lang="fa-IR" sz="2800" dirty="0"/>
              <a:t>مثال‌ها: پایش قند خون، مانیتور ضربان قلب، دستگاه‌های پوشیدنی سلامت محور.</a:t>
            </a:r>
          </a:p>
        </p:txBody>
      </p:sp>
      <p:sp>
        <p:nvSpPr>
          <p:cNvPr id="12" name="Content Placeholder 2">
            <a:extLst>
              <a:ext uri="{FF2B5EF4-FFF2-40B4-BE49-F238E27FC236}">
                <a16:creationId xmlns:a16="http://schemas.microsoft.com/office/drawing/2014/main" id="{635D07FE-B6B2-D900-7EB3-8F2A774CC40E}"/>
              </a:ext>
            </a:extLst>
          </p:cNvPr>
          <p:cNvSpPr>
            <a:spLocks noGrp="1"/>
          </p:cNvSpPr>
          <p:nvPr>
            <p:ph idx="1"/>
          </p:nvPr>
        </p:nvSpPr>
        <p:spPr>
          <a:xfrm>
            <a:off x="-10515600" y="2897255"/>
            <a:ext cx="10515600" cy="1536498"/>
          </a:xfrm>
        </p:spPr>
        <p:txBody>
          <a:bodyPr/>
          <a:lstStyle/>
          <a:p>
            <a:pPr marL="0" indent="0" algn="r" rtl="1">
              <a:buNone/>
            </a:pPr>
            <a:r>
              <a:rPr lang="fa-IR" dirty="0"/>
              <a:t>تعریف </a:t>
            </a:r>
            <a:r>
              <a:rPr lang="en-US" dirty="0"/>
              <a:t>IBM</a:t>
            </a:r>
            <a:r>
              <a:rPr lang="fa-IR" dirty="0"/>
              <a:t> </a:t>
            </a:r>
            <a:r>
              <a:rPr lang="en-US" dirty="0"/>
              <a:t> </a:t>
            </a:r>
            <a:r>
              <a:rPr lang="en-US" b="1" dirty="0"/>
              <a:t>:</a:t>
            </a:r>
            <a:br>
              <a:rPr lang="en-US" dirty="0"/>
            </a:br>
            <a:r>
              <a:rPr lang="en-US" sz="2400" dirty="0"/>
              <a:t> IoT </a:t>
            </a:r>
            <a:r>
              <a:rPr lang="fa-IR" sz="2400" dirty="0"/>
              <a:t>به شبکه‌ای از دستگاه‌ها، وسایل و اشیاء فیزیکی اشاره دارد که به حسگرها، نرم‌افزار و قابلیت اتصال به شبکه مجهز هستند و امکان جمع‌آوری و اشتراک‌گذاری داده را فراهم می‌کنند.</a:t>
            </a:r>
            <a:endParaRPr lang="fa-IR" sz="2100" dirty="0"/>
          </a:p>
        </p:txBody>
      </p:sp>
      <p:sp>
        <p:nvSpPr>
          <p:cNvPr id="13" name="TextBox 12">
            <a:extLst>
              <a:ext uri="{FF2B5EF4-FFF2-40B4-BE49-F238E27FC236}">
                <a16:creationId xmlns:a16="http://schemas.microsoft.com/office/drawing/2014/main" id="{50882B6C-A15F-9603-0921-B5FFF4A6E483}"/>
              </a:ext>
            </a:extLst>
          </p:cNvPr>
          <p:cNvSpPr txBox="1"/>
          <p:nvPr/>
        </p:nvSpPr>
        <p:spPr>
          <a:xfrm>
            <a:off x="-9382225" y="1562664"/>
            <a:ext cx="8248850" cy="1200329"/>
          </a:xfrm>
          <a:prstGeom prst="rect">
            <a:avLst/>
          </a:prstGeom>
        </p:spPr>
        <p:txBody>
          <a:bodyPr wrap="square">
            <a:spAutoFit/>
          </a:bodyPr>
          <a:lstStyle/>
          <a:p>
            <a:pPr algn="r" rtl="1"/>
            <a:br>
              <a:rPr lang="fa-IR" sz="2400" dirty="0"/>
            </a:br>
            <a:r>
              <a:rPr lang="fa-IR" sz="2400" dirty="0"/>
              <a:t>اصطلاح </a:t>
            </a:r>
            <a:r>
              <a:rPr lang="en-US" sz="2400" dirty="0"/>
              <a:t>( internet of things )</a:t>
            </a:r>
            <a:r>
              <a:rPr lang="fa-IR" sz="2400" dirty="0"/>
              <a:t> در سال ۱۹۹۹ توسط کوین اشتون مطرح شد. </a:t>
            </a:r>
            <a:br>
              <a:rPr lang="fa-IR" sz="2400" dirty="0"/>
            </a:br>
            <a:endParaRPr lang="en-US" sz="2400" dirty="0"/>
          </a:p>
        </p:txBody>
      </p:sp>
    </p:spTree>
    <p:extLst>
      <p:ext uri="{BB962C8B-B14F-4D97-AF65-F5344CB8AC3E}">
        <p14:creationId xmlns:p14="http://schemas.microsoft.com/office/powerpoint/2010/main" val="1785814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1879</TotalTime>
  <Words>9082</Words>
  <Application>Microsoft Office PowerPoint</Application>
  <PresentationFormat>Widescreen</PresentationFormat>
  <Paragraphs>516</Paragraphs>
  <Slides>49</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Aptos</vt:lpstr>
      <vt:lpstr>Aptos Display</vt:lpstr>
      <vt:lpstr>Arial</vt:lpstr>
      <vt:lpstr>Google Sans Text</vt:lpstr>
      <vt:lpstr>Office Theme</vt:lpstr>
      <vt:lpstr>IoT</vt:lpstr>
      <vt:lpstr>اینترنت اشیا</vt:lpstr>
      <vt:lpstr>دنیای پیرامون ما به سوی هوشمندی</vt:lpstr>
      <vt:lpstr>دنیای پیرامون ما به سوی هوشمندی</vt:lpstr>
      <vt:lpstr>دنیای پیرامون ما به سوی هوشمندی</vt:lpstr>
      <vt:lpstr>دنیای پیرامون ما به سوی هوشمندی</vt:lpstr>
      <vt:lpstr>اینترنت اشیا چیست؟</vt:lpstr>
      <vt:lpstr>اینترنت اشیا چیست؟</vt:lpstr>
      <vt:lpstr>اینترنت اشیا چیست؟</vt:lpstr>
      <vt:lpstr>اینترنت اشیا چیست؟</vt:lpstr>
      <vt:lpstr>اینترنت اشیا چیست؟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خانه هوشمند – آسایش و مدیریت هوشمند انرژی</vt:lpstr>
      <vt:lpstr>خانه هوشمند – آسایش و مدیریت هوشمند انرژی</vt:lpstr>
      <vt:lpstr>خانه هوشمند – آسایش و مدیریت هوشمند انرژی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Amir Hossein Khodaei</dc:creator>
  <cp:lastModifiedBy>hamed mohammadi</cp:lastModifiedBy>
  <cp:revision>9</cp:revision>
  <dcterms:created xsi:type="dcterms:W3CDTF">2025-05-02T11:05:06Z</dcterms:created>
  <dcterms:modified xsi:type="dcterms:W3CDTF">2025-05-11T03:41:23Z</dcterms:modified>
</cp:coreProperties>
</file>